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7" r:id="rId3"/>
    <p:sldId id="308" r:id="rId4"/>
    <p:sldId id="301" r:id="rId5"/>
    <p:sldId id="260" r:id="rId6"/>
    <p:sldId id="276" r:id="rId7"/>
    <p:sldId id="312" r:id="rId8"/>
    <p:sldId id="278" r:id="rId9"/>
    <p:sldId id="289" r:id="rId10"/>
    <p:sldId id="309" r:id="rId11"/>
    <p:sldId id="284" r:id="rId12"/>
    <p:sldId id="295" r:id="rId13"/>
    <p:sldId id="297" r:id="rId14"/>
    <p:sldId id="298" r:id="rId15"/>
    <p:sldId id="300" r:id="rId16"/>
    <p:sldId id="296" r:id="rId17"/>
    <p:sldId id="302" r:id="rId18"/>
    <p:sldId id="311" r:id="rId19"/>
    <p:sldId id="292" r:id="rId20"/>
    <p:sldId id="314" r:id="rId21"/>
    <p:sldId id="313" r:id="rId22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36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943307483412207"/>
          <c:y val="7.8394677543589933E-2"/>
          <c:w val="0.93545232029372127"/>
          <c:h val="0.51590769903761957"/>
        </c:manualLayout>
      </c:layout>
      <c:bar3DChart>
        <c:barDir val="col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10 кл.</c:v>
                </c:pt>
              </c:strCache>
            </c:strRef>
          </c:tx>
          <c:dLbls>
            <c:showVal val="1"/>
          </c:dLbls>
          <c:cat>
            <c:strRef>
              <c:f>Лист4!$A$2:$A$8</c:f>
              <c:strCache>
                <c:ptCount val="7"/>
                <c:pt idx="0">
                  <c:v>физика и математика</c:v>
                </c:pt>
                <c:pt idx="1">
                  <c:v>техника</c:v>
                </c:pt>
                <c:pt idx="2">
                  <c:v>конструирование</c:v>
                </c:pt>
                <c:pt idx="3">
                  <c:v>электроника</c:v>
                </c:pt>
                <c:pt idx="4">
                  <c:v>механика</c:v>
                </c:pt>
                <c:pt idx="5">
                  <c:v>история</c:v>
                </c:pt>
                <c:pt idx="6">
                  <c:v>литература</c:v>
                </c:pt>
              </c:strCache>
            </c:strRef>
          </c:cat>
          <c:val>
            <c:numRef>
              <c:f>Лист4!$B$2:$B$8</c:f>
              <c:numCache>
                <c:formatCode>General</c:formatCode>
                <c:ptCount val="7"/>
                <c:pt idx="0">
                  <c:v>34</c:v>
                </c:pt>
                <c:pt idx="1">
                  <c:v>23</c:v>
                </c:pt>
                <c:pt idx="2">
                  <c:v>6</c:v>
                </c:pt>
                <c:pt idx="3">
                  <c:v>16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11 кл.</c:v>
                </c:pt>
              </c:strCache>
            </c:strRef>
          </c:tx>
          <c:dLbls>
            <c:dLbl>
              <c:idx val="0"/>
              <c:layout>
                <c:manualLayout>
                  <c:x val="3.2323006090468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161503045234466E-2"/>
                  <c:y val="-3.1746309487147802E-2"/>
                </c:manualLayout>
              </c:layout>
              <c:showVal val="1"/>
            </c:dLbl>
            <c:dLbl>
              <c:idx val="3"/>
              <c:layout>
                <c:manualLayout>
                  <c:x val="2.0201878806543113E-2"/>
                  <c:y val="2.5396647642511209E-2"/>
                </c:manualLayout>
              </c:layout>
              <c:showVal val="1"/>
            </c:dLbl>
            <c:showVal val="1"/>
          </c:dLbls>
          <c:cat>
            <c:strRef>
              <c:f>Лист4!$A$2:$A$8</c:f>
              <c:strCache>
                <c:ptCount val="7"/>
                <c:pt idx="0">
                  <c:v>физика и математика</c:v>
                </c:pt>
                <c:pt idx="1">
                  <c:v>техника</c:v>
                </c:pt>
                <c:pt idx="2">
                  <c:v>конструирование</c:v>
                </c:pt>
                <c:pt idx="3">
                  <c:v>электроника</c:v>
                </c:pt>
                <c:pt idx="4">
                  <c:v>механика</c:v>
                </c:pt>
                <c:pt idx="5">
                  <c:v>история</c:v>
                </c:pt>
                <c:pt idx="6">
                  <c:v>литература</c:v>
                </c:pt>
              </c:strCache>
            </c:strRef>
          </c:cat>
          <c:val>
            <c:numRef>
              <c:f>Лист4!$C$2:$C$8</c:f>
              <c:numCache>
                <c:formatCode>General</c:formatCode>
                <c:ptCount val="7"/>
                <c:pt idx="0">
                  <c:v>37</c:v>
                </c:pt>
                <c:pt idx="1">
                  <c:v>25</c:v>
                </c:pt>
                <c:pt idx="2">
                  <c:v>9</c:v>
                </c:pt>
                <c:pt idx="3">
                  <c:v>17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hape val="box"/>
        <c:axId val="79237504"/>
        <c:axId val="79239040"/>
        <c:axId val="0"/>
      </c:bar3DChart>
      <c:catAx>
        <c:axId val="79237504"/>
        <c:scaling>
          <c:orientation val="minMax"/>
        </c:scaling>
        <c:axPos val="b"/>
        <c:tickLblPos val="nextTo"/>
        <c:crossAx val="79239040"/>
        <c:crosses val="autoZero"/>
        <c:auto val="1"/>
        <c:lblAlgn val="ctr"/>
        <c:lblOffset val="100"/>
      </c:catAx>
      <c:valAx>
        <c:axId val="79239040"/>
        <c:scaling>
          <c:orientation val="minMax"/>
        </c:scaling>
        <c:axPos val="l"/>
        <c:numFmt formatCode="General" sourceLinked="1"/>
        <c:tickLblPos val="nextTo"/>
        <c:crossAx val="7923750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339087740418264"/>
          <c:y val="0.13360603302858487"/>
          <c:w val="0.67011225351587234"/>
          <c:h val="0.402679145993657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кл.</c:v>
                </c:pt>
              </c:strCache>
            </c:strRef>
          </c:tx>
          <c:dLbls>
            <c:dLbl>
              <c:idx val="3"/>
              <c:layout>
                <c:manualLayout>
                  <c:x val="-1.6931098428340868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аналогия</c:v>
                </c:pt>
                <c:pt idx="1">
                  <c:v>классификация</c:v>
                </c:pt>
                <c:pt idx="2">
                  <c:v>обобщение</c:v>
                </c:pt>
                <c:pt idx="3">
                  <c:v>практическое</c:v>
                </c:pt>
                <c:pt idx="4">
                  <c:v>наглядно-образное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11</c:v>
                </c:pt>
                <c:pt idx="2">
                  <c:v>12</c:v>
                </c:pt>
                <c:pt idx="3">
                  <c:v>36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 кл.</c:v>
                </c:pt>
              </c:strCache>
            </c:strRef>
          </c:tx>
          <c:dLbls>
            <c:dLbl>
              <c:idx val="1"/>
              <c:layout>
                <c:manualLayout>
                  <c:x val="2.1163873035425992E-2"/>
                  <c:y val="-6.1302252930199534E-3"/>
                </c:manualLayout>
              </c:layout>
              <c:showVal val="1"/>
            </c:dLbl>
            <c:dLbl>
              <c:idx val="2"/>
              <c:layout>
                <c:manualLayout>
                  <c:x val="1.2698323821255594E-2"/>
                  <c:y val="-1.2260450586039889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аналогия</c:v>
                </c:pt>
                <c:pt idx="1">
                  <c:v>классификация</c:v>
                </c:pt>
                <c:pt idx="2">
                  <c:v>обобщение</c:v>
                </c:pt>
                <c:pt idx="3">
                  <c:v>практическое</c:v>
                </c:pt>
                <c:pt idx="4">
                  <c:v>наглядно-образное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23</c:v>
                </c:pt>
                <c:pt idx="3">
                  <c:v>55</c:v>
                </c:pt>
                <c:pt idx="4">
                  <c:v>5</c:v>
                </c:pt>
              </c:numCache>
            </c:numRef>
          </c:val>
        </c:ser>
        <c:shape val="box"/>
        <c:axId val="79289728"/>
        <c:axId val="79959168"/>
        <c:axId val="0"/>
      </c:bar3DChart>
      <c:catAx>
        <c:axId val="79289728"/>
        <c:scaling>
          <c:orientation val="minMax"/>
        </c:scaling>
        <c:axPos val="b"/>
        <c:tickLblPos val="nextTo"/>
        <c:crossAx val="79959168"/>
        <c:crosses val="autoZero"/>
        <c:auto val="1"/>
        <c:lblAlgn val="ctr"/>
        <c:lblOffset val="100"/>
      </c:catAx>
      <c:valAx>
        <c:axId val="79959168"/>
        <c:scaling>
          <c:orientation val="minMax"/>
        </c:scaling>
        <c:axPos val="l"/>
        <c:numFmt formatCode="General" sourceLinked="1"/>
        <c:tickLblPos val="nextTo"/>
        <c:crossAx val="79289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6863294045186041"/>
          <c:y val="0.85735762879299937"/>
          <c:w val="0.36220152273233269"/>
          <c:h val="9.1849075921978302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знания</c:v>
                </c:pt>
              </c:strCache>
            </c:strRef>
          </c:tx>
          <c:dLbls>
            <c:dLbl>
              <c:idx val="1"/>
              <c:layout>
                <c:manualLayout>
                  <c:x val="4.5583726537840831E-3"/>
                  <c:y val="-2.1333184019709402E-2"/>
                </c:manualLayout>
              </c:layout>
              <c:showVal val="1"/>
            </c:dLbl>
            <c:showVal val="1"/>
          </c:dLbls>
          <c:cat>
            <c:strRef>
              <c:f>Лист2!$B$1:$C$1</c:f>
              <c:strCache>
                <c:ptCount val="2"/>
                <c:pt idx="0">
                  <c:v>10 кл.</c:v>
                </c:pt>
                <c:pt idx="1">
                  <c:v>11 кл.</c:v>
                </c:pt>
              </c:strCache>
            </c:strRef>
          </c:cat>
          <c:val>
            <c:numRef>
              <c:f>Лист2!$B$2:$C$2</c:f>
              <c:numCache>
                <c:formatCode>General</c:formatCode>
                <c:ptCount val="2"/>
                <c:pt idx="0">
                  <c:v>67</c:v>
                </c:pt>
                <c:pt idx="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отметка</c:v>
                </c:pt>
              </c:strCache>
            </c:strRef>
          </c:tx>
          <c:dLbls>
            <c:dLbl>
              <c:idx val="0"/>
              <c:layout>
                <c:manualLayout>
                  <c:x val="3.6466981230272477E-2"/>
                  <c:y val="-7.1110613399031604E-3"/>
                </c:manualLayout>
              </c:layout>
              <c:showVal val="1"/>
            </c:dLbl>
            <c:dLbl>
              <c:idx val="1"/>
              <c:layout>
                <c:manualLayout>
                  <c:x val="5.4700471845409181E-2"/>
                  <c:y val="0"/>
                </c:manualLayout>
              </c:layout>
              <c:showVal val="1"/>
            </c:dLbl>
            <c:showVal val="1"/>
          </c:dLbls>
          <c:cat>
            <c:strRef>
              <c:f>Лист2!$B$1:$C$1</c:f>
              <c:strCache>
                <c:ptCount val="2"/>
                <c:pt idx="0">
                  <c:v>10 кл.</c:v>
                </c:pt>
                <c:pt idx="1">
                  <c:v>11 кл.</c:v>
                </c:pt>
              </c:strCache>
            </c:strRef>
          </c:cat>
          <c:val>
            <c:numRef>
              <c:f>Лист2!$B$3:$C$3</c:f>
              <c:numCache>
                <c:formatCode>General</c:formatCode>
                <c:ptCount val="2"/>
                <c:pt idx="0">
                  <c:v>33</c:v>
                </c:pt>
                <c:pt idx="1">
                  <c:v>2</c:v>
                </c:pt>
              </c:numCache>
            </c:numRef>
          </c:val>
        </c:ser>
        <c:shape val="box"/>
        <c:axId val="79996032"/>
        <c:axId val="79997568"/>
        <c:axId val="0"/>
      </c:bar3DChart>
      <c:catAx>
        <c:axId val="79996032"/>
        <c:scaling>
          <c:orientation val="minMax"/>
        </c:scaling>
        <c:axPos val="b"/>
        <c:numFmt formatCode="General" sourceLinked="1"/>
        <c:tickLblPos val="nextTo"/>
        <c:crossAx val="79997568"/>
        <c:crosses val="autoZero"/>
        <c:auto val="1"/>
        <c:lblAlgn val="ctr"/>
        <c:lblOffset val="100"/>
      </c:catAx>
      <c:valAx>
        <c:axId val="79997568"/>
        <c:scaling>
          <c:orientation val="minMax"/>
        </c:scaling>
        <c:axPos val="l"/>
        <c:numFmt formatCode="General" sourceLinked="1"/>
        <c:tickLblPos val="nextTo"/>
        <c:crossAx val="799960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Лист5!$B$1</c:f>
              <c:strCache>
                <c:ptCount val="1"/>
                <c:pt idx="0">
                  <c:v>10 кл.</c:v>
                </c:pt>
              </c:strCache>
            </c:strRef>
          </c:tx>
          <c:dLbls>
            <c:showVal val="1"/>
          </c:dLbls>
          <c:cat>
            <c:strRef>
              <c:f>Лист5!$A$2:$A$6</c:f>
              <c:strCache>
                <c:ptCount val="5"/>
                <c:pt idx="0">
                  <c:v>природа</c:v>
                </c:pt>
                <c:pt idx="1">
                  <c:v>техника</c:v>
                </c:pt>
                <c:pt idx="2">
                  <c:v>знак</c:v>
                </c:pt>
                <c:pt idx="3">
                  <c:v>человек</c:v>
                </c:pt>
                <c:pt idx="4">
                  <c:v>художественный образ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13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11 кл.</c:v>
                </c:pt>
              </c:strCache>
            </c:strRef>
          </c:tx>
          <c:dLbls>
            <c:dLbl>
              <c:idx val="0"/>
              <c:layout>
                <c:manualLayout>
                  <c:x val="1.5802358533118128E-2"/>
                  <c:y val="0"/>
                </c:manualLayout>
              </c:layout>
              <c:showVal val="1"/>
            </c:dLbl>
            <c:showVal val="1"/>
          </c:dLbls>
          <c:cat>
            <c:strRef>
              <c:f>Лист5!$A$2:$A$6</c:f>
              <c:strCache>
                <c:ptCount val="5"/>
                <c:pt idx="0">
                  <c:v>природа</c:v>
                </c:pt>
                <c:pt idx="1">
                  <c:v>техника</c:v>
                </c:pt>
                <c:pt idx="2">
                  <c:v>знак</c:v>
                </c:pt>
                <c:pt idx="3">
                  <c:v>человек</c:v>
                </c:pt>
                <c:pt idx="4">
                  <c:v>художественный образ</c:v>
                </c:pt>
              </c:strCache>
            </c:strRef>
          </c:cat>
          <c:val>
            <c:numRef>
              <c:f>Лист5!$C$2:$C$6</c:f>
              <c:numCache>
                <c:formatCode>General</c:formatCode>
                <c:ptCount val="5"/>
                <c:pt idx="0">
                  <c:v>2</c:v>
                </c:pt>
                <c:pt idx="1">
                  <c:v>16</c:v>
                </c:pt>
                <c:pt idx="2">
                  <c:v>19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shape val="box"/>
        <c:axId val="80037760"/>
        <c:axId val="80039296"/>
        <c:axId val="0"/>
      </c:bar3DChart>
      <c:catAx>
        <c:axId val="80037760"/>
        <c:scaling>
          <c:orientation val="minMax"/>
        </c:scaling>
        <c:axPos val="b"/>
        <c:tickLblPos val="nextTo"/>
        <c:crossAx val="80039296"/>
        <c:crosses val="autoZero"/>
        <c:auto val="1"/>
        <c:lblAlgn val="ctr"/>
        <c:lblOffset val="100"/>
      </c:catAx>
      <c:valAx>
        <c:axId val="80039296"/>
        <c:scaling>
          <c:orientation val="minMax"/>
          <c:max val="20"/>
          <c:min val="0"/>
        </c:scaling>
        <c:axPos val="l"/>
        <c:numFmt formatCode="General" sourceLinked="1"/>
        <c:tickLblPos val="nextTo"/>
        <c:crossAx val="80037760"/>
        <c:crosses val="autoZero"/>
        <c:crossBetween val="between"/>
        <c:majorUnit val="10"/>
        <c:minorUnit val="0.4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34E71-9943-4CFD-B22D-212EB90F7F01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ADE5C-79BC-4B7D-80CB-C443C4C901B9}">
      <dgm:prSet phldrT="[Текст]" custT="1"/>
      <dgm:spPr/>
      <dgm:t>
        <a:bodyPr/>
        <a:lstStyle/>
        <a:p>
          <a:r>
            <a:rPr lang="ru-RU" sz="2400" b="1" dirty="0" smtClean="0"/>
            <a:t>Тема</a:t>
          </a:r>
          <a:endParaRPr lang="ru-RU" sz="2400" b="1" dirty="0"/>
        </a:p>
      </dgm:t>
    </dgm:pt>
    <dgm:pt modelId="{31470581-A254-4D8C-94CE-E6F0BDACD9B5}" type="parTrans" cxnId="{AEB11E6B-BCF7-42E6-97E3-A9C94A775F15}">
      <dgm:prSet/>
      <dgm:spPr/>
      <dgm:t>
        <a:bodyPr/>
        <a:lstStyle/>
        <a:p>
          <a:endParaRPr lang="ru-RU" b="1"/>
        </a:p>
      </dgm:t>
    </dgm:pt>
    <dgm:pt modelId="{C356077A-5861-4DAD-B42D-242D8C1AD537}" type="sibTrans" cxnId="{AEB11E6B-BCF7-42E6-97E3-A9C94A775F15}">
      <dgm:prSet/>
      <dgm:spPr/>
      <dgm:t>
        <a:bodyPr/>
        <a:lstStyle/>
        <a:p>
          <a:endParaRPr lang="ru-RU" b="1"/>
        </a:p>
      </dgm:t>
    </dgm:pt>
    <dgm:pt modelId="{CC13C08A-C758-496F-8747-19EBB5F6B615}">
      <dgm:prSet phldrT="[Текст]" custT="1"/>
      <dgm:spPr/>
      <dgm:t>
        <a:bodyPr/>
        <a:lstStyle/>
        <a:p>
          <a:r>
            <a:rPr lang="ru-RU" sz="1800" b="1" dirty="0" smtClean="0"/>
            <a:t>Статистические данные</a:t>
          </a:r>
          <a:endParaRPr lang="ru-RU" sz="1800" b="1" dirty="0"/>
        </a:p>
      </dgm:t>
    </dgm:pt>
    <dgm:pt modelId="{A35BF1AE-2BF6-483E-9522-A92F6A84843A}" type="parTrans" cxnId="{42AA0D87-996B-49C3-9C9D-FFE5310F678A}">
      <dgm:prSet/>
      <dgm:spPr/>
      <dgm:t>
        <a:bodyPr/>
        <a:lstStyle/>
        <a:p>
          <a:endParaRPr lang="ru-RU" b="1"/>
        </a:p>
      </dgm:t>
    </dgm:pt>
    <dgm:pt modelId="{ABF355F9-B174-494E-AC5D-D2EC09741D62}" type="sibTrans" cxnId="{42AA0D87-996B-49C3-9C9D-FFE5310F678A}">
      <dgm:prSet/>
      <dgm:spPr/>
      <dgm:t>
        <a:bodyPr/>
        <a:lstStyle/>
        <a:p>
          <a:endParaRPr lang="ru-RU" b="1"/>
        </a:p>
      </dgm:t>
    </dgm:pt>
    <dgm:pt modelId="{197174FE-3225-422D-BC5E-912B87E8317F}">
      <dgm:prSet phldrT="[Текст]"/>
      <dgm:spPr/>
      <dgm:t>
        <a:bodyPr/>
        <a:lstStyle/>
        <a:p>
          <a:r>
            <a:rPr lang="ru-RU" b="1" dirty="0" smtClean="0"/>
            <a:t>Необходимые знания</a:t>
          </a:r>
          <a:endParaRPr lang="ru-RU" b="1" dirty="0"/>
        </a:p>
      </dgm:t>
    </dgm:pt>
    <dgm:pt modelId="{4D085FCB-D36B-4CBE-AD31-DB467EA6798B}" type="parTrans" cxnId="{531E7CFF-EE60-4964-B9D3-FD6D3A80C03F}">
      <dgm:prSet/>
      <dgm:spPr/>
      <dgm:t>
        <a:bodyPr/>
        <a:lstStyle/>
        <a:p>
          <a:endParaRPr lang="ru-RU" b="1"/>
        </a:p>
      </dgm:t>
    </dgm:pt>
    <dgm:pt modelId="{42B38CE1-5533-4838-A6C5-4B0ADB35D97B}" type="sibTrans" cxnId="{531E7CFF-EE60-4964-B9D3-FD6D3A80C03F}">
      <dgm:prSet/>
      <dgm:spPr/>
      <dgm:t>
        <a:bodyPr/>
        <a:lstStyle/>
        <a:p>
          <a:endParaRPr lang="ru-RU" b="1"/>
        </a:p>
      </dgm:t>
    </dgm:pt>
    <dgm:pt modelId="{8A5910EB-846A-4A87-9279-48802022032B}">
      <dgm:prSet phldrT="[Текст]" custT="1"/>
      <dgm:spPr/>
      <dgm:t>
        <a:bodyPr/>
        <a:lstStyle/>
        <a:p>
          <a:r>
            <a:rPr lang="ru-RU" sz="1800" b="1" dirty="0" smtClean="0"/>
            <a:t>Представление данных в виде таблиц, вычислительные навыки</a:t>
          </a:r>
          <a:endParaRPr lang="ru-RU" sz="1800" b="1" dirty="0"/>
        </a:p>
      </dgm:t>
    </dgm:pt>
    <dgm:pt modelId="{6F885345-2E2F-4D9B-9854-7DE17C4674FE}" type="parTrans" cxnId="{5C8D9226-0442-4D1C-AD51-E76FBDF5FE98}">
      <dgm:prSet/>
      <dgm:spPr/>
      <dgm:t>
        <a:bodyPr/>
        <a:lstStyle/>
        <a:p>
          <a:endParaRPr lang="ru-RU" b="1"/>
        </a:p>
      </dgm:t>
    </dgm:pt>
    <dgm:pt modelId="{F5303963-0A13-4E13-A354-D484491AB5C0}" type="sibTrans" cxnId="{5C8D9226-0442-4D1C-AD51-E76FBDF5FE98}">
      <dgm:prSet/>
      <dgm:spPr/>
      <dgm:t>
        <a:bodyPr/>
        <a:lstStyle/>
        <a:p>
          <a:endParaRPr lang="ru-RU" b="1"/>
        </a:p>
      </dgm:t>
    </dgm:pt>
    <dgm:pt modelId="{FB0B99D7-62FB-40E0-9399-359DC20B25AD}">
      <dgm:prSet phldrT="[Текст]"/>
      <dgm:spPr/>
      <dgm:t>
        <a:bodyPr/>
        <a:lstStyle/>
        <a:p>
          <a:r>
            <a:rPr lang="ru-RU" b="1" dirty="0" smtClean="0"/>
            <a:t>УУД</a:t>
          </a:r>
          <a:endParaRPr lang="ru-RU" b="1" dirty="0"/>
        </a:p>
      </dgm:t>
    </dgm:pt>
    <dgm:pt modelId="{CC07F496-430D-488B-8D95-31F72DA6A980}" type="parTrans" cxnId="{BEA688C2-2199-47E1-8509-410EB788132E}">
      <dgm:prSet/>
      <dgm:spPr/>
      <dgm:t>
        <a:bodyPr/>
        <a:lstStyle/>
        <a:p>
          <a:endParaRPr lang="ru-RU" b="1"/>
        </a:p>
      </dgm:t>
    </dgm:pt>
    <dgm:pt modelId="{E78A38A8-5CAD-45B5-ACF7-17518B648AFF}" type="sibTrans" cxnId="{BEA688C2-2199-47E1-8509-410EB788132E}">
      <dgm:prSet/>
      <dgm:spPr/>
      <dgm:t>
        <a:bodyPr/>
        <a:lstStyle/>
        <a:p>
          <a:endParaRPr lang="ru-RU" b="1"/>
        </a:p>
      </dgm:t>
    </dgm:pt>
    <dgm:pt modelId="{E35CE039-2461-4A43-8F3D-1DF31E10AE2E}">
      <dgm:prSet phldrT="[Текст]" custT="1"/>
      <dgm:spPr/>
      <dgm:t>
        <a:bodyPr/>
        <a:lstStyle/>
        <a:p>
          <a:r>
            <a:rPr lang="ru-RU" sz="1800" b="1" dirty="0" smtClean="0"/>
            <a:t>Учебно-познавательная</a:t>
          </a:r>
          <a:endParaRPr lang="ru-RU" sz="1800" b="1" dirty="0"/>
        </a:p>
      </dgm:t>
    </dgm:pt>
    <dgm:pt modelId="{FF2F3191-F381-4FC7-B814-051CEA329DA8}" type="parTrans" cxnId="{32F7A0D9-5A99-4A76-BE82-C06B8166B81F}">
      <dgm:prSet/>
      <dgm:spPr/>
      <dgm:t>
        <a:bodyPr/>
        <a:lstStyle/>
        <a:p>
          <a:endParaRPr lang="ru-RU" b="1"/>
        </a:p>
      </dgm:t>
    </dgm:pt>
    <dgm:pt modelId="{678B4F4E-8F06-42EF-B98D-918A05214FC8}" type="sibTrans" cxnId="{32F7A0D9-5A99-4A76-BE82-C06B8166B81F}">
      <dgm:prSet/>
      <dgm:spPr/>
      <dgm:t>
        <a:bodyPr/>
        <a:lstStyle/>
        <a:p>
          <a:endParaRPr lang="ru-RU" b="1"/>
        </a:p>
      </dgm:t>
    </dgm:pt>
    <dgm:pt modelId="{1F24AC28-6A03-49C2-9893-A9669C9B9230}">
      <dgm:prSet phldrT="[Текст]" custT="1"/>
      <dgm:spPr/>
      <dgm:t>
        <a:bodyPr/>
        <a:lstStyle/>
        <a:p>
          <a:r>
            <a:rPr lang="ru-RU" sz="1800" b="1" dirty="0" smtClean="0"/>
            <a:t>Информационная</a:t>
          </a:r>
          <a:endParaRPr lang="ru-RU" sz="1800" b="1" dirty="0"/>
        </a:p>
      </dgm:t>
    </dgm:pt>
    <dgm:pt modelId="{FCC8AB6C-6B6E-45DD-B6F8-04EDED71ECD5}" type="parTrans" cxnId="{68C757AA-233C-42D4-B425-467F0B503D3F}">
      <dgm:prSet/>
      <dgm:spPr/>
      <dgm:t>
        <a:bodyPr/>
        <a:lstStyle/>
        <a:p>
          <a:endParaRPr lang="ru-RU" b="1"/>
        </a:p>
      </dgm:t>
    </dgm:pt>
    <dgm:pt modelId="{53D95106-74B8-4178-A04E-F7AFC4729720}" type="sibTrans" cxnId="{68C757AA-233C-42D4-B425-467F0B503D3F}">
      <dgm:prSet/>
      <dgm:spPr/>
      <dgm:t>
        <a:bodyPr/>
        <a:lstStyle/>
        <a:p>
          <a:endParaRPr lang="ru-RU" b="1"/>
        </a:p>
      </dgm:t>
    </dgm:pt>
    <dgm:pt modelId="{6587D0CF-9E26-48D5-8679-814A897F6ADA}">
      <dgm:prSet phldrT="[Текст]"/>
      <dgm:spPr/>
      <dgm:t>
        <a:bodyPr/>
        <a:lstStyle/>
        <a:p>
          <a:r>
            <a:rPr lang="ru-RU" b="1" dirty="0" smtClean="0"/>
            <a:t>Компетенции</a:t>
          </a:r>
          <a:endParaRPr lang="ru-RU" b="1" dirty="0"/>
        </a:p>
      </dgm:t>
    </dgm:pt>
    <dgm:pt modelId="{5EB58013-9C6E-49FB-B3AB-E7DE1F14A09C}" type="parTrans" cxnId="{1216C0BB-B424-456B-B881-1470B48DDFCF}">
      <dgm:prSet/>
      <dgm:spPr/>
      <dgm:t>
        <a:bodyPr/>
        <a:lstStyle/>
        <a:p>
          <a:endParaRPr lang="ru-RU" b="1"/>
        </a:p>
      </dgm:t>
    </dgm:pt>
    <dgm:pt modelId="{17922B04-A666-4C30-A24B-DBBFA9CB6381}" type="sibTrans" cxnId="{1216C0BB-B424-456B-B881-1470B48DDFCF}">
      <dgm:prSet/>
      <dgm:spPr/>
      <dgm:t>
        <a:bodyPr/>
        <a:lstStyle/>
        <a:p>
          <a:endParaRPr lang="ru-RU" b="1"/>
        </a:p>
      </dgm:t>
    </dgm:pt>
    <dgm:pt modelId="{3D819901-326A-4104-9015-433C022F9039}">
      <dgm:prSet phldrT="[Текст]" custT="1"/>
      <dgm:spPr/>
      <dgm:t>
        <a:bodyPr/>
        <a:lstStyle/>
        <a:p>
          <a:r>
            <a:rPr lang="ru-RU" sz="1800" b="1" dirty="0" smtClean="0"/>
            <a:t>Извлекать информацию,  анализировать реальные числовые данные </a:t>
          </a:r>
          <a:endParaRPr lang="ru-RU" sz="1800" b="1" dirty="0"/>
        </a:p>
      </dgm:t>
    </dgm:pt>
    <dgm:pt modelId="{1392C6E5-520D-437F-9C10-237EB2774D8E}" type="parTrans" cxnId="{4B1AF336-A00A-4C66-90A6-F78E2D80193A}">
      <dgm:prSet/>
      <dgm:spPr/>
      <dgm:t>
        <a:bodyPr/>
        <a:lstStyle/>
        <a:p>
          <a:endParaRPr lang="ru-RU" b="1"/>
        </a:p>
      </dgm:t>
    </dgm:pt>
    <dgm:pt modelId="{E1CC7D2C-4B1F-4F18-92F6-14235E0C2E2E}" type="sibTrans" cxnId="{4B1AF336-A00A-4C66-90A6-F78E2D80193A}">
      <dgm:prSet/>
      <dgm:spPr/>
      <dgm:t>
        <a:bodyPr/>
        <a:lstStyle/>
        <a:p>
          <a:endParaRPr lang="ru-RU" b="1"/>
        </a:p>
      </dgm:t>
    </dgm:pt>
    <dgm:pt modelId="{1462EF28-B9F1-4AE0-B53B-9A0DCCCEFEFD}" type="pres">
      <dgm:prSet presAssocID="{44634E71-9943-4CFD-B22D-212EB90F7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DF548-45C3-4CB5-A001-F8E4D91A7D40}" type="pres">
      <dgm:prSet presAssocID="{07FADE5C-79BC-4B7D-80CB-C443C4C901B9}" presName="linNode" presStyleCnt="0"/>
      <dgm:spPr/>
      <dgm:t>
        <a:bodyPr/>
        <a:lstStyle/>
        <a:p>
          <a:endParaRPr lang="ru-RU"/>
        </a:p>
      </dgm:t>
    </dgm:pt>
    <dgm:pt modelId="{FA65B4ED-9447-49F0-9EB6-98A22355A47F}" type="pres">
      <dgm:prSet presAssocID="{07FADE5C-79BC-4B7D-80CB-C443C4C901B9}" presName="parentText" presStyleLbl="node1" presStyleIdx="0" presStyleCnt="4" custLinFactNeighborX="-1776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966D2-3C3C-4C82-AD70-08B7E2A04857}" type="pres">
      <dgm:prSet presAssocID="{07FADE5C-79BC-4B7D-80CB-C443C4C901B9}" presName="descendantText" presStyleLbl="alignAccFollowNode1" presStyleIdx="0" presStyleCnt="4" custLinFactNeighborX="2881" custLinFactNeighborY="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34478-CC63-45E3-8351-0F1EADC2BBA4}" type="pres">
      <dgm:prSet presAssocID="{C356077A-5861-4DAD-B42D-242D8C1AD537}" presName="sp" presStyleCnt="0"/>
      <dgm:spPr/>
      <dgm:t>
        <a:bodyPr/>
        <a:lstStyle/>
        <a:p>
          <a:endParaRPr lang="ru-RU"/>
        </a:p>
      </dgm:t>
    </dgm:pt>
    <dgm:pt modelId="{6718ED20-112C-4853-AE21-BB506AFB8B74}" type="pres">
      <dgm:prSet presAssocID="{197174FE-3225-422D-BC5E-912B87E8317F}" presName="linNode" presStyleCnt="0"/>
      <dgm:spPr/>
      <dgm:t>
        <a:bodyPr/>
        <a:lstStyle/>
        <a:p>
          <a:endParaRPr lang="ru-RU"/>
        </a:p>
      </dgm:t>
    </dgm:pt>
    <dgm:pt modelId="{233867EF-4AF8-4CA5-8F91-B87E5200DB2F}" type="pres">
      <dgm:prSet presAssocID="{197174FE-3225-422D-BC5E-912B87E8317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8681C-EB49-45D8-926E-0FDE2936AF1B}" type="pres">
      <dgm:prSet presAssocID="{197174FE-3225-422D-BC5E-912B87E8317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B188B-A761-4A4C-8FAC-B8D1BA173B9E}" type="pres">
      <dgm:prSet presAssocID="{42B38CE1-5533-4838-A6C5-4B0ADB35D97B}" presName="sp" presStyleCnt="0"/>
      <dgm:spPr/>
      <dgm:t>
        <a:bodyPr/>
        <a:lstStyle/>
        <a:p>
          <a:endParaRPr lang="ru-RU"/>
        </a:p>
      </dgm:t>
    </dgm:pt>
    <dgm:pt modelId="{115FE34B-ADA5-467C-8FD1-0605DF4D2CBF}" type="pres">
      <dgm:prSet presAssocID="{FB0B99D7-62FB-40E0-9399-359DC20B25AD}" presName="linNode" presStyleCnt="0"/>
      <dgm:spPr/>
      <dgm:t>
        <a:bodyPr/>
        <a:lstStyle/>
        <a:p>
          <a:endParaRPr lang="ru-RU"/>
        </a:p>
      </dgm:t>
    </dgm:pt>
    <dgm:pt modelId="{4CEBEA5D-3726-44FB-A148-ABEE62EE7AF9}" type="pres">
      <dgm:prSet presAssocID="{FB0B99D7-62FB-40E0-9399-359DC20B25A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DA2B1-5549-446F-AF9B-ECEA03B0BE93}" type="pres">
      <dgm:prSet presAssocID="{FB0B99D7-62FB-40E0-9399-359DC20B25AD}" presName="descendantText" presStyleLbl="alignAccFollowNode1" presStyleIdx="2" presStyleCnt="4" custScaleY="10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8978B-96C4-4E24-9D25-724AA2DE9365}" type="pres">
      <dgm:prSet presAssocID="{E78A38A8-5CAD-45B5-ACF7-17518B648AFF}" presName="sp" presStyleCnt="0"/>
      <dgm:spPr/>
      <dgm:t>
        <a:bodyPr/>
        <a:lstStyle/>
        <a:p>
          <a:endParaRPr lang="ru-RU"/>
        </a:p>
      </dgm:t>
    </dgm:pt>
    <dgm:pt modelId="{C89E0508-FB62-468D-9D0E-CCFE755A800A}" type="pres">
      <dgm:prSet presAssocID="{6587D0CF-9E26-48D5-8679-814A897F6ADA}" presName="linNode" presStyleCnt="0"/>
      <dgm:spPr/>
      <dgm:t>
        <a:bodyPr/>
        <a:lstStyle/>
        <a:p>
          <a:endParaRPr lang="ru-RU"/>
        </a:p>
      </dgm:t>
    </dgm:pt>
    <dgm:pt modelId="{9A24D7D5-AC2F-4310-8A7E-D8ECE01277E6}" type="pres">
      <dgm:prSet presAssocID="{6587D0CF-9E26-48D5-8679-814A897F6AD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D61A8-5DC4-4D4D-9346-7D0E5C9B3DB9}" type="pres">
      <dgm:prSet presAssocID="{6587D0CF-9E26-48D5-8679-814A897F6AD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E7CFF-EE60-4964-B9D3-FD6D3A80C03F}" srcId="{44634E71-9943-4CFD-B22D-212EB90F7F01}" destId="{197174FE-3225-422D-BC5E-912B87E8317F}" srcOrd="1" destOrd="0" parTransId="{4D085FCB-D36B-4CBE-AD31-DB467EA6798B}" sibTransId="{42B38CE1-5533-4838-A6C5-4B0ADB35D97B}"/>
    <dgm:cxn modelId="{366DBC87-6BAE-4B44-AFD7-2E1448396DDA}" type="presOf" srcId="{197174FE-3225-422D-BC5E-912B87E8317F}" destId="{233867EF-4AF8-4CA5-8F91-B87E5200DB2F}" srcOrd="0" destOrd="0" presId="urn:microsoft.com/office/officeart/2005/8/layout/vList5"/>
    <dgm:cxn modelId="{1216C0BB-B424-456B-B881-1470B48DDFCF}" srcId="{44634E71-9943-4CFD-B22D-212EB90F7F01}" destId="{6587D0CF-9E26-48D5-8679-814A897F6ADA}" srcOrd="3" destOrd="0" parTransId="{5EB58013-9C6E-49FB-B3AB-E7DE1F14A09C}" sibTransId="{17922B04-A666-4C30-A24B-DBBFA9CB6381}"/>
    <dgm:cxn modelId="{D434BD11-C8F4-4BC0-A966-D58F5315668F}" type="presOf" srcId="{6587D0CF-9E26-48D5-8679-814A897F6ADA}" destId="{9A24D7D5-AC2F-4310-8A7E-D8ECE01277E6}" srcOrd="0" destOrd="0" presId="urn:microsoft.com/office/officeart/2005/8/layout/vList5"/>
    <dgm:cxn modelId="{511DD363-DFF1-4CC6-BBB5-0A460EAEA4A4}" type="presOf" srcId="{CC13C08A-C758-496F-8747-19EBB5F6B615}" destId="{087966D2-3C3C-4C82-AD70-08B7E2A04857}" srcOrd="0" destOrd="0" presId="urn:microsoft.com/office/officeart/2005/8/layout/vList5"/>
    <dgm:cxn modelId="{4B1AF336-A00A-4C66-90A6-F78E2D80193A}" srcId="{FB0B99D7-62FB-40E0-9399-359DC20B25AD}" destId="{3D819901-326A-4104-9015-433C022F9039}" srcOrd="0" destOrd="0" parTransId="{1392C6E5-520D-437F-9C10-237EB2774D8E}" sibTransId="{E1CC7D2C-4B1F-4F18-92F6-14235E0C2E2E}"/>
    <dgm:cxn modelId="{32F7A0D9-5A99-4A76-BE82-C06B8166B81F}" srcId="{6587D0CF-9E26-48D5-8679-814A897F6ADA}" destId="{E35CE039-2461-4A43-8F3D-1DF31E10AE2E}" srcOrd="0" destOrd="0" parTransId="{FF2F3191-F381-4FC7-B814-051CEA329DA8}" sibTransId="{678B4F4E-8F06-42EF-B98D-918A05214FC8}"/>
    <dgm:cxn modelId="{68C757AA-233C-42D4-B425-467F0B503D3F}" srcId="{6587D0CF-9E26-48D5-8679-814A897F6ADA}" destId="{1F24AC28-6A03-49C2-9893-A9669C9B9230}" srcOrd="1" destOrd="0" parTransId="{FCC8AB6C-6B6E-45DD-B6F8-04EDED71ECD5}" sibTransId="{53D95106-74B8-4178-A04E-F7AFC4729720}"/>
    <dgm:cxn modelId="{5C8D9226-0442-4D1C-AD51-E76FBDF5FE98}" srcId="{197174FE-3225-422D-BC5E-912B87E8317F}" destId="{8A5910EB-846A-4A87-9279-48802022032B}" srcOrd="0" destOrd="0" parTransId="{6F885345-2E2F-4D9B-9854-7DE17C4674FE}" sibTransId="{F5303963-0A13-4E13-A354-D484491AB5C0}"/>
    <dgm:cxn modelId="{CC3DCF41-C575-4463-B3EF-19ABC2515F01}" type="presOf" srcId="{1F24AC28-6A03-49C2-9893-A9669C9B9230}" destId="{E44D61A8-5DC4-4D4D-9346-7D0E5C9B3DB9}" srcOrd="0" destOrd="1" presId="urn:microsoft.com/office/officeart/2005/8/layout/vList5"/>
    <dgm:cxn modelId="{AEB11E6B-BCF7-42E6-97E3-A9C94A775F15}" srcId="{44634E71-9943-4CFD-B22D-212EB90F7F01}" destId="{07FADE5C-79BC-4B7D-80CB-C443C4C901B9}" srcOrd="0" destOrd="0" parTransId="{31470581-A254-4D8C-94CE-E6F0BDACD9B5}" sibTransId="{C356077A-5861-4DAD-B42D-242D8C1AD537}"/>
    <dgm:cxn modelId="{CA4A5B53-A137-40EC-9A3F-B5F827FDB54A}" type="presOf" srcId="{3D819901-326A-4104-9015-433C022F9039}" destId="{5A4DA2B1-5549-446F-AF9B-ECEA03B0BE93}" srcOrd="0" destOrd="0" presId="urn:microsoft.com/office/officeart/2005/8/layout/vList5"/>
    <dgm:cxn modelId="{A739AA27-DF45-48BD-ABCE-7F73BAE895AC}" type="presOf" srcId="{FB0B99D7-62FB-40E0-9399-359DC20B25AD}" destId="{4CEBEA5D-3726-44FB-A148-ABEE62EE7AF9}" srcOrd="0" destOrd="0" presId="urn:microsoft.com/office/officeart/2005/8/layout/vList5"/>
    <dgm:cxn modelId="{15275592-C880-486F-A54E-09AED2E3E030}" type="presOf" srcId="{E35CE039-2461-4A43-8F3D-1DF31E10AE2E}" destId="{E44D61A8-5DC4-4D4D-9346-7D0E5C9B3DB9}" srcOrd="0" destOrd="0" presId="urn:microsoft.com/office/officeart/2005/8/layout/vList5"/>
    <dgm:cxn modelId="{84CD140C-C150-4E0C-B36E-FA45A99D823D}" type="presOf" srcId="{8A5910EB-846A-4A87-9279-48802022032B}" destId="{0A78681C-EB49-45D8-926E-0FDE2936AF1B}" srcOrd="0" destOrd="0" presId="urn:microsoft.com/office/officeart/2005/8/layout/vList5"/>
    <dgm:cxn modelId="{144E9895-B567-4F23-B634-DC9CE2C0D5E8}" type="presOf" srcId="{44634E71-9943-4CFD-B22D-212EB90F7F01}" destId="{1462EF28-B9F1-4AE0-B53B-9A0DCCCEFEFD}" srcOrd="0" destOrd="0" presId="urn:microsoft.com/office/officeart/2005/8/layout/vList5"/>
    <dgm:cxn modelId="{42AA0D87-996B-49C3-9C9D-FFE5310F678A}" srcId="{07FADE5C-79BC-4B7D-80CB-C443C4C901B9}" destId="{CC13C08A-C758-496F-8747-19EBB5F6B615}" srcOrd="0" destOrd="0" parTransId="{A35BF1AE-2BF6-483E-9522-A92F6A84843A}" sibTransId="{ABF355F9-B174-494E-AC5D-D2EC09741D62}"/>
    <dgm:cxn modelId="{BEA688C2-2199-47E1-8509-410EB788132E}" srcId="{44634E71-9943-4CFD-B22D-212EB90F7F01}" destId="{FB0B99D7-62FB-40E0-9399-359DC20B25AD}" srcOrd="2" destOrd="0" parTransId="{CC07F496-430D-488B-8D95-31F72DA6A980}" sibTransId="{E78A38A8-5CAD-45B5-ACF7-17518B648AFF}"/>
    <dgm:cxn modelId="{624A03E2-E337-4BA5-85D2-2C3ABA687C82}" type="presOf" srcId="{07FADE5C-79BC-4B7D-80CB-C443C4C901B9}" destId="{FA65B4ED-9447-49F0-9EB6-98A22355A47F}" srcOrd="0" destOrd="0" presId="urn:microsoft.com/office/officeart/2005/8/layout/vList5"/>
    <dgm:cxn modelId="{BF244F9D-DE22-4734-841F-0E4C13EF6030}" type="presParOf" srcId="{1462EF28-B9F1-4AE0-B53B-9A0DCCCEFEFD}" destId="{D51DF548-45C3-4CB5-A001-F8E4D91A7D40}" srcOrd="0" destOrd="0" presId="urn:microsoft.com/office/officeart/2005/8/layout/vList5"/>
    <dgm:cxn modelId="{D9BD1F3C-71FC-4CDE-95E1-070A425C8FFE}" type="presParOf" srcId="{D51DF548-45C3-4CB5-A001-F8E4D91A7D40}" destId="{FA65B4ED-9447-49F0-9EB6-98A22355A47F}" srcOrd="0" destOrd="0" presId="urn:microsoft.com/office/officeart/2005/8/layout/vList5"/>
    <dgm:cxn modelId="{D8841204-7B86-4B06-80C2-6BFAD50C49FF}" type="presParOf" srcId="{D51DF548-45C3-4CB5-A001-F8E4D91A7D40}" destId="{087966D2-3C3C-4C82-AD70-08B7E2A04857}" srcOrd="1" destOrd="0" presId="urn:microsoft.com/office/officeart/2005/8/layout/vList5"/>
    <dgm:cxn modelId="{C00200C2-5ECE-4613-97D0-F96FFBE57B82}" type="presParOf" srcId="{1462EF28-B9F1-4AE0-B53B-9A0DCCCEFEFD}" destId="{5D034478-CC63-45E3-8351-0F1EADC2BBA4}" srcOrd="1" destOrd="0" presId="urn:microsoft.com/office/officeart/2005/8/layout/vList5"/>
    <dgm:cxn modelId="{1E063AA5-8E24-4072-93D3-8F09F3F324DD}" type="presParOf" srcId="{1462EF28-B9F1-4AE0-B53B-9A0DCCCEFEFD}" destId="{6718ED20-112C-4853-AE21-BB506AFB8B74}" srcOrd="2" destOrd="0" presId="urn:microsoft.com/office/officeart/2005/8/layout/vList5"/>
    <dgm:cxn modelId="{13FB7D97-8BF9-47E2-908F-E1B6B6E55722}" type="presParOf" srcId="{6718ED20-112C-4853-AE21-BB506AFB8B74}" destId="{233867EF-4AF8-4CA5-8F91-B87E5200DB2F}" srcOrd="0" destOrd="0" presId="urn:microsoft.com/office/officeart/2005/8/layout/vList5"/>
    <dgm:cxn modelId="{8F8E5C86-EE07-4CCA-B121-A5FD44D50406}" type="presParOf" srcId="{6718ED20-112C-4853-AE21-BB506AFB8B74}" destId="{0A78681C-EB49-45D8-926E-0FDE2936AF1B}" srcOrd="1" destOrd="0" presId="urn:microsoft.com/office/officeart/2005/8/layout/vList5"/>
    <dgm:cxn modelId="{54B5BCDB-2EC8-4034-84B9-9EB2E69DF6B0}" type="presParOf" srcId="{1462EF28-B9F1-4AE0-B53B-9A0DCCCEFEFD}" destId="{6EFB188B-A761-4A4C-8FAC-B8D1BA173B9E}" srcOrd="3" destOrd="0" presId="urn:microsoft.com/office/officeart/2005/8/layout/vList5"/>
    <dgm:cxn modelId="{2C913333-B9F0-4816-8421-3430EFF84E96}" type="presParOf" srcId="{1462EF28-B9F1-4AE0-B53B-9A0DCCCEFEFD}" destId="{115FE34B-ADA5-467C-8FD1-0605DF4D2CBF}" srcOrd="4" destOrd="0" presId="urn:microsoft.com/office/officeart/2005/8/layout/vList5"/>
    <dgm:cxn modelId="{3AC477B3-B886-4A17-965C-96E42CDB7B13}" type="presParOf" srcId="{115FE34B-ADA5-467C-8FD1-0605DF4D2CBF}" destId="{4CEBEA5D-3726-44FB-A148-ABEE62EE7AF9}" srcOrd="0" destOrd="0" presId="urn:microsoft.com/office/officeart/2005/8/layout/vList5"/>
    <dgm:cxn modelId="{EB194001-BD98-4CA7-A59B-15162B9004EF}" type="presParOf" srcId="{115FE34B-ADA5-467C-8FD1-0605DF4D2CBF}" destId="{5A4DA2B1-5549-446F-AF9B-ECEA03B0BE93}" srcOrd="1" destOrd="0" presId="urn:microsoft.com/office/officeart/2005/8/layout/vList5"/>
    <dgm:cxn modelId="{3D22EF96-09F7-4D08-BF83-8539AB1A45BC}" type="presParOf" srcId="{1462EF28-B9F1-4AE0-B53B-9A0DCCCEFEFD}" destId="{3698978B-96C4-4E24-9D25-724AA2DE9365}" srcOrd="5" destOrd="0" presId="urn:microsoft.com/office/officeart/2005/8/layout/vList5"/>
    <dgm:cxn modelId="{129776C6-FEDE-4E7E-B576-AC9215E7E313}" type="presParOf" srcId="{1462EF28-B9F1-4AE0-B53B-9A0DCCCEFEFD}" destId="{C89E0508-FB62-468D-9D0E-CCFE755A800A}" srcOrd="6" destOrd="0" presId="urn:microsoft.com/office/officeart/2005/8/layout/vList5"/>
    <dgm:cxn modelId="{6019448F-C701-4E09-923A-41AE529CD50B}" type="presParOf" srcId="{C89E0508-FB62-468D-9D0E-CCFE755A800A}" destId="{9A24D7D5-AC2F-4310-8A7E-D8ECE01277E6}" srcOrd="0" destOrd="0" presId="urn:microsoft.com/office/officeart/2005/8/layout/vList5"/>
    <dgm:cxn modelId="{502B6EDE-EB3D-4236-8135-E7FE0992594C}" type="presParOf" srcId="{C89E0508-FB62-468D-9D0E-CCFE755A800A}" destId="{E44D61A8-5DC4-4D4D-9346-7D0E5C9B3DB9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34E71-9943-4CFD-B22D-212EB90F7F01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ADE5C-79BC-4B7D-80CB-C443C4C901B9}">
      <dgm:prSet phldrT="[Текст]" custT="1"/>
      <dgm:spPr/>
      <dgm:t>
        <a:bodyPr/>
        <a:lstStyle/>
        <a:p>
          <a:r>
            <a:rPr lang="ru-RU" sz="2400" b="1" dirty="0" smtClean="0"/>
            <a:t>Тема</a:t>
          </a:r>
          <a:endParaRPr lang="ru-RU" sz="2400" b="1" dirty="0"/>
        </a:p>
      </dgm:t>
    </dgm:pt>
    <dgm:pt modelId="{31470581-A254-4D8C-94CE-E6F0BDACD9B5}" type="parTrans" cxnId="{AEB11E6B-BCF7-42E6-97E3-A9C94A775F15}">
      <dgm:prSet/>
      <dgm:spPr/>
      <dgm:t>
        <a:bodyPr/>
        <a:lstStyle/>
        <a:p>
          <a:endParaRPr lang="ru-RU" b="1"/>
        </a:p>
      </dgm:t>
    </dgm:pt>
    <dgm:pt modelId="{C356077A-5861-4DAD-B42D-242D8C1AD537}" type="sibTrans" cxnId="{AEB11E6B-BCF7-42E6-97E3-A9C94A775F15}">
      <dgm:prSet/>
      <dgm:spPr/>
      <dgm:t>
        <a:bodyPr/>
        <a:lstStyle/>
        <a:p>
          <a:endParaRPr lang="ru-RU" b="1"/>
        </a:p>
      </dgm:t>
    </dgm:pt>
    <dgm:pt modelId="{CC13C08A-C758-496F-8747-19EBB5F6B615}">
      <dgm:prSet phldrT="[Текст]" custT="1"/>
      <dgm:spPr/>
      <dgm:t>
        <a:bodyPr/>
        <a:lstStyle/>
        <a:p>
          <a:r>
            <a:rPr lang="ru-RU" sz="1800" b="1" dirty="0" smtClean="0"/>
            <a:t>Иррациональные уравнения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ru-RU" sz="1800" b="1" dirty="0" smtClean="0"/>
            <a:t>и неравенства</a:t>
          </a:r>
          <a:endParaRPr lang="ru-RU" sz="1800" b="1" dirty="0"/>
        </a:p>
      </dgm:t>
    </dgm:pt>
    <dgm:pt modelId="{A35BF1AE-2BF6-483E-9522-A92F6A84843A}" type="parTrans" cxnId="{42AA0D87-996B-49C3-9C9D-FFE5310F678A}">
      <dgm:prSet/>
      <dgm:spPr/>
      <dgm:t>
        <a:bodyPr/>
        <a:lstStyle/>
        <a:p>
          <a:endParaRPr lang="ru-RU" b="1"/>
        </a:p>
      </dgm:t>
    </dgm:pt>
    <dgm:pt modelId="{ABF355F9-B174-494E-AC5D-D2EC09741D62}" type="sibTrans" cxnId="{42AA0D87-996B-49C3-9C9D-FFE5310F678A}">
      <dgm:prSet/>
      <dgm:spPr/>
      <dgm:t>
        <a:bodyPr/>
        <a:lstStyle/>
        <a:p>
          <a:endParaRPr lang="ru-RU" b="1"/>
        </a:p>
      </dgm:t>
    </dgm:pt>
    <dgm:pt modelId="{197174FE-3225-422D-BC5E-912B87E8317F}">
      <dgm:prSet phldrT="[Текст]"/>
      <dgm:spPr/>
      <dgm:t>
        <a:bodyPr/>
        <a:lstStyle/>
        <a:p>
          <a:r>
            <a:rPr lang="ru-RU" b="1" dirty="0" smtClean="0"/>
            <a:t>Необходимые знания</a:t>
          </a:r>
          <a:endParaRPr lang="ru-RU" b="1" dirty="0"/>
        </a:p>
      </dgm:t>
    </dgm:pt>
    <dgm:pt modelId="{4D085FCB-D36B-4CBE-AD31-DB467EA6798B}" type="parTrans" cxnId="{531E7CFF-EE60-4964-B9D3-FD6D3A80C03F}">
      <dgm:prSet/>
      <dgm:spPr/>
      <dgm:t>
        <a:bodyPr/>
        <a:lstStyle/>
        <a:p>
          <a:endParaRPr lang="ru-RU" b="1"/>
        </a:p>
      </dgm:t>
    </dgm:pt>
    <dgm:pt modelId="{42B38CE1-5533-4838-A6C5-4B0ADB35D97B}" type="sibTrans" cxnId="{531E7CFF-EE60-4964-B9D3-FD6D3A80C03F}">
      <dgm:prSet/>
      <dgm:spPr/>
      <dgm:t>
        <a:bodyPr/>
        <a:lstStyle/>
        <a:p>
          <a:endParaRPr lang="ru-RU" b="1"/>
        </a:p>
      </dgm:t>
    </dgm:pt>
    <dgm:pt modelId="{8A5910EB-846A-4A87-9279-48802022032B}">
      <dgm:prSet phldrT="[Текст]" custT="1"/>
      <dgm:spPr/>
      <dgm:t>
        <a:bodyPr/>
        <a:lstStyle/>
        <a:p>
          <a:r>
            <a:rPr lang="ru-RU" sz="1800" b="1" dirty="0" smtClean="0"/>
            <a:t>Понятие корня степени </a:t>
          </a:r>
          <a:r>
            <a:rPr lang="ru-RU" sz="1800" b="1" dirty="0" err="1" smtClean="0"/>
            <a:t>n</a:t>
          </a:r>
          <a:r>
            <a:rPr lang="ru-RU" sz="1800" b="1" dirty="0" smtClean="0"/>
            <a:t>&gt;1 и его свойства, основные приёмы решения иррациональных уравнений</a:t>
          </a:r>
          <a:endParaRPr lang="ru-RU" sz="1800" b="1" dirty="0"/>
        </a:p>
      </dgm:t>
    </dgm:pt>
    <dgm:pt modelId="{6F885345-2E2F-4D9B-9854-7DE17C4674FE}" type="parTrans" cxnId="{5C8D9226-0442-4D1C-AD51-E76FBDF5FE98}">
      <dgm:prSet/>
      <dgm:spPr/>
      <dgm:t>
        <a:bodyPr/>
        <a:lstStyle/>
        <a:p>
          <a:endParaRPr lang="ru-RU" b="1"/>
        </a:p>
      </dgm:t>
    </dgm:pt>
    <dgm:pt modelId="{F5303963-0A13-4E13-A354-D484491AB5C0}" type="sibTrans" cxnId="{5C8D9226-0442-4D1C-AD51-E76FBDF5FE98}">
      <dgm:prSet/>
      <dgm:spPr/>
      <dgm:t>
        <a:bodyPr/>
        <a:lstStyle/>
        <a:p>
          <a:endParaRPr lang="ru-RU" b="1"/>
        </a:p>
      </dgm:t>
    </dgm:pt>
    <dgm:pt modelId="{FB0B99D7-62FB-40E0-9399-359DC20B25AD}">
      <dgm:prSet phldrT="[Текст]"/>
      <dgm:spPr/>
      <dgm:t>
        <a:bodyPr/>
        <a:lstStyle/>
        <a:p>
          <a:r>
            <a:rPr lang="ru-RU" b="1" dirty="0" smtClean="0"/>
            <a:t>УУД</a:t>
          </a:r>
          <a:endParaRPr lang="ru-RU" b="1" dirty="0"/>
        </a:p>
      </dgm:t>
    </dgm:pt>
    <dgm:pt modelId="{CC07F496-430D-488B-8D95-31F72DA6A980}" type="parTrans" cxnId="{BEA688C2-2199-47E1-8509-410EB788132E}">
      <dgm:prSet/>
      <dgm:spPr/>
      <dgm:t>
        <a:bodyPr/>
        <a:lstStyle/>
        <a:p>
          <a:endParaRPr lang="ru-RU" b="1"/>
        </a:p>
      </dgm:t>
    </dgm:pt>
    <dgm:pt modelId="{E78A38A8-5CAD-45B5-ACF7-17518B648AFF}" type="sibTrans" cxnId="{BEA688C2-2199-47E1-8509-410EB788132E}">
      <dgm:prSet/>
      <dgm:spPr/>
      <dgm:t>
        <a:bodyPr/>
        <a:lstStyle/>
        <a:p>
          <a:endParaRPr lang="ru-RU" b="1"/>
        </a:p>
      </dgm:t>
    </dgm:pt>
    <dgm:pt modelId="{E35CE039-2461-4A43-8F3D-1DF31E10AE2E}">
      <dgm:prSet phldrT="[Текст]" custT="1"/>
      <dgm:spPr/>
      <dgm:t>
        <a:bodyPr/>
        <a:lstStyle/>
        <a:p>
          <a:r>
            <a:rPr lang="ru-RU" sz="1800" b="1" dirty="0" smtClean="0"/>
            <a:t>Учебно-познавательная</a:t>
          </a:r>
          <a:endParaRPr lang="ru-RU" sz="1800" b="1" dirty="0"/>
        </a:p>
      </dgm:t>
    </dgm:pt>
    <dgm:pt modelId="{FF2F3191-F381-4FC7-B814-051CEA329DA8}" type="parTrans" cxnId="{32F7A0D9-5A99-4A76-BE82-C06B8166B81F}">
      <dgm:prSet/>
      <dgm:spPr/>
      <dgm:t>
        <a:bodyPr/>
        <a:lstStyle/>
        <a:p>
          <a:endParaRPr lang="ru-RU" b="1"/>
        </a:p>
      </dgm:t>
    </dgm:pt>
    <dgm:pt modelId="{678B4F4E-8F06-42EF-B98D-918A05214FC8}" type="sibTrans" cxnId="{32F7A0D9-5A99-4A76-BE82-C06B8166B81F}">
      <dgm:prSet/>
      <dgm:spPr/>
      <dgm:t>
        <a:bodyPr/>
        <a:lstStyle/>
        <a:p>
          <a:endParaRPr lang="ru-RU" b="1"/>
        </a:p>
      </dgm:t>
    </dgm:pt>
    <dgm:pt modelId="{1F24AC28-6A03-49C2-9893-A9669C9B9230}">
      <dgm:prSet phldrT="[Текст]" custT="1"/>
      <dgm:spPr/>
      <dgm:t>
        <a:bodyPr/>
        <a:lstStyle/>
        <a:p>
          <a:r>
            <a:rPr lang="ru-RU" sz="1800" b="1" dirty="0" smtClean="0"/>
            <a:t>Информационная</a:t>
          </a:r>
          <a:endParaRPr lang="ru-RU" sz="1800" b="1" dirty="0"/>
        </a:p>
      </dgm:t>
    </dgm:pt>
    <dgm:pt modelId="{FCC8AB6C-6B6E-45DD-B6F8-04EDED71ECD5}" type="parTrans" cxnId="{68C757AA-233C-42D4-B425-467F0B503D3F}">
      <dgm:prSet/>
      <dgm:spPr/>
      <dgm:t>
        <a:bodyPr/>
        <a:lstStyle/>
        <a:p>
          <a:endParaRPr lang="ru-RU" b="1"/>
        </a:p>
      </dgm:t>
    </dgm:pt>
    <dgm:pt modelId="{53D95106-74B8-4178-A04E-F7AFC4729720}" type="sibTrans" cxnId="{68C757AA-233C-42D4-B425-467F0B503D3F}">
      <dgm:prSet/>
      <dgm:spPr/>
      <dgm:t>
        <a:bodyPr/>
        <a:lstStyle/>
        <a:p>
          <a:endParaRPr lang="ru-RU" b="1"/>
        </a:p>
      </dgm:t>
    </dgm:pt>
    <dgm:pt modelId="{6587D0CF-9E26-48D5-8679-814A897F6ADA}">
      <dgm:prSet phldrT="[Текст]"/>
      <dgm:spPr/>
      <dgm:t>
        <a:bodyPr/>
        <a:lstStyle/>
        <a:p>
          <a:r>
            <a:rPr lang="ru-RU" b="1" dirty="0" smtClean="0"/>
            <a:t>Компетенции</a:t>
          </a:r>
          <a:endParaRPr lang="ru-RU" b="1" dirty="0"/>
        </a:p>
      </dgm:t>
    </dgm:pt>
    <dgm:pt modelId="{5EB58013-9C6E-49FB-B3AB-E7DE1F14A09C}" type="parTrans" cxnId="{1216C0BB-B424-456B-B881-1470B48DDFCF}">
      <dgm:prSet/>
      <dgm:spPr/>
      <dgm:t>
        <a:bodyPr/>
        <a:lstStyle/>
        <a:p>
          <a:endParaRPr lang="ru-RU" b="1"/>
        </a:p>
      </dgm:t>
    </dgm:pt>
    <dgm:pt modelId="{17922B04-A666-4C30-A24B-DBBFA9CB6381}" type="sibTrans" cxnId="{1216C0BB-B424-456B-B881-1470B48DDFCF}">
      <dgm:prSet/>
      <dgm:spPr/>
      <dgm:t>
        <a:bodyPr/>
        <a:lstStyle/>
        <a:p>
          <a:endParaRPr lang="ru-RU" b="1"/>
        </a:p>
      </dgm:t>
    </dgm:pt>
    <dgm:pt modelId="{3D819901-326A-4104-9015-433C022F9039}">
      <dgm:prSet phldrT="[Текст]" custT="1"/>
      <dgm:spPr/>
      <dgm:t>
        <a:bodyPr/>
        <a:lstStyle/>
        <a:p>
          <a:r>
            <a:rPr lang="ru-RU" sz="1800" b="1" dirty="0" smtClean="0"/>
            <a:t>Работа с информацией, формирование логических умений, развитие внимания</a:t>
          </a:r>
          <a:endParaRPr lang="ru-RU" sz="1800" b="1" dirty="0"/>
        </a:p>
      </dgm:t>
    </dgm:pt>
    <dgm:pt modelId="{1392C6E5-520D-437F-9C10-237EB2774D8E}" type="parTrans" cxnId="{4B1AF336-A00A-4C66-90A6-F78E2D80193A}">
      <dgm:prSet/>
      <dgm:spPr/>
      <dgm:t>
        <a:bodyPr/>
        <a:lstStyle/>
        <a:p>
          <a:endParaRPr lang="ru-RU" b="1"/>
        </a:p>
      </dgm:t>
    </dgm:pt>
    <dgm:pt modelId="{E1CC7D2C-4B1F-4F18-92F6-14235E0C2E2E}" type="sibTrans" cxnId="{4B1AF336-A00A-4C66-90A6-F78E2D80193A}">
      <dgm:prSet/>
      <dgm:spPr/>
      <dgm:t>
        <a:bodyPr/>
        <a:lstStyle/>
        <a:p>
          <a:endParaRPr lang="ru-RU" b="1"/>
        </a:p>
      </dgm:t>
    </dgm:pt>
    <dgm:pt modelId="{1462EF28-B9F1-4AE0-B53B-9A0DCCCEFEFD}" type="pres">
      <dgm:prSet presAssocID="{44634E71-9943-4CFD-B22D-212EB90F7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DF548-45C3-4CB5-A001-F8E4D91A7D40}" type="pres">
      <dgm:prSet presAssocID="{07FADE5C-79BC-4B7D-80CB-C443C4C901B9}" presName="linNode" presStyleCnt="0"/>
      <dgm:spPr/>
      <dgm:t>
        <a:bodyPr/>
        <a:lstStyle/>
        <a:p>
          <a:endParaRPr lang="ru-RU"/>
        </a:p>
      </dgm:t>
    </dgm:pt>
    <dgm:pt modelId="{FA65B4ED-9447-49F0-9EB6-98A22355A47F}" type="pres">
      <dgm:prSet presAssocID="{07FADE5C-79BC-4B7D-80CB-C443C4C901B9}" presName="parentText" presStyleLbl="node1" presStyleIdx="0" presStyleCnt="4" custLinFactNeighborX="-1776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966D2-3C3C-4C82-AD70-08B7E2A04857}" type="pres">
      <dgm:prSet presAssocID="{07FADE5C-79BC-4B7D-80CB-C443C4C901B9}" presName="descendantText" presStyleLbl="alignAccFollowNode1" presStyleIdx="0" presStyleCnt="4" custLinFactNeighborX="2881" custLinFactNeighborY="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34478-CC63-45E3-8351-0F1EADC2BBA4}" type="pres">
      <dgm:prSet presAssocID="{C356077A-5861-4DAD-B42D-242D8C1AD537}" presName="sp" presStyleCnt="0"/>
      <dgm:spPr/>
      <dgm:t>
        <a:bodyPr/>
        <a:lstStyle/>
        <a:p>
          <a:endParaRPr lang="ru-RU"/>
        </a:p>
      </dgm:t>
    </dgm:pt>
    <dgm:pt modelId="{6718ED20-112C-4853-AE21-BB506AFB8B74}" type="pres">
      <dgm:prSet presAssocID="{197174FE-3225-422D-BC5E-912B87E8317F}" presName="linNode" presStyleCnt="0"/>
      <dgm:spPr/>
      <dgm:t>
        <a:bodyPr/>
        <a:lstStyle/>
        <a:p>
          <a:endParaRPr lang="ru-RU"/>
        </a:p>
      </dgm:t>
    </dgm:pt>
    <dgm:pt modelId="{233867EF-4AF8-4CA5-8F91-B87E5200DB2F}" type="pres">
      <dgm:prSet presAssocID="{197174FE-3225-422D-BC5E-912B87E8317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8681C-EB49-45D8-926E-0FDE2936AF1B}" type="pres">
      <dgm:prSet presAssocID="{197174FE-3225-422D-BC5E-912B87E8317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B188B-A761-4A4C-8FAC-B8D1BA173B9E}" type="pres">
      <dgm:prSet presAssocID="{42B38CE1-5533-4838-A6C5-4B0ADB35D97B}" presName="sp" presStyleCnt="0"/>
      <dgm:spPr/>
      <dgm:t>
        <a:bodyPr/>
        <a:lstStyle/>
        <a:p>
          <a:endParaRPr lang="ru-RU"/>
        </a:p>
      </dgm:t>
    </dgm:pt>
    <dgm:pt modelId="{115FE34B-ADA5-467C-8FD1-0605DF4D2CBF}" type="pres">
      <dgm:prSet presAssocID="{FB0B99D7-62FB-40E0-9399-359DC20B25AD}" presName="linNode" presStyleCnt="0"/>
      <dgm:spPr/>
      <dgm:t>
        <a:bodyPr/>
        <a:lstStyle/>
        <a:p>
          <a:endParaRPr lang="ru-RU"/>
        </a:p>
      </dgm:t>
    </dgm:pt>
    <dgm:pt modelId="{4CEBEA5D-3726-44FB-A148-ABEE62EE7AF9}" type="pres">
      <dgm:prSet presAssocID="{FB0B99D7-62FB-40E0-9399-359DC20B25A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DA2B1-5549-446F-AF9B-ECEA03B0BE93}" type="pres">
      <dgm:prSet presAssocID="{FB0B99D7-62FB-40E0-9399-359DC20B25AD}" presName="descendantText" presStyleLbl="alignAccFollowNode1" presStyleIdx="2" presStyleCnt="4" custScaleY="10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8978B-96C4-4E24-9D25-724AA2DE9365}" type="pres">
      <dgm:prSet presAssocID="{E78A38A8-5CAD-45B5-ACF7-17518B648AFF}" presName="sp" presStyleCnt="0"/>
      <dgm:spPr/>
      <dgm:t>
        <a:bodyPr/>
        <a:lstStyle/>
        <a:p>
          <a:endParaRPr lang="ru-RU"/>
        </a:p>
      </dgm:t>
    </dgm:pt>
    <dgm:pt modelId="{C89E0508-FB62-468D-9D0E-CCFE755A800A}" type="pres">
      <dgm:prSet presAssocID="{6587D0CF-9E26-48D5-8679-814A897F6ADA}" presName="linNode" presStyleCnt="0"/>
      <dgm:spPr/>
      <dgm:t>
        <a:bodyPr/>
        <a:lstStyle/>
        <a:p>
          <a:endParaRPr lang="ru-RU"/>
        </a:p>
      </dgm:t>
    </dgm:pt>
    <dgm:pt modelId="{9A24D7D5-AC2F-4310-8A7E-D8ECE01277E6}" type="pres">
      <dgm:prSet presAssocID="{6587D0CF-9E26-48D5-8679-814A897F6AD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D61A8-5DC4-4D4D-9346-7D0E5C9B3DB9}" type="pres">
      <dgm:prSet presAssocID="{6587D0CF-9E26-48D5-8679-814A897F6AD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08A9B-CE41-43E1-9F36-3B556B0BC2F3}" type="presOf" srcId="{E35CE039-2461-4A43-8F3D-1DF31E10AE2E}" destId="{E44D61A8-5DC4-4D4D-9346-7D0E5C9B3DB9}" srcOrd="0" destOrd="0" presId="urn:microsoft.com/office/officeart/2005/8/layout/vList5"/>
    <dgm:cxn modelId="{531E7CFF-EE60-4964-B9D3-FD6D3A80C03F}" srcId="{44634E71-9943-4CFD-B22D-212EB90F7F01}" destId="{197174FE-3225-422D-BC5E-912B87E8317F}" srcOrd="1" destOrd="0" parTransId="{4D085FCB-D36B-4CBE-AD31-DB467EA6798B}" sibTransId="{42B38CE1-5533-4838-A6C5-4B0ADB35D97B}"/>
    <dgm:cxn modelId="{AF42FAC6-6D45-4241-80ED-A433C94C54E4}" type="presOf" srcId="{6587D0CF-9E26-48D5-8679-814A897F6ADA}" destId="{9A24D7D5-AC2F-4310-8A7E-D8ECE01277E6}" srcOrd="0" destOrd="0" presId="urn:microsoft.com/office/officeart/2005/8/layout/vList5"/>
    <dgm:cxn modelId="{1216C0BB-B424-456B-B881-1470B48DDFCF}" srcId="{44634E71-9943-4CFD-B22D-212EB90F7F01}" destId="{6587D0CF-9E26-48D5-8679-814A897F6ADA}" srcOrd="3" destOrd="0" parTransId="{5EB58013-9C6E-49FB-B3AB-E7DE1F14A09C}" sibTransId="{17922B04-A666-4C30-A24B-DBBFA9CB6381}"/>
    <dgm:cxn modelId="{69FAAECA-EDAB-4DEE-9BD8-F7362738CAA8}" type="presOf" srcId="{44634E71-9943-4CFD-B22D-212EB90F7F01}" destId="{1462EF28-B9F1-4AE0-B53B-9A0DCCCEFEFD}" srcOrd="0" destOrd="0" presId="urn:microsoft.com/office/officeart/2005/8/layout/vList5"/>
    <dgm:cxn modelId="{1E5D6297-11E2-4982-A4CA-6F81E7FAA883}" type="presOf" srcId="{FB0B99D7-62FB-40E0-9399-359DC20B25AD}" destId="{4CEBEA5D-3726-44FB-A148-ABEE62EE7AF9}" srcOrd="0" destOrd="0" presId="urn:microsoft.com/office/officeart/2005/8/layout/vList5"/>
    <dgm:cxn modelId="{DAAB796A-F3FE-4C0A-A040-CBCC140ADA37}" type="presOf" srcId="{07FADE5C-79BC-4B7D-80CB-C443C4C901B9}" destId="{FA65B4ED-9447-49F0-9EB6-98A22355A47F}" srcOrd="0" destOrd="0" presId="urn:microsoft.com/office/officeart/2005/8/layout/vList5"/>
    <dgm:cxn modelId="{32F7A0D9-5A99-4A76-BE82-C06B8166B81F}" srcId="{6587D0CF-9E26-48D5-8679-814A897F6ADA}" destId="{E35CE039-2461-4A43-8F3D-1DF31E10AE2E}" srcOrd="0" destOrd="0" parTransId="{FF2F3191-F381-4FC7-B814-051CEA329DA8}" sibTransId="{678B4F4E-8F06-42EF-B98D-918A05214FC8}"/>
    <dgm:cxn modelId="{4B1AF336-A00A-4C66-90A6-F78E2D80193A}" srcId="{FB0B99D7-62FB-40E0-9399-359DC20B25AD}" destId="{3D819901-326A-4104-9015-433C022F9039}" srcOrd="0" destOrd="0" parTransId="{1392C6E5-520D-437F-9C10-237EB2774D8E}" sibTransId="{E1CC7D2C-4B1F-4F18-92F6-14235E0C2E2E}"/>
    <dgm:cxn modelId="{68C757AA-233C-42D4-B425-467F0B503D3F}" srcId="{6587D0CF-9E26-48D5-8679-814A897F6ADA}" destId="{1F24AC28-6A03-49C2-9893-A9669C9B9230}" srcOrd="1" destOrd="0" parTransId="{FCC8AB6C-6B6E-45DD-B6F8-04EDED71ECD5}" sibTransId="{53D95106-74B8-4178-A04E-F7AFC4729720}"/>
    <dgm:cxn modelId="{5C8D9226-0442-4D1C-AD51-E76FBDF5FE98}" srcId="{197174FE-3225-422D-BC5E-912B87E8317F}" destId="{8A5910EB-846A-4A87-9279-48802022032B}" srcOrd="0" destOrd="0" parTransId="{6F885345-2E2F-4D9B-9854-7DE17C4674FE}" sibTransId="{F5303963-0A13-4E13-A354-D484491AB5C0}"/>
    <dgm:cxn modelId="{41BA6147-1779-4C3A-91F9-BE6F51FB6AD6}" type="presOf" srcId="{CC13C08A-C758-496F-8747-19EBB5F6B615}" destId="{087966D2-3C3C-4C82-AD70-08B7E2A04857}" srcOrd="0" destOrd="0" presId="urn:microsoft.com/office/officeart/2005/8/layout/vList5"/>
    <dgm:cxn modelId="{0A93CF68-7FB9-4D76-8E43-3DFA55AB6BDD}" type="presOf" srcId="{1F24AC28-6A03-49C2-9893-A9669C9B9230}" destId="{E44D61A8-5DC4-4D4D-9346-7D0E5C9B3DB9}" srcOrd="0" destOrd="1" presId="urn:microsoft.com/office/officeart/2005/8/layout/vList5"/>
    <dgm:cxn modelId="{4FBB61F2-B905-4808-81E4-F8AE91B6ADD1}" type="presOf" srcId="{8A5910EB-846A-4A87-9279-48802022032B}" destId="{0A78681C-EB49-45D8-926E-0FDE2936AF1B}" srcOrd="0" destOrd="0" presId="urn:microsoft.com/office/officeart/2005/8/layout/vList5"/>
    <dgm:cxn modelId="{AEB11E6B-BCF7-42E6-97E3-A9C94A775F15}" srcId="{44634E71-9943-4CFD-B22D-212EB90F7F01}" destId="{07FADE5C-79BC-4B7D-80CB-C443C4C901B9}" srcOrd="0" destOrd="0" parTransId="{31470581-A254-4D8C-94CE-E6F0BDACD9B5}" sibTransId="{C356077A-5861-4DAD-B42D-242D8C1AD537}"/>
    <dgm:cxn modelId="{42AA0D87-996B-49C3-9C9D-FFE5310F678A}" srcId="{07FADE5C-79BC-4B7D-80CB-C443C4C901B9}" destId="{CC13C08A-C758-496F-8747-19EBB5F6B615}" srcOrd="0" destOrd="0" parTransId="{A35BF1AE-2BF6-483E-9522-A92F6A84843A}" sibTransId="{ABF355F9-B174-494E-AC5D-D2EC09741D62}"/>
    <dgm:cxn modelId="{854DB0D8-8C7A-41BF-8B34-0C528ADA6EEE}" type="presOf" srcId="{3D819901-326A-4104-9015-433C022F9039}" destId="{5A4DA2B1-5549-446F-AF9B-ECEA03B0BE93}" srcOrd="0" destOrd="0" presId="urn:microsoft.com/office/officeart/2005/8/layout/vList5"/>
    <dgm:cxn modelId="{BEA688C2-2199-47E1-8509-410EB788132E}" srcId="{44634E71-9943-4CFD-B22D-212EB90F7F01}" destId="{FB0B99D7-62FB-40E0-9399-359DC20B25AD}" srcOrd="2" destOrd="0" parTransId="{CC07F496-430D-488B-8D95-31F72DA6A980}" sibTransId="{E78A38A8-5CAD-45B5-ACF7-17518B648AFF}"/>
    <dgm:cxn modelId="{5A7DF1D5-C36B-4ACC-8CF8-A4A1A2C08987}" type="presOf" srcId="{197174FE-3225-422D-BC5E-912B87E8317F}" destId="{233867EF-4AF8-4CA5-8F91-B87E5200DB2F}" srcOrd="0" destOrd="0" presId="urn:microsoft.com/office/officeart/2005/8/layout/vList5"/>
    <dgm:cxn modelId="{EFE7BFEB-6DD8-43D3-882E-3257FC468895}" type="presParOf" srcId="{1462EF28-B9F1-4AE0-B53B-9A0DCCCEFEFD}" destId="{D51DF548-45C3-4CB5-A001-F8E4D91A7D40}" srcOrd="0" destOrd="0" presId="urn:microsoft.com/office/officeart/2005/8/layout/vList5"/>
    <dgm:cxn modelId="{01BBA01D-1781-4540-9EE9-A92BABA161CE}" type="presParOf" srcId="{D51DF548-45C3-4CB5-A001-F8E4D91A7D40}" destId="{FA65B4ED-9447-49F0-9EB6-98A22355A47F}" srcOrd="0" destOrd="0" presId="urn:microsoft.com/office/officeart/2005/8/layout/vList5"/>
    <dgm:cxn modelId="{594F1BE9-8E29-433B-9075-702CFDBC1245}" type="presParOf" srcId="{D51DF548-45C3-4CB5-A001-F8E4D91A7D40}" destId="{087966D2-3C3C-4C82-AD70-08B7E2A04857}" srcOrd="1" destOrd="0" presId="urn:microsoft.com/office/officeart/2005/8/layout/vList5"/>
    <dgm:cxn modelId="{CF3CC0C1-6CF5-42C3-B511-20B40E1743F1}" type="presParOf" srcId="{1462EF28-B9F1-4AE0-B53B-9A0DCCCEFEFD}" destId="{5D034478-CC63-45E3-8351-0F1EADC2BBA4}" srcOrd="1" destOrd="0" presId="urn:microsoft.com/office/officeart/2005/8/layout/vList5"/>
    <dgm:cxn modelId="{4A6E6D0B-52D8-4907-9B03-62DC3FADFFEC}" type="presParOf" srcId="{1462EF28-B9F1-4AE0-B53B-9A0DCCCEFEFD}" destId="{6718ED20-112C-4853-AE21-BB506AFB8B74}" srcOrd="2" destOrd="0" presId="urn:microsoft.com/office/officeart/2005/8/layout/vList5"/>
    <dgm:cxn modelId="{47FD7FD9-1035-4872-8A95-9CF2FE12F226}" type="presParOf" srcId="{6718ED20-112C-4853-AE21-BB506AFB8B74}" destId="{233867EF-4AF8-4CA5-8F91-B87E5200DB2F}" srcOrd="0" destOrd="0" presId="urn:microsoft.com/office/officeart/2005/8/layout/vList5"/>
    <dgm:cxn modelId="{8094036B-F440-4F87-A3E6-0D5B790672BA}" type="presParOf" srcId="{6718ED20-112C-4853-AE21-BB506AFB8B74}" destId="{0A78681C-EB49-45D8-926E-0FDE2936AF1B}" srcOrd="1" destOrd="0" presId="urn:microsoft.com/office/officeart/2005/8/layout/vList5"/>
    <dgm:cxn modelId="{60A1ACCA-D523-4742-96D5-5BFF8C957C55}" type="presParOf" srcId="{1462EF28-B9F1-4AE0-B53B-9A0DCCCEFEFD}" destId="{6EFB188B-A761-4A4C-8FAC-B8D1BA173B9E}" srcOrd="3" destOrd="0" presId="urn:microsoft.com/office/officeart/2005/8/layout/vList5"/>
    <dgm:cxn modelId="{2BC73BE4-37D2-4706-BFE6-278896E0ECF8}" type="presParOf" srcId="{1462EF28-B9F1-4AE0-B53B-9A0DCCCEFEFD}" destId="{115FE34B-ADA5-467C-8FD1-0605DF4D2CBF}" srcOrd="4" destOrd="0" presId="urn:microsoft.com/office/officeart/2005/8/layout/vList5"/>
    <dgm:cxn modelId="{D45208F6-C2F0-4F84-87C4-21042566EE9E}" type="presParOf" srcId="{115FE34B-ADA5-467C-8FD1-0605DF4D2CBF}" destId="{4CEBEA5D-3726-44FB-A148-ABEE62EE7AF9}" srcOrd="0" destOrd="0" presId="urn:microsoft.com/office/officeart/2005/8/layout/vList5"/>
    <dgm:cxn modelId="{BC07755E-DAA2-4A53-9B2F-19A543A22A2F}" type="presParOf" srcId="{115FE34B-ADA5-467C-8FD1-0605DF4D2CBF}" destId="{5A4DA2B1-5549-446F-AF9B-ECEA03B0BE93}" srcOrd="1" destOrd="0" presId="urn:microsoft.com/office/officeart/2005/8/layout/vList5"/>
    <dgm:cxn modelId="{6D5475B7-7ED0-48E7-BC64-6B7D02312503}" type="presParOf" srcId="{1462EF28-B9F1-4AE0-B53B-9A0DCCCEFEFD}" destId="{3698978B-96C4-4E24-9D25-724AA2DE9365}" srcOrd="5" destOrd="0" presId="urn:microsoft.com/office/officeart/2005/8/layout/vList5"/>
    <dgm:cxn modelId="{17FCE852-CFAA-45A6-A9F8-CEB5DC656ED7}" type="presParOf" srcId="{1462EF28-B9F1-4AE0-B53B-9A0DCCCEFEFD}" destId="{C89E0508-FB62-468D-9D0E-CCFE755A800A}" srcOrd="6" destOrd="0" presId="urn:microsoft.com/office/officeart/2005/8/layout/vList5"/>
    <dgm:cxn modelId="{24E84619-AD12-415A-BD5D-73B62AC7A63E}" type="presParOf" srcId="{C89E0508-FB62-468D-9D0E-CCFE755A800A}" destId="{9A24D7D5-AC2F-4310-8A7E-D8ECE01277E6}" srcOrd="0" destOrd="0" presId="urn:microsoft.com/office/officeart/2005/8/layout/vList5"/>
    <dgm:cxn modelId="{7B1E35DF-2F5B-473F-A551-EE8CE4541937}" type="presParOf" srcId="{C89E0508-FB62-468D-9D0E-CCFE755A800A}" destId="{E44D61A8-5DC4-4D4D-9346-7D0E5C9B3DB9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34E71-9943-4CFD-B22D-212EB90F7F01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ADE5C-79BC-4B7D-80CB-C443C4C901B9}">
      <dgm:prSet phldrT="[Текст]" custT="1"/>
      <dgm:spPr/>
      <dgm:t>
        <a:bodyPr/>
        <a:lstStyle/>
        <a:p>
          <a:r>
            <a:rPr lang="ru-RU" sz="2400" b="1" dirty="0" smtClean="0"/>
            <a:t>Тема</a:t>
          </a:r>
          <a:endParaRPr lang="ru-RU" sz="2400" b="1" dirty="0"/>
        </a:p>
      </dgm:t>
    </dgm:pt>
    <dgm:pt modelId="{31470581-A254-4D8C-94CE-E6F0BDACD9B5}" type="parTrans" cxnId="{AEB11E6B-BCF7-42E6-97E3-A9C94A775F15}">
      <dgm:prSet/>
      <dgm:spPr/>
      <dgm:t>
        <a:bodyPr/>
        <a:lstStyle/>
        <a:p>
          <a:endParaRPr lang="ru-RU" b="1"/>
        </a:p>
      </dgm:t>
    </dgm:pt>
    <dgm:pt modelId="{C356077A-5861-4DAD-B42D-242D8C1AD537}" type="sibTrans" cxnId="{AEB11E6B-BCF7-42E6-97E3-A9C94A775F15}">
      <dgm:prSet/>
      <dgm:spPr/>
      <dgm:t>
        <a:bodyPr/>
        <a:lstStyle/>
        <a:p>
          <a:endParaRPr lang="ru-RU" b="1"/>
        </a:p>
      </dgm:t>
    </dgm:pt>
    <dgm:pt modelId="{CC13C08A-C758-496F-8747-19EBB5F6B615}">
      <dgm:prSet phldrT="[Текст]" custT="1"/>
      <dgm:spPr/>
      <dgm:t>
        <a:bodyPr/>
        <a:lstStyle/>
        <a:p>
          <a:r>
            <a:rPr lang="ru-RU" sz="1800" b="1" dirty="0" smtClean="0"/>
            <a:t>Количество</a:t>
          </a:r>
          <a:endParaRPr lang="ru-RU" sz="1800" b="1" dirty="0"/>
        </a:p>
      </dgm:t>
    </dgm:pt>
    <dgm:pt modelId="{A35BF1AE-2BF6-483E-9522-A92F6A84843A}" type="parTrans" cxnId="{42AA0D87-996B-49C3-9C9D-FFE5310F678A}">
      <dgm:prSet/>
      <dgm:spPr/>
      <dgm:t>
        <a:bodyPr/>
        <a:lstStyle/>
        <a:p>
          <a:endParaRPr lang="ru-RU" b="1"/>
        </a:p>
      </dgm:t>
    </dgm:pt>
    <dgm:pt modelId="{ABF355F9-B174-494E-AC5D-D2EC09741D62}" type="sibTrans" cxnId="{42AA0D87-996B-49C3-9C9D-FFE5310F678A}">
      <dgm:prSet/>
      <dgm:spPr/>
      <dgm:t>
        <a:bodyPr/>
        <a:lstStyle/>
        <a:p>
          <a:endParaRPr lang="ru-RU" b="1"/>
        </a:p>
      </dgm:t>
    </dgm:pt>
    <dgm:pt modelId="{197174FE-3225-422D-BC5E-912B87E8317F}">
      <dgm:prSet phldrT="[Текст]"/>
      <dgm:spPr/>
      <dgm:t>
        <a:bodyPr/>
        <a:lstStyle/>
        <a:p>
          <a:r>
            <a:rPr lang="ru-RU" b="1" dirty="0" smtClean="0"/>
            <a:t>Необходимые знания</a:t>
          </a:r>
          <a:endParaRPr lang="ru-RU" b="1" dirty="0"/>
        </a:p>
      </dgm:t>
    </dgm:pt>
    <dgm:pt modelId="{4D085FCB-D36B-4CBE-AD31-DB467EA6798B}" type="parTrans" cxnId="{531E7CFF-EE60-4964-B9D3-FD6D3A80C03F}">
      <dgm:prSet/>
      <dgm:spPr/>
      <dgm:t>
        <a:bodyPr/>
        <a:lstStyle/>
        <a:p>
          <a:endParaRPr lang="ru-RU" b="1"/>
        </a:p>
      </dgm:t>
    </dgm:pt>
    <dgm:pt modelId="{42B38CE1-5533-4838-A6C5-4B0ADB35D97B}" type="sibTrans" cxnId="{531E7CFF-EE60-4964-B9D3-FD6D3A80C03F}">
      <dgm:prSet/>
      <dgm:spPr/>
      <dgm:t>
        <a:bodyPr/>
        <a:lstStyle/>
        <a:p>
          <a:endParaRPr lang="ru-RU" b="1"/>
        </a:p>
      </dgm:t>
    </dgm:pt>
    <dgm:pt modelId="{8A5910EB-846A-4A87-9279-48802022032B}">
      <dgm:prSet phldrT="[Текст]" custT="1"/>
      <dgm:spPr/>
      <dgm:t>
        <a:bodyPr/>
        <a:lstStyle/>
        <a:p>
          <a:r>
            <a:rPr lang="ru-RU" sz="1800" b="1" dirty="0" smtClean="0"/>
            <a:t>Вычислительные навыки, умение создавать математическую модель </a:t>
          </a:r>
          <a:endParaRPr lang="ru-RU" sz="1800" b="1" dirty="0"/>
        </a:p>
      </dgm:t>
    </dgm:pt>
    <dgm:pt modelId="{6F885345-2E2F-4D9B-9854-7DE17C4674FE}" type="parTrans" cxnId="{5C8D9226-0442-4D1C-AD51-E76FBDF5FE98}">
      <dgm:prSet/>
      <dgm:spPr/>
      <dgm:t>
        <a:bodyPr/>
        <a:lstStyle/>
        <a:p>
          <a:endParaRPr lang="ru-RU" b="1"/>
        </a:p>
      </dgm:t>
    </dgm:pt>
    <dgm:pt modelId="{F5303963-0A13-4E13-A354-D484491AB5C0}" type="sibTrans" cxnId="{5C8D9226-0442-4D1C-AD51-E76FBDF5FE98}">
      <dgm:prSet/>
      <dgm:spPr/>
      <dgm:t>
        <a:bodyPr/>
        <a:lstStyle/>
        <a:p>
          <a:endParaRPr lang="ru-RU" b="1"/>
        </a:p>
      </dgm:t>
    </dgm:pt>
    <dgm:pt modelId="{FB0B99D7-62FB-40E0-9399-359DC20B25AD}">
      <dgm:prSet phldrT="[Текст]"/>
      <dgm:spPr/>
      <dgm:t>
        <a:bodyPr/>
        <a:lstStyle/>
        <a:p>
          <a:r>
            <a:rPr lang="ru-RU" b="1" dirty="0" smtClean="0"/>
            <a:t>УУД</a:t>
          </a:r>
          <a:endParaRPr lang="ru-RU" b="1" dirty="0"/>
        </a:p>
      </dgm:t>
    </dgm:pt>
    <dgm:pt modelId="{CC07F496-430D-488B-8D95-31F72DA6A980}" type="parTrans" cxnId="{BEA688C2-2199-47E1-8509-410EB788132E}">
      <dgm:prSet/>
      <dgm:spPr/>
      <dgm:t>
        <a:bodyPr/>
        <a:lstStyle/>
        <a:p>
          <a:endParaRPr lang="ru-RU" b="1"/>
        </a:p>
      </dgm:t>
    </dgm:pt>
    <dgm:pt modelId="{E78A38A8-5CAD-45B5-ACF7-17518B648AFF}" type="sibTrans" cxnId="{BEA688C2-2199-47E1-8509-410EB788132E}">
      <dgm:prSet/>
      <dgm:spPr/>
      <dgm:t>
        <a:bodyPr/>
        <a:lstStyle/>
        <a:p>
          <a:endParaRPr lang="ru-RU" b="1"/>
        </a:p>
      </dgm:t>
    </dgm:pt>
    <dgm:pt modelId="{E35CE039-2461-4A43-8F3D-1DF31E10AE2E}">
      <dgm:prSet phldrT="[Текст]" custT="1"/>
      <dgm:spPr/>
      <dgm:t>
        <a:bodyPr/>
        <a:lstStyle/>
        <a:p>
          <a:r>
            <a:rPr lang="ru-RU" sz="1800" b="1" dirty="0" smtClean="0"/>
            <a:t>Учебно-познавательная</a:t>
          </a:r>
          <a:endParaRPr lang="ru-RU" sz="1800" b="1" dirty="0"/>
        </a:p>
      </dgm:t>
    </dgm:pt>
    <dgm:pt modelId="{FF2F3191-F381-4FC7-B814-051CEA329DA8}" type="parTrans" cxnId="{32F7A0D9-5A99-4A76-BE82-C06B8166B81F}">
      <dgm:prSet/>
      <dgm:spPr/>
      <dgm:t>
        <a:bodyPr/>
        <a:lstStyle/>
        <a:p>
          <a:endParaRPr lang="ru-RU" b="1"/>
        </a:p>
      </dgm:t>
    </dgm:pt>
    <dgm:pt modelId="{678B4F4E-8F06-42EF-B98D-918A05214FC8}" type="sibTrans" cxnId="{32F7A0D9-5A99-4A76-BE82-C06B8166B81F}">
      <dgm:prSet/>
      <dgm:spPr/>
      <dgm:t>
        <a:bodyPr/>
        <a:lstStyle/>
        <a:p>
          <a:endParaRPr lang="ru-RU" b="1"/>
        </a:p>
      </dgm:t>
    </dgm:pt>
    <dgm:pt modelId="{1F24AC28-6A03-49C2-9893-A9669C9B9230}">
      <dgm:prSet phldrT="[Текст]" custT="1"/>
      <dgm:spPr/>
      <dgm:t>
        <a:bodyPr/>
        <a:lstStyle/>
        <a:p>
          <a:r>
            <a:rPr lang="ru-RU" sz="1800" b="1" dirty="0" smtClean="0"/>
            <a:t>Информационная</a:t>
          </a:r>
          <a:endParaRPr lang="ru-RU" sz="1800" b="1" dirty="0"/>
        </a:p>
      </dgm:t>
    </dgm:pt>
    <dgm:pt modelId="{FCC8AB6C-6B6E-45DD-B6F8-04EDED71ECD5}" type="parTrans" cxnId="{68C757AA-233C-42D4-B425-467F0B503D3F}">
      <dgm:prSet/>
      <dgm:spPr/>
      <dgm:t>
        <a:bodyPr/>
        <a:lstStyle/>
        <a:p>
          <a:endParaRPr lang="ru-RU" b="1"/>
        </a:p>
      </dgm:t>
    </dgm:pt>
    <dgm:pt modelId="{53D95106-74B8-4178-A04E-F7AFC4729720}" type="sibTrans" cxnId="{68C757AA-233C-42D4-B425-467F0B503D3F}">
      <dgm:prSet/>
      <dgm:spPr/>
      <dgm:t>
        <a:bodyPr/>
        <a:lstStyle/>
        <a:p>
          <a:endParaRPr lang="ru-RU" b="1"/>
        </a:p>
      </dgm:t>
    </dgm:pt>
    <dgm:pt modelId="{6587D0CF-9E26-48D5-8679-814A897F6ADA}">
      <dgm:prSet phldrT="[Текст]"/>
      <dgm:spPr/>
      <dgm:t>
        <a:bodyPr/>
        <a:lstStyle/>
        <a:p>
          <a:r>
            <a:rPr lang="ru-RU" b="1" dirty="0" smtClean="0"/>
            <a:t>Компетенции</a:t>
          </a:r>
          <a:endParaRPr lang="ru-RU" b="1" dirty="0"/>
        </a:p>
      </dgm:t>
    </dgm:pt>
    <dgm:pt modelId="{5EB58013-9C6E-49FB-B3AB-E7DE1F14A09C}" type="parTrans" cxnId="{1216C0BB-B424-456B-B881-1470B48DDFCF}">
      <dgm:prSet/>
      <dgm:spPr/>
      <dgm:t>
        <a:bodyPr/>
        <a:lstStyle/>
        <a:p>
          <a:endParaRPr lang="ru-RU" b="1"/>
        </a:p>
      </dgm:t>
    </dgm:pt>
    <dgm:pt modelId="{17922B04-A666-4C30-A24B-DBBFA9CB6381}" type="sibTrans" cxnId="{1216C0BB-B424-456B-B881-1470B48DDFCF}">
      <dgm:prSet/>
      <dgm:spPr/>
      <dgm:t>
        <a:bodyPr/>
        <a:lstStyle/>
        <a:p>
          <a:endParaRPr lang="ru-RU" b="1"/>
        </a:p>
      </dgm:t>
    </dgm:pt>
    <dgm:pt modelId="{3D819901-326A-4104-9015-433C022F9039}">
      <dgm:prSet phldrT="[Текст]" custT="1"/>
      <dgm:spPr/>
      <dgm:t>
        <a:bodyPr/>
        <a:lstStyle/>
        <a:p>
          <a:r>
            <a:rPr lang="ru-RU" sz="1800" b="1" dirty="0" smtClean="0"/>
            <a:t>Работа с информацией, формирование логических умений, развитие внимания</a:t>
          </a:r>
          <a:endParaRPr lang="ru-RU" sz="1800" b="1" dirty="0"/>
        </a:p>
      </dgm:t>
    </dgm:pt>
    <dgm:pt modelId="{1392C6E5-520D-437F-9C10-237EB2774D8E}" type="parTrans" cxnId="{4B1AF336-A00A-4C66-90A6-F78E2D80193A}">
      <dgm:prSet/>
      <dgm:spPr/>
      <dgm:t>
        <a:bodyPr/>
        <a:lstStyle/>
        <a:p>
          <a:endParaRPr lang="ru-RU" b="1"/>
        </a:p>
      </dgm:t>
    </dgm:pt>
    <dgm:pt modelId="{E1CC7D2C-4B1F-4F18-92F6-14235E0C2E2E}" type="sibTrans" cxnId="{4B1AF336-A00A-4C66-90A6-F78E2D80193A}">
      <dgm:prSet/>
      <dgm:spPr/>
      <dgm:t>
        <a:bodyPr/>
        <a:lstStyle/>
        <a:p>
          <a:endParaRPr lang="ru-RU" b="1"/>
        </a:p>
      </dgm:t>
    </dgm:pt>
    <dgm:pt modelId="{5EBAAA4E-8ED5-47F7-B86C-BF5FCF18A7F9}">
      <dgm:prSet phldrT="[Текст]" custT="1"/>
      <dgm:spPr/>
      <dgm:t>
        <a:bodyPr/>
        <a:lstStyle/>
        <a:p>
          <a:r>
            <a:rPr lang="ru-RU" sz="1800" b="1" dirty="0" smtClean="0"/>
            <a:t>Социально-трудовая</a:t>
          </a:r>
          <a:endParaRPr lang="ru-RU" sz="1800" b="1" dirty="0"/>
        </a:p>
      </dgm:t>
    </dgm:pt>
    <dgm:pt modelId="{B22D5152-80EA-4813-A9D4-BB3A4640C155}" type="parTrans" cxnId="{3328CDA5-2B80-4DB4-A9AC-CA6845CF6FAB}">
      <dgm:prSet/>
      <dgm:spPr/>
      <dgm:t>
        <a:bodyPr/>
        <a:lstStyle/>
        <a:p>
          <a:endParaRPr lang="ru-RU"/>
        </a:p>
      </dgm:t>
    </dgm:pt>
    <dgm:pt modelId="{3D69E884-CA0A-4591-A37E-DDAC2473D58A}" type="sibTrans" cxnId="{3328CDA5-2B80-4DB4-A9AC-CA6845CF6FAB}">
      <dgm:prSet/>
      <dgm:spPr/>
      <dgm:t>
        <a:bodyPr/>
        <a:lstStyle/>
        <a:p>
          <a:endParaRPr lang="ru-RU"/>
        </a:p>
      </dgm:t>
    </dgm:pt>
    <dgm:pt modelId="{1462EF28-B9F1-4AE0-B53B-9A0DCCCEFEFD}" type="pres">
      <dgm:prSet presAssocID="{44634E71-9943-4CFD-B22D-212EB90F7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DF548-45C3-4CB5-A001-F8E4D91A7D40}" type="pres">
      <dgm:prSet presAssocID="{07FADE5C-79BC-4B7D-80CB-C443C4C901B9}" presName="linNode" presStyleCnt="0"/>
      <dgm:spPr/>
      <dgm:t>
        <a:bodyPr/>
        <a:lstStyle/>
        <a:p>
          <a:endParaRPr lang="ru-RU"/>
        </a:p>
      </dgm:t>
    </dgm:pt>
    <dgm:pt modelId="{FA65B4ED-9447-49F0-9EB6-98A22355A47F}" type="pres">
      <dgm:prSet presAssocID="{07FADE5C-79BC-4B7D-80CB-C443C4C901B9}" presName="parentText" presStyleLbl="node1" presStyleIdx="0" presStyleCnt="4" custLinFactNeighborX="-1776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966D2-3C3C-4C82-AD70-08B7E2A04857}" type="pres">
      <dgm:prSet presAssocID="{07FADE5C-79BC-4B7D-80CB-C443C4C901B9}" presName="descendantText" presStyleLbl="alignAccFollowNode1" presStyleIdx="0" presStyleCnt="4" custLinFactNeighborX="2881" custLinFactNeighborY="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34478-CC63-45E3-8351-0F1EADC2BBA4}" type="pres">
      <dgm:prSet presAssocID="{C356077A-5861-4DAD-B42D-242D8C1AD537}" presName="sp" presStyleCnt="0"/>
      <dgm:spPr/>
      <dgm:t>
        <a:bodyPr/>
        <a:lstStyle/>
        <a:p>
          <a:endParaRPr lang="ru-RU"/>
        </a:p>
      </dgm:t>
    </dgm:pt>
    <dgm:pt modelId="{6718ED20-112C-4853-AE21-BB506AFB8B74}" type="pres">
      <dgm:prSet presAssocID="{197174FE-3225-422D-BC5E-912B87E8317F}" presName="linNode" presStyleCnt="0"/>
      <dgm:spPr/>
      <dgm:t>
        <a:bodyPr/>
        <a:lstStyle/>
        <a:p>
          <a:endParaRPr lang="ru-RU"/>
        </a:p>
      </dgm:t>
    </dgm:pt>
    <dgm:pt modelId="{233867EF-4AF8-4CA5-8F91-B87E5200DB2F}" type="pres">
      <dgm:prSet presAssocID="{197174FE-3225-422D-BC5E-912B87E8317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8681C-EB49-45D8-926E-0FDE2936AF1B}" type="pres">
      <dgm:prSet presAssocID="{197174FE-3225-422D-BC5E-912B87E8317F}" presName="descendantText" presStyleLbl="alignAccFollowNode1" presStyleIdx="1" presStyleCnt="4" custLinFactNeighborX="2201" custLinFactNeighborY="-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B188B-A761-4A4C-8FAC-B8D1BA173B9E}" type="pres">
      <dgm:prSet presAssocID="{42B38CE1-5533-4838-A6C5-4B0ADB35D97B}" presName="sp" presStyleCnt="0"/>
      <dgm:spPr/>
      <dgm:t>
        <a:bodyPr/>
        <a:lstStyle/>
        <a:p>
          <a:endParaRPr lang="ru-RU"/>
        </a:p>
      </dgm:t>
    </dgm:pt>
    <dgm:pt modelId="{115FE34B-ADA5-467C-8FD1-0605DF4D2CBF}" type="pres">
      <dgm:prSet presAssocID="{FB0B99D7-62FB-40E0-9399-359DC20B25AD}" presName="linNode" presStyleCnt="0"/>
      <dgm:spPr/>
      <dgm:t>
        <a:bodyPr/>
        <a:lstStyle/>
        <a:p>
          <a:endParaRPr lang="ru-RU"/>
        </a:p>
      </dgm:t>
    </dgm:pt>
    <dgm:pt modelId="{4CEBEA5D-3726-44FB-A148-ABEE62EE7AF9}" type="pres">
      <dgm:prSet presAssocID="{FB0B99D7-62FB-40E0-9399-359DC20B25A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DA2B1-5549-446F-AF9B-ECEA03B0BE93}" type="pres">
      <dgm:prSet presAssocID="{FB0B99D7-62FB-40E0-9399-359DC20B25AD}" presName="descendantText" presStyleLbl="alignAccFollowNode1" presStyleIdx="2" presStyleCnt="4" custScaleY="102785" custLinFactNeighborY="-7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8978B-96C4-4E24-9D25-724AA2DE9365}" type="pres">
      <dgm:prSet presAssocID="{E78A38A8-5CAD-45B5-ACF7-17518B648AFF}" presName="sp" presStyleCnt="0"/>
      <dgm:spPr/>
      <dgm:t>
        <a:bodyPr/>
        <a:lstStyle/>
        <a:p>
          <a:endParaRPr lang="ru-RU"/>
        </a:p>
      </dgm:t>
    </dgm:pt>
    <dgm:pt modelId="{C89E0508-FB62-468D-9D0E-CCFE755A800A}" type="pres">
      <dgm:prSet presAssocID="{6587D0CF-9E26-48D5-8679-814A897F6ADA}" presName="linNode" presStyleCnt="0"/>
      <dgm:spPr/>
      <dgm:t>
        <a:bodyPr/>
        <a:lstStyle/>
        <a:p>
          <a:endParaRPr lang="ru-RU"/>
        </a:p>
      </dgm:t>
    </dgm:pt>
    <dgm:pt modelId="{9A24D7D5-AC2F-4310-8A7E-D8ECE01277E6}" type="pres">
      <dgm:prSet presAssocID="{6587D0CF-9E26-48D5-8679-814A897F6AD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D61A8-5DC4-4D4D-9346-7D0E5C9B3DB9}" type="pres">
      <dgm:prSet presAssocID="{6587D0CF-9E26-48D5-8679-814A897F6ADA}" presName="descendantText" presStyleLbl="alignAccFollowNode1" presStyleIdx="3" presStyleCnt="4" custScaleY="14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54864-1C75-442E-8C8A-72C899E6595C}" type="presOf" srcId="{3D819901-326A-4104-9015-433C022F9039}" destId="{5A4DA2B1-5549-446F-AF9B-ECEA03B0BE93}" srcOrd="0" destOrd="0" presId="urn:microsoft.com/office/officeart/2005/8/layout/vList5"/>
    <dgm:cxn modelId="{F159E487-47A9-43A7-AE25-B77B94AC2345}" type="presOf" srcId="{44634E71-9943-4CFD-B22D-212EB90F7F01}" destId="{1462EF28-B9F1-4AE0-B53B-9A0DCCCEFEFD}" srcOrd="0" destOrd="0" presId="urn:microsoft.com/office/officeart/2005/8/layout/vList5"/>
    <dgm:cxn modelId="{531E7CFF-EE60-4964-B9D3-FD6D3A80C03F}" srcId="{44634E71-9943-4CFD-B22D-212EB90F7F01}" destId="{197174FE-3225-422D-BC5E-912B87E8317F}" srcOrd="1" destOrd="0" parTransId="{4D085FCB-D36B-4CBE-AD31-DB467EA6798B}" sibTransId="{42B38CE1-5533-4838-A6C5-4B0ADB35D97B}"/>
    <dgm:cxn modelId="{1216C0BB-B424-456B-B881-1470B48DDFCF}" srcId="{44634E71-9943-4CFD-B22D-212EB90F7F01}" destId="{6587D0CF-9E26-48D5-8679-814A897F6ADA}" srcOrd="3" destOrd="0" parTransId="{5EB58013-9C6E-49FB-B3AB-E7DE1F14A09C}" sibTransId="{17922B04-A666-4C30-A24B-DBBFA9CB6381}"/>
    <dgm:cxn modelId="{676268B9-3CA4-444F-BBF9-653EF451D5E4}" type="presOf" srcId="{197174FE-3225-422D-BC5E-912B87E8317F}" destId="{233867EF-4AF8-4CA5-8F91-B87E5200DB2F}" srcOrd="0" destOrd="0" presId="urn:microsoft.com/office/officeart/2005/8/layout/vList5"/>
    <dgm:cxn modelId="{4B1AF336-A00A-4C66-90A6-F78E2D80193A}" srcId="{FB0B99D7-62FB-40E0-9399-359DC20B25AD}" destId="{3D819901-326A-4104-9015-433C022F9039}" srcOrd="0" destOrd="0" parTransId="{1392C6E5-520D-437F-9C10-237EB2774D8E}" sibTransId="{E1CC7D2C-4B1F-4F18-92F6-14235E0C2E2E}"/>
    <dgm:cxn modelId="{32F7A0D9-5A99-4A76-BE82-C06B8166B81F}" srcId="{6587D0CF-9E26-48D5-8679-814A897F6ADA}" destId="{E35CE039-2461-4A43-8F3D-1DF31E10AE2E}" srcOrd="0" destOrd="0" parTransId="{FF2F3191-F381-4FC7-B814-051CEA329DA8}" sibTransId="{678B4F4E-8F06-42EF-B98D-918A05214FC8}"/>
    <dgm:cxn modelId="{B1421796-E0F0-45A8-8768-C11F8FCFA367}" type="presOf" srcId="{CC13C08A-C758-496F-8747-19EBB5F6B615}" destId="{087966D2-3C3C-4C82-AD70-08B7E2A04857}" srcOrd="0" destOrd="0" presId="urn:microsoft.com/office/officeart/2005/8/layout/vList5"/>
    <dgm:cxn modelId="{68C757AA-233C-42D4-B425-467F0B503D3F}" srcId="{6587D0CF-9E26-48D5-8679-814A897F6ADA}" destId="{1F24AC28-6A03-49C2-9893-A9669C9B9230}" srcOrd="1" destOrd="0" parTransId="{FCC8AB6C-6B6E-45DD-B6F8-04EDED71ECD5}" sibTransId="{53D95106-74B8-4178-A04E-F7AFC4729720}"/>
    <dgm:cxn modelId="{5C8D9226-0442-4D1C-AD51-E76FBDF5FE98}" srcId="{197174FE-3225-422D-BC5E-912B87E8317F}" destId="{8A5910EB-846A-4A87-9279-48802022032B}" srcOrd="0" destOrd="0" parTransId="{6F885345-2E2F-4D9B-9854-7DE17C4674FE}" sibTransId="{F5303963-0A13-4E13-A354-D484491AB5C0}"/>
    <dgm:cxn modelId="{3328CDA5-2B80-4DB4-A9AC-CA6845CF6FAB}" srcId="{6587D0CF-9E26-48D5-8679-814A897F6ADA}" destId="{5EBAAA4E-8ED5-47F7-B86C-BF5FCF18A7F9}" srcOrd="2" destOrd="0" parTransId="{B22D5152-80EA-4813-A9D4-BB3A4640C155}" sibTransId="{3D69E884-CA0A-4591-A37E-DDAC2473D58A}"/>
    <dgm:cxn modelId="{AEB11E6B-BCF7-42E6-97E3-A9C94A775F15}" srcId="{44634E71-9943-4CFD-B22D-212EB90F7F01}" destId="{07FADE5C-79BC-4B7D-80CB-C443C4C901B9}" srcOrd="0" destOrd="0" parTransId="{31470581-A254-4D8C-94CE-E6F0BDACD9B5}" sibTransId="{C356077A-5861-4DAD-B42D-242D8C1AD537}"/>
    <dgm:cxn modelId="{EC834C12-F14E-44E3-9E48-F64D514EBE06}" type="presOf" srcId="{8A5910EB-846A-4A87-9279-48802022032B}" destId="{0A78681C-EB49-45D8-926E-0FDE2936AF1B}" srcOrd="0" destOrd="0" presId="urn:microsoft.com/office/officeart/2005/8/layout/vList5"/>
    <dgm:cxn modelId="{728BF960-4FDD-43B6-BE41-4E8BDB3CA615}" type="presOf" srcId="{E35CE039-2461-4A43-8F3D-1DF31E10AE2E}" destId="{E44D61A8-5DC4-4D4D-9346-7D0E5C9B3DB9}" srcOrd="0" destOrd="0" presId="urn:microsoft.com/office/officeart/2005/8/layout/vList5"/>
    <dgm:cxn modelId="{A9BFB8F8-0BF2-4F9F-87CA-E03CF39F8B3B}" type="presOf" srcId="{1F24AC28-6A03-49C2-9893-A9669C9B9230}" destId="{E44D61A8-5DC4-4D4D-9346-7D0E5C9B3DB9}" srcOrd="0" destOrd="1" presId="urn:microsoft.com/office/officeart/2005/8/layout/vList5"/>
    <dgm:cxn modelId="{18B9EB78-6DD5-46C8-A1F1-174888B4640A}" type="presOf" srcId="{5EBAAA4E-8ED5-47F7-B86C-BF5FCF18A7F9}" destId="{E44D61A8-5DC4-4D4D-9346-7D0E5C9B3DB9}" srcOrd="0" destOrd="2" presId="urn:microsoft.com/office/officeart/2005/8/layout/vList5"/>
    <dgm:cxn modelId="{42AA0D87-996B-49C3-9C9D-FFE5310F678A}" srcId="{07FADE5C-79BC-4B7D-80CB-C443C4C901B9}" destId="{CC13C08A-C758-496F-8747-19EBB5F6B615}" srcOrd="0" destOrd="0" parTransId="{A35BF1AE-2BF6-483E-9522-A92F6A84843A}" sibTransId="{ABF355F9-B174-494E-AC5D-D2EC09741D62}"/>
    <dgm:cxn modelId="{E2264BEB-CCE0-4535-9E24-4F55892A93AE}" type="presOf" srcId="{6587D0CF-9E26-48D5-8679-814A897F6ADA}" destId="{9A24D7D5-AC2F-4310-8A7E-D8ECE01277E6}" srcOrd="0" destOrd="0" presId="urn:microsoft.com/office/officeart/2005/8/layout/vList5"/>
    <dgm:cxn modelId="{BEA688C2-2199-47E1-8509-410EB788132E}" srcId="{44634E71-9943-4CFD-B22D-212EB90F7F01}" destId="{FB0B99D7-62FB-40E0-9399-359DC20B25AD}" srcOrd="2" destOrd="0" parTransId="{CC07F496-430D-488B-8D95-31F72DA6A980}" sibTransId="{E78A38A8-5CAD-45B5-ACF7-17518B648AFF}"/>
    <dgm:cxn modelId="{5A11F824-90F0-4717-B3BB-402ECA857F77}" type="presOf" srcId="{07FADE5C-79BC-4B7D-80CB-C443C4C901B9}" destId="{FA65B4ED-9447-49F0-9EB6-98A22355A47F}" srcOrd="0" destOrd="0" presId="urn:microsoft.com/office/officeart/2005/8/layout/vList5"/>
    <dgm:cxn modelId="{2E1F96EF-BCDC-4D7C-B3F3-75E8398BB18E}" type="presOf" srcId="{FB0B99D7-62FB-40E0-9399-359DC20B25AD}" destId="{4CEBEA5D-3726-44FB-A148-ABEE62EE7AF9}" srcOrd="0" destOrd="0" presId="urn:microsoft.com/office/officeart/2005/8/layout/vList5"/>
    <dgm:cxn modelId="{B3CFF303-C2F1-499D-A8AD-388DD8C7B0DE}" type="presParOf" srcId="{1462EF28-B9F1-4AE0-B53B-9A0DCCCEFEFD}" destId="{D51DF548-45C3-4CB5-A001-F8E4D91A7D40}" srcOrd="0" destOrd="0" presId="urn:microsoft.com/office/officeart/2005/8/layout/vList5"/>
    <dgm:cxn modelId="{5626F85D-0AFD-4F2F-AF30-61EA8B5B72DA}" type="presParOf" srcId="{D51DF548-45C3-4CB5-A001-F8E4D91A7D40}" destId="{FA65B4ED-9447-49F0-9EB6-98A22355A47F}" srcOrd="0" destOrd="0" presId="urn:microsoft.com/office/officeart/2005/8/layout/vList5"/>
    <dgm:cxn modelId="{FD721B25-1020-4628-85BB-F74CCC6C2F1D}" type="presParOf" srcId="{D51DF548-45C3-4CB5-A001-F8E4D91A7D40}" destId="{087966D2-3C3C-4C82-AD70-08B7E2A04857}" srcOrd="1" destOrd="0" presId="urn:microsoft.com/office/officeart/2005/8/layout/vList5"/>
    <dgm:cxn modelId="{6781A246-5F92-400D-98FB-1C2A663C6EF5}" type="presParOf" srcId="{1462EF28-B9F1-4AE0-B53B-9A0DCCCEFEFD}" destId="{5D034478-CC63-45E3-8351-0F1EADC2BBA4}" srcOrd="1" destOrd="0" presId="urn:microsoft.com/office/officeart/2005/8/layout/vList5"/>
    <dgm:cxn modelId="{DFC37AFF-45C5-4B0E-9BF5-982619DF7B05}" type="presParOf" srcId="{1462EF28-B9F1-4AE0-B53B-9A0DCCCEFEFD}" destId="{6718ED20-112C-4853-AE21-BB506AFB8B74}" srcOrd="2" destOrd="0" presId="urn:microsoft.com/office/officeart/2005/8/layout/vList5"/>
    <dgm:cxn modelId="{0014B303-4551-48B1-90CB-0867D9B55F1A}" type="presParOf" srcId="{6718ED20-112C-4853-AE21-BB506AFB8B74}" destId="{233867EF-4AF8-4CA5-8F91-B87E5200DB2F}" srcOrd="0" destOrd="0" presId="urn:microsoft.com/office/officeart/2005/8/layout/vList5"/>
    <dgm:cxn modelId="{6F2D9017-EE5F-4A85-974F-2419C23C7F76}" type="presParOf" srcId="{6718ED20-112C-4853-AE21-BB506AFB8B74}" destId="{0A78681C-EB49-45D8-926E-0FDE2936AF1B}" srcOrd="1" destOrd="0" presId="urn:microsoft.com/office/officeart/2005/8/layout/vList5"/>
    <dgm:cxn modelId="{D2A2E5C3-8069-4306-A8FA-FC5AE0A7E02F}" type="presParOf" srcId="{1462EF28-B9F1-4AE0-B53B-9A0DCCCEFEFD}" destId="{6EFB188B-A761-4A4C-8FAC-B8D1BA173B9E}" srcOrd="3" destOrd="0" presId="urn:microsoft.com/office/officeart/2005/8/layout/vList5"/>
    <dgm:cxn modelId="{A53476AA-708C-4A8A-8208-175D550D12FE}" type="presParOf" srcId="{1462EF28-B9F1-4AE0-B53B-9A0DCCCEFEFD}" destId="{115FE34B-ADA5-467C-8FD1-0605DF4D2CBF}" srcOrd="4" destOrd="0" presId="urn:microsoft.com/office/officeart/2005/8/layout/vList5"/>
    <dgm:cxn modelId="{CA4F3E86-8579-468D-B010-344CCADB091E}" type="presParOf" srcId="{115FE34B-ADA5-467C-8FD1-0605DF4D2CBF}" destId="{4CEBEA5D-3726-44FB-A148-ABEE62EE7AF9}" srcOrd="0" destOrd="0" presId="urn:microsoft.com/office/officeart/2005/8/layout/vList5"/>
    <dgm:cxn modelId="{930077A2-B583-4E4A-A648-8E38786DEA2E}" type="presParOf" srcId="{115FE34B-ADA5-467C-8FD1-0605DF4D2CBF}" destId="{5A4DA2B1-5549-446F-AF9B-ECEA03B0BE93}" srcOrd="1" destOrd="0" presId="urn:microsoft.com/office/officeart/2005/8/layout/vList5"/>
    <dgm:cxn modelId="{C48B8DF2-FB4C-4B0A-A3E8-F21D01FCB8CB}" type="presParOf" srcId="{1462EF28-B9F1-4AE0-B53B-9A0DCCCEFEFD}" destId="{3698978B-96C4-4E24-9D25-724AA2DE9365}" srcOrd="5" destOrd="0" presId="urn:microsoft.com/office/officeart/2005/8/layout/vList5"/>
    <dgm:cxn modelId="{4EFC4772-9882-48CB-B169-2DEC01F2A3AE}" type="presParOf" srcId="{1462EF28-B9F1-4AE0-B53B-9A0DCCCEFEFD}" destId="{C89E0508-FB62-468D-9D0E-CCFE755A800A}" srcOrd="6" destOrd="0" presId="urn:microsoft.com/office/officeart/2005/8/layout/vList5"/>
    <dgm:cxn modelId="{302663B8-ABEB-43F9-B9E0-A0A59F355ED1}" type="presParOf" srcId="{C89E0508-FB62-468D-9D0E-CCFE755A800A}" destId="{9A24D7D5-AC2F-4310-8A7E-D8ECE01277E6}" srcOrd="0" destOrd="0" presId="urn:microsoft.com/office/officeart/2005/8/layout/vList5"/>
    <dgm:cxn modelId="{237AEF3E-AAEC-4771-BA3B-212CE0ECFEC2}" type="presParOf" srcId="{C89E0508-FB62-468D-9D0E-CCFE755A800A}" destId="{E44D61A8-5DC4-4D4D-9346-7D0E5C9B3DB9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EAFC7-B2FA-4F1B-9A3C-C405342088C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D222-8A8B-4273-8BB5-EE9FFAD55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735D-C0DE-42F0-90A2-B06E5DF76DA6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AE91C-FCD7-4EDD-969D-EA78FC1C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E91C-FCD7-4EDD-969D-EA78FC1C2FE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93E2-CF55-471D-A0E8-16AAD07518D4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98C9-6AAE-45BD-AD0F-E7D9CBF9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1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0;&#1085;&#1086;&#1073;&#1088;&#1085;&#1072;&#1091;&#1082;&#1080;.&#1088;&#1092;/%D0%B4%D0%BE%D0%BA%D1%83%D0%BC%D0%B5%D0%BD%D1%82%D1%8B/543" TargetMode="External"/><Relationship Id="rId3" Type="http://schemas.openxmlformats.org/officeDocument/2006/relationships/hyperlink" Target="http://docs.cntd.ru/document/901837067" TargetMode="External"/><Relationship Id="rId7" Type="http://schemas.openxmlformats.org/officeDocument/2006/relationships/hyperlink" Target="http://www.portalus.ru/modules/shkola/rus_readme.php?archive&amp;id=1191929488&amp;start_from&amp;subaction=showfull&amp;ucat" TargetMode="External"/><Relationship Id="rId2" Type="http://schemas.openxmlformats.org/officeDocument/2006/relationships/hyperlink" Target="http://nauka-pedagogika.com/viewer/14727/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enteroko.ru/pisa12/pisa12_res.htm" TargetMode="External"/><Relationship Id="rId5" Type="http://schemas.openxmlformats.org/officeDocument/2006/relationships/hyperlink" Target="http://www.klex.ru/v4" TargetMode="External"/><Relationship Id="rId4" Type="http://schemas.openxmlformats.org/officeDocument/2006/relationships/hyperlink" Target="http://&#1084;&#1080;&#1085;&#1086;&#1073;&#1088;&#1085;&#1072;&#1091;&#1082;&#1080;.&#1088;&#1092;/%D0%B4%D0%BE%D0%BA%D1%83%D0%BC%D0%B5%D0%BD%D1%82%D1%8B/3894" TargetMode="External"/><Relationship Id="rId9" Type="http://schemas.openxmlformats.org/officeDocument/2006/relationships/hyperlink" Target="http://storev.pavlovka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митрий\Desktop\шапка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929" r="64140"/>
          <a:stretch>
            <a:fillRect/>
          </a:stretch>
        </p:blipFill>
        <p:spPr bwMode="auto">
          <a:xfrm>
            <a:off x="0" y="0"/>
            <a:ext cx="2285984" cy="17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2200284" y="126151"/>
            <a:ext cx="6943716" cy="873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Всероссийский конкурс </a:t>
            </a:r>
            <a:b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«Учитель года России - 2015»</a:t>
            </a: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57422" y="1098540"/>
            <a:ext cx="642942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Конкурсное задание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«Методический семинар»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2285992"/>
            <a:ext cx="8286808" cy="17859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Практико-ориентированный подход </a:t>
            </a:r>
            <a:br>
              <a:rPr lang="ru-RU" sz="3200" b="1" dirty="0" smtClean="0"/>
            </a:br>
            <a:r>
              <a:rPr lang="ru-RU" sz="3200" b="1" dirty="0" smtClean="0"/>
              <a:t>к обучению – путь </a:t>
            </a:r>
            <a:br>
              <a:rPr lang="ru-RU" sz="3200" b="1" dirty="0" smtClean="0"/>
            </a:br>
            <a:r>
              <a:rPr lang="ru-RU" sz="3200" b="1" dirty="0" smtClean="0"/>
              <a:t>к успешной социализации обучающихся</a:t>
            </a:r>
            <a:endParaRPr lang="ru-RU" sz="3200" b="1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42910" y="4357694"/>
            <a:ext cx="4572032" cy="221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lvl="0" algn="ctr">
              <a:lnSpc>
                <a:spcPts val="2000"/>
              </a:lnSpc>
            </a:pPr>
            <a:endParaRPr lang="ru-RU" sz="2000" dirty="0" smtClean="0">
              <a:cs typeface="Times New Roman" pitchFamily="18" charset="0"/>
            </a:endParaRPr>
          </a:p>
          <a:p>
            <a:pPr lvl="0" algn="ctr">
              <a:lnSpc>
                <a:spcPts val="2000"/>
              </a:lnSpc>
            </a:pPr>
            <a:endParaRPr lang="ru-RU" sz="2000" dirty="0" smtClean="0">
              <a:cs typeface="Times New Roman" pitchFamily="18" charset="0"/>
            </a:endParaRPr>
          </a:p>
          <a:p>
            <a:pPr lvl="0">
              <a:lnSpc>
                <a:spcPts val="2000"/>
              </a:lnSpc>
            </a:pPr>
            <a:r>
              <a:rPr lang="ru-RU" sz="2000" dirty="0" smtClean="0">
                <a:cs typeface="Times New Roman" pitchFamily="18" charset="0"/>
              </a:rPr>
              <a:t>Учитель математики и информатики 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высшей квалификационной категории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Стороженко Елена Васильевна</a:t>
            </a:r>
          </a:p>
          <a:p>
            <a:pPr lvl="0">
              <a:lnSpc>
                <a:spcPts val="2000"/>
              </a:lnSpc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lvl="0">
              <a:lnSpc>
                <a:spcPts val="2000"/>
              </a:lnSpc>
            </a:pPr>
            <a:r>
              <a:rPr lang="ru-RU" sz="2000" dirty="0" smtClean="0">
                <a:cs typeface="Times New Roman" pitchFamily="18" charset="0"/>
              </a:rPr>
              <a:t>МАОУ СОШ № 2 ст. Павловской</a:t>
            </a:r>
          </a:p>
          <a:p>
            <a:pPr lvl="0">
              <a:lnSpc>
                <a:spcPts val="2000"/>
              </a:lnSpc>
            </a:pPr>
            <a:endParaRPr lang="ru-RU" sz="1000" dirty="0" smtClean="0">
              <a:cs typeface="Times New Roman" pitchFamily="18" charset="0"/>
            </a:endParaRPr>
          </a:p>
          <a:p>
            <a:pPr lvl="0">
              <a:lnSpc>
                <a:spcPts val="2000"/>
              </a:lnSpc>
            </a:pPr>
            <a:r>
              <a:rPr lang="ru-RU" sz="2000" dirty="0" smtClean="0">
                <a:cs typeface="Times New Roman" pitchFamily="18" charset="0"/>
              </a:rPr>
              <a:t>ст.  Павловская Краснодарского  края</a:t>
            </a:r>
          </a:p>
          <a:p>
            <a:pPr lvl="0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lvl="0"/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928802"/>
            <a:ext cx="185738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ublic\Сайт\фото\СТС\Сторож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357694"/>
            <a:ext cx="328831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 txBox="1">
            <a:spLocks/>
          </p:cNvSpPr>
          <p:nvPr/>
        </p:nvSpPr>
        <p:spPr>
          <a:xfrm>
            <a:off x="2171712" y="1285860"/>
            <a:ext cx="2185974" cy="10715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 anchor="ctr" anchorCtr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</a:t>
            </a:r>
          </a:p>
          <a:p>
            <a:pPr marL="342900" marR="0" lvl="0" indent="-342900" algn="ctr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м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атематического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1357290" y="857232"/>
            <a:ext cx="2071702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4643438" y="1000108"/>
            <a:ext cx="2214578" cy="150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ru-RU" sz="1600" dirty="0" smtClean="0"/>
              <a:t> Решение</a:t>
            </a:r>
          </a:p>
          <a:p>
            <a:pPr lvl="0" algn="ctr">
              <a:defRPr/>
            </a:pPr>
            <a:r>
              <a:rPr lang="ru-RU" sz="1600" dirty="0" smtClean="0"/>
              <a:t>контекстных задач (уровень воспроизведения, </a:t>
            </a:r>
            <a:br>
              <a:rPr lang="ru-RU" sz="1600" dirty="0" smtClean="0"/>
            </a:br>
            <a:r>
              <a:rPr lang="ru-RU" sz="1600" dirty="0" smtClean="0"/>
              <a:t>установления связей, рассуждений)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92867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</a:t>
            </a:r>
            <a:endParaRPr lang="ru-RU" dirty="0"/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857224" y="3286124"/>
            <a:ext cx="3500462" cy="64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3357562"/>
            <a:ext cx="80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ходе</a:t>
            </a:r>
            <a:endParaRPr lang="ru-RU" dirty="0"/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2143108" y="2500306"/>
            <a:ext cx="2214578" cy="11430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погружения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практико-ориентированную деятельность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4643438" y="2571744"/>
            <a:ext cx="2214578" cy="147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1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dirty="0" smtClean="0"/>
              <a:t>Конструирование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Моделирование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/>
              <a:t>Проектная деятельность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>
          <a:xfrm>
            <a:off x="714348" y="5357826"/>
            <a:ext cx="1928826" cy="10715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 anchor="ctr" anchorCtr="1">
            <a:noAutofit/>
          </a:bodyPr>
          <a:lstStyle/>
          <a:p>
            <a:pPr marL="342900" lvl="0" indent="-342900" algn="ctr">
              <a:defRPr/>
            </a:pPr>
            <a:r>
              <a:rPr lang="ru-RU" dirty="0" smtClean="0"/>
              <a:t>Успешная</a:t>
            </a:r>
          </a:p>
          <a:p>
            <a:pPr marL="342900" lvl="0" indent="-342900" algn="ctr">
              <a:defRPr/>
            </a:pPr>
            <a:r>
              <a:rPr lang="ru-RU" dirty="0" smtClean="0"/>
              <a:t>самореализация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3"/>
          <p:cNvSpPr txBox="1">
            <a:spLocks/>
          </p:cNvSpPr>
          <p:nvPr/>
        </p:nvSpPr>
        <p:spPr>
          <a:xfrm>
            <a:off x="3286116" y="5357826"/>
            <a:ext cx="3000396" cy="10715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defRPr/>
            </a:pPr>
            <a:r>
              <a:rPr lang="ru-RU" sz="1600" dirty="0" smtClean="0"/>
              <a:t>Применение </a:t>
            </a:r>
            <a:br>
              <a:rPr lang="ru-RU" sz="1600" dirty="0" smtClean="0"/>
            </a:br>
            <a:r>
              <a:rPr lang="ru-RU" sz="1600" dirty="0" smtClean="0"/>
              <a:t>математических знаний, умений </a:t>
            </a:r>
            <a:br>
              <a:rPr lang="ru-RU" sz="1600" dirty="0" smtClean="0"/>
            </a:br>
            <a:r>
              <a:rPr lang="ru-RU" sz="1600" dirty="0" smtClean="0"/>
              <a:t>в жизненных ситуациях</a:t>
            </a:r>
            <a:endParaRPr lang="ru-RU" sz="1600" dirty="0"/>
          </a:p>
        </p:txBody>
      </p:sp>
      <p:sp>
        <p:nvSpPr>
          <p:cNvPr id="29" name="Содержимое 3"/>
          <p:cNvSpPr txBox="1">
            <a:spLocks/>
          </p:cNvSpPr>
          <p:nvPr/>
        </p:nvSpPr>
        <p:spPr>
          <a:xfrm>
            <a:off x="714348" y="4357694"/>
            <a:ext cx="5572164" cy="6857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 anchor="ctr" anchorCtr="1">
            <a:noAutofit/>
          </a:bodyPr>
          <a:lstStyle/>
          <a:p>
            <a:pPr marL="342900" lvl="0" indent="-342900" algn="ctr">
              <a:defRPr/>
            </a:pPr>
            <a:r>
              <a:rPr lang="ru-RU" sz="1600" dirty="0" smtClean="0"/>
              <a:t>Ценностно-смысловая, учебно-познавательная, информационная, коммуникативная</a:t>
            </a:r>
            <a:endParaRPr lang="ru-RU" sz="1600" dirty="0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6858016" y="1214422"/>
            <a:ext cx="571472" cy="271464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2"/>
          <p:cNvSpPr txBox="1">
            <a:spLocks/>
          </p:cNvSpPr>
          <p:nvPr/>
        </p:nvSpPr>
        <p:spPr>
          <a:xfrm>
            <a:off x="285720" y="95485"/>
            <a:ext cx="8572560" cy="7617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Модель учебного процесса на основе </a:t>
            </a:r>
            <a:b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практико-ориентированного подхода</a:t>
            </a: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2844" y="1214422"/>
            <a:ext cx="178595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b="1" dirty="0" smtClean="0"/>
              <a:t>Практические знания</a:t>
            </a:r>
            <a:endParaRPr lang="ru-RU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2844" y="2500306"/>
            <a:ext cx="178595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b="1" dirty="0" smtClean="0"/>
              <a:t>Практические действия</a:t>
            </a:r>
            <a:endParaRPr lang="ru-RU" b="1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714348" y="2071678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4143372" y="1714488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4143372" y="285749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29454" y="4286256"/>
            <a:ext cx="178595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b="1" dirty="0" smtClean="0"/>
              <a:t>Компетенции</a:t>
            </a:r>
            <a:endParaRPr lang="ru-RU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929454" y="5643578"/>
            <a:ext cx="178595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b="1" dirty="0" smtClean="0"/>
              <a:t>Социализация личности</a:t>
            </a:r>
            <a:endParaRPr lang="ru-RU" b="1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7643834" y="3857628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7643834" y="5214950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5400000">
            <a:off x="2643174" y="5786454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5400000">
            <a:off x="6304313" y="4510108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5400000">
            <a:off x="6286512" y="5857892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 rot="16200000">
            <a:off x="6786577" y="2143115"/>
            <a:ext cx="2357455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b="1" dirty="0" smtClean="0"/>
              <a:t>Математическая грамотность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9711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Алгоритм деятельности учителя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 при включении практико-ориентированных задач в 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Алгоритм деятельности обучающихся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при включении практико-ориентированных задач в обучение</a:t>
                      </a:r>
                      <a:endParaRPr lang="ru-RU" dirty="0" smtClean="0"/>
                    </a:p>
                  </a:txBody>
                  <a:tcPr/>
                </a:tc>
              </a:tr>
              <a:tr h="53867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1) Определить цель задачи, её место на уроке, в теме, в курсе.</a:t>
                      </a:r>
                    </a:p>
                    <a:p>
                      <a:r>
                        <a:rPr lang="ru-RU" sz="1600" dirty="0" smtClean="0"/>
                        <a:t>2)  Определить уровень контекстной задачи (воспроизведения, установления связей, рассуждений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600" dirty="0" smtClean="0"/>
                        <a:t>3)  Выделить область математических знаний, необходимых при решении задачи.</a:t>
                      </a:r>
                    </a:p>
                    <a:p>
                      <a:r>
                        <a:rPr lang="ru-RU" sz="1600" dirty="0" smtClean="0"/>
                        <a:t>4)Отобрать и выработать методы обучения, соответствующие поставленной цели.</a:t>
                      </a:r>
                    </a:p>
                    <a:p>
                      <a:r>
                        <a:rPr lang="ru-RU" sz="1600" dirty="0" smtClean="0"/>
                        <a:t>5) Определить степень самостоятельности обучающихся при решении задачи.</a:t>
                      </a:r>
                    </a:p>
                    <a:p>
                      <a:r>
                        <a:rPr lang="ru-RU" sz="1600" dirty="0" smtClean="0"/>
                        <a:t>6) Прогнозировать процент самостоятельности обучающихся при  выполнении задачи.</a:t>
                      </a:r>
                    </a:p>
                    <a:p>
                      <a:r>
                        <a:rPr lang="ru-RU" sz="1600" dirty="0" smtClean="0"/>
                        <a:t>7) Подготовить дополнительный материал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(маршрутный лист, опорный конспект, систему проблемных вопросов и др.), увеличивающий степень самостоятельности обучающихся при решении задачи.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8)Проанализировать эффективность работы 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задачей.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1) Выделить</a:t>
                      </a:r>
                      <a:r>
                        <a:rPr lang="ru-RU" sz="1600" baseline="0" dirty="0" smtClean="0"/>
                        <a:t> из условия необходимую информацию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r>
                        <a:rPr lang="ru-RU" sz="1600" dirty="0" smtClean="0"/>
                        <a:t>2) Вычленить объекты и математические</a:t>
                      </a:r>
                      <a:r>
                        <a:rPr lang="ru-RU" sz="1600" baseline="0" dirty="0" smtClean="0"/>
                        <a:t> отношения.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3) Создать</a:t>
                      </a:r>
                      <a:r>
                        <a:rPr lang="ru-RU" sz="1600" baseline="0" dirty="0" smtClean="0"/>
                        <a:t> математическую модель описанной ситуации.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4)  Выполнить преобразование математической</a:t>
                      </a:r>
                      <a:r>
                        <a:rPr lang="ru-RU" sz="1600" baseline="0" dirty="0" smtClean="0"/>
                        <a:t> модели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r>
                        <a:rPr lang="ru-RU" sz="1600" dirty="0" smtClean="0"/>
                        <a:t>5)  Интерпретировать полученные результаты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в терминах и понятиях  предложенной ситуации.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Documents and Settings\123\Рабочий стол\к портфолио Стороженко\лена\20150401_122921.jpg"/>
          <p:cNvPicPr>
            <a:picLocks noChangeAspect="1" noChangeArrowheads="1"/>
          </p:cNvPicPr>
          <p:nvPr/>
        </p:nvPicPr>
        <p:blipFill>
          <a:blip r:embed="rId2"/>
          <a:srcRect b="9333"/>
          <a:stretch>
            <a:fillRect/>
          </a:stretch>
        </p:blipFill>
        <p:spPr bwMode="auto">
          <a:xfrm flipH="1">
            <a:off x="5000628" y="4071942"/>
            <a:ext cx="3429024" cy="215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Уровни контекстных задач</a:t>
            </a:r>
            <a:endParaRPr lang="ru-RU" sz="32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822331"/>
          <a:ext cx="8572557" cy="582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7"/>
                <a:gridCol w="3143271"/>
                <a:gridCol w="2857519"/>
              </a:tblGrid>
              <a:tr h="97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воспроизведения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установления связей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рассуждений</a:t>
                      </a:r>
                      <a:endParaRPr lang="ru-RU" dirty="0"/>
                    </a:p>
                  </a:txBody>
                  <a:tcPr anchor="ctr" anchorCtr="1"/>
                </a:tc>
              </a:tr>
              <a:tr h="304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ru-RU" sz="1800" dirty="0" smtClean="0"/>
                        <a:t>должны быть близки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к ситуациям из жизни, знакомы обучающимся;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ru-RU" dirty="0" smtClean="0"/>
                        <a:t>должны проверять знания и умения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из изученных</a:t>
                      </a:r>
                      <a:r>
                        <a:rPr lang="ru-RU" baseline="0" dirty="0" smtClean="0"/>
                        <a:t> тем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разделов математики; </a:t>
                      </a:r>
                      <a:endParaRPr lang="ru-RU" dirty="0" smtClean="0"/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ru-RU" dirty="0" smtClean="0"/>
                        <a:t>сюжетная часть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не должна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покрывать</a:t>
                      </a:r>
                      <a:r>
                        <a:rPr lang="ru-RU" dirty="0" smtClean="0"/>
                        <a:t> математическую сущность.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ru-RU" sz="1800" dirty="0" smtClean="0"/>
                        <a:t>должны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описывать ситуацию, возникающую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 при изучении других предметов;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ru-RU" dirty="0" smtClean="0"/>
                        <a:t>должны отражать математические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и нематематические проблемы и их взаимную связь;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ru-RU" dirty="0" smtClean="0"/>
                        <a:t>должны проверять знания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и умения из изученных</a:t>
                      </a:r>
                      <a:r>
                        <a:rPr lang="ru-RU" baseline="0" dirty="0" smtClean="0"/>
                        <a:t> тем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разделов математики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других учебных предметов;</a:t>
                      </a:r>
                      <a:endParaRPr lang="ru-RU" dirty="0" smtClean="0"/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прикладная часть не должна покрывать математическую сущность.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ru-RU" sz="1800" dirty="0" smtClean="0"/>
                        <a:t>должны описывать ситуацию в реальной действительности, но явно</a:t>
                      </a:r>
                      <a:r>
                        <a:rPr lang="ru-RU" sz="1800" baseline="0" dirty="0" smtClean="0"/>
                        <a:t> не подсказывать область знаний и метод решения;</a:t>
                      </a:r>
                      <a:r>
                        <a:rPr lang="ru-RU" sz="1800" dirty="0" smtClean="0"/>
                        <a:t>  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ru-RU" sz="1800" dirty="0" smtClean="0"/>
                        <a:t>должны содержать большое количество избыточной информации;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ru-RU" dirty="0" smtClean="0"/>
                        <a:t>должны проверять знания и умения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из изученных</a:t>
                      </a:r>
                      <a:r>
                        <a:rPr lang="ru-RU" baseline="0" dirty="0" smtClean="0"/>
                        <a:t> тем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разделов, а также умения пользоваться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другими источниками информации.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0450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Требуется анализ полученных ответов в соответствии с условием задачи. 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15370" cy="1428760"/>
          </a:xfrm>
        </p:spPr>
        <p:txBody>
          <a:bodyPr>
            <a:normAutofit fontScale="92500"/>
          </a:bodyPr>
          <a:lstStyle/>
          <a:p>
            <a:pPr marL="0" indent="360363" algn="just">
              <a:buNone/>
            </a:pPr>
            <a:r>
              <a:rPr lang="ru-RU" sz="2000" dirty="0" smtClean="0"/>
              <a:t>Для транспортировки 43 тонн груза на 1400 км можно воспользоваться услугами одной из трех </a:t>
            </a:r>
            <a:r>
              <a:rPr lang="ru-RU" sz="2000" dirty="0" err="1" smtClean="0"/>
              <a:t>фирм‐перевозчиков</a:t>
            </a:r>
            <a:r>
              <a:rPr lang="ru-RU" sz="2000" dirty="0" smtClean="0"/>
              <a:t>. Стоимость перевозки </a:t>
            </a:r>
            <a:br>
              <a:rPr lang="ru-RU" sz="2000" dirty="0" smtClean="0"/>
            </a:br>
            <a:r>
              <a:rPr lang="ru-RU" sz="2000" dirty="0" smtClean="0"/>
              <a:t>и грузоподъемность автомобилей каждого перевозчика указаны в таблице. Во сколько рублей обойдется наиболее дешевый вариант перевозки?</a:t>
            </a:r>
          </a:p>
          <a:p>
            <a:pPr marL="0" indent="360363" algn="just">
              <a:buNone/>
            </a:pPr>
            <a:endParaRPr lang="ru-RU" sz="2000" dirty="0" smtClean="0"/>
          </a:p>
          <a:p>
            <a:pPr marL="0" indent="360363" algn="just">
              <a:buNone/>
            </a:pPr>
            <a:endParaRPr lang="ru-RU" sz="2000" dirty="0" smtClean="0"/>
          </a:p>
          <a:p>
            <a:pPr marL="0" indent="360363" algn="just">
              <a:buNone/>
            </a:pP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Уровень воспроизведения</a:t>
            </a:r>
            <a:endParaRPr kumimoji="0" lang="ru-RU" sz="32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071678"/>
          <a:ext cx="8215371" cy="1688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5"/>
                <a:gridCol w="3786215"/>
                <a:gridCol w="2786081"/>
              </a:tblGrid>
              <a:tr h="60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Перевозчик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Стоимость перевозки одним автомобилем  (руб. на 100 км)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Грузоподъемность одного автомобиля (тонн)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А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3700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3,5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Б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4300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5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В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9800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12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785786" y="3929066"/>
          <a:ext cx="771530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42844" y="142852"/>
            <a:ext cx="135732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30741" t="54737" r="22270" b="23158"/>
          <a:stretch>
            <a:fillRect/>
          </a:stretch>
        </p:blipFill>
        <p:spPr bwMode="auto">
          <a:xfrm>
            <a:off x="642910" y="714356"/>
            <a:ext cx="79296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Уровень установления связей</a:t>
            </a:r>
            <a:endParaRPr kumimoji="0" lang="ru-RU" sz="32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714348" y="3143248"/>
          <a:ext cx="771530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135732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57356" y="95485"/>
            <a:ext cx="3286148" cy="7617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Уровень рассуждений</a:t>
            </a:r>
            <a:endParaRPr kumimoji="0" lang="ru-RU" sz="32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000100" y="3857628"/>
          <a:ext cx="7572428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/>
          <p:nvPr/>
        </p:nvPicPr>
        <p:blipFill>
          <a:blip r:embed="rId6"/>
          <a:srcRect l="13743" t="22632" r="21436" b="24737"/>
          <a:stretch>
            <a:fillRect/>
          </a:stretch>
        </p:blipFill>
        <p:spPr bwMode="auto">
          <a:xfrm>
            <a:off x="357158" y="1000108"/>
            <a:ext cx="4071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 l="14040" t="11579" r="35490" b="5526"/>
          <a:stretch>
            <a:fillRect/>
          </a:stretch>
        </p:blipFill>
        <p:spPr bwMode="auto">
          <a:xfrm>
            <a:off x="5143504" y="0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135732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Пример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3071810"/>
            <a:ext cx="1714512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PISA-2012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Практико-ориентированная деятельность</a:t>
            </a:r>
            <a:endParaRPr lang="ru-RU" sz="32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62998"/>
          <a:ext cx="842968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97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воспроизведения</a:t>
                      </a:r>
                    </a:p>
                    <a:p>
                      <a:pPr algn="ctr"/>
                      <a:r>
                        <a:rPr lang="ru-RU" dirty="0" smtClean="0"/>
                        <a:t>(конструирование)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установления связей (моделирование)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рассуждений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(проектная деятельность)</a:t>
                      </a:r>
                    </a:p>
                  </a:txBody>
                  <a:tcPr/>
                </a:tc>
              </a:tr>
              <a:tr h="304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математической конструкции,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редставляющей собой новый математический объект, некоторый способ рассуждения, сложное доказательство, алгоритм вычисления или алгоритм решения определенного класса задач.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по образцу, по условиям,  по замыслу.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Calibri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 какого либо объекта или системы объектов путем построения и изучения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их моделей.</a:t>
                      </a:r>
                    </a:p>
                    <a:p>
                      <a:pPr marL="0" indent="0">
                        <a:buFont typeface="Calibri" pitchFamily="34" charset="0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натурная (муляж, макет)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информационная (словесное описание,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формула, чертёж, схема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Calibri" pitchFamily="34" charset="0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совместной деятельности обучающихся, направленной на решение конкретной проблемы, значимой для обучающихся </a:t>
                      </a:r>
                      <a:b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оформленной в виде конечного продукта.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lang="ru-RU" b="1" dirty="0" smtClean="0"/>
                        <a:t>Виды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проектов</a:t>
                      </a:r>
                      <a:r>
                        <a:rPr lang="ru-RU" dirty="0" smtClean="0"/>
                        <a:t>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информационный, исследовательский, творческий, социальный, прикладной, игровой, инновационный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571480"/>
          <a:ext cx="8429684" cy="446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4857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Конструирование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Моделирование</a:t>
                      </a:r>
                      <a:endParaRPr lang="ru-RU" sz="2800" dirty="0"/>
                    </a:p>
                  </a:txBody>
                  <a:tcPr/>
                </a:tc>
              </a:tr>
              <a:tr h="394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06" y="142852"/>
            <a:ext cx="157163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Примеры</a:t>
            </a:r>
            <a:endParaRPr lang="ru-RU" sz="2400" dirty="0"/>
          </a:p>
        </p:txBody>
      </p:sp>
      <p:pic>
        <p:nvPicPr>
          <p:cNvPr id="30723" name="Picture 3" descr="G:\IMG_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2357454" cy="2249099"/>
          </a:xfrm>
          <a:prstGeom prst="rect">
            <a:avLst/>
          </a:prstGeom>
          <a:noFill/>
        </p:spPr>
      </p:pic>
      <p:pic>
        <p:nvPicPr>
          <p:cNvPr id="30722" name="Picture 2" descr="G:\IMG_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767" y="3000372"/>
            <a:ext cx="2284760" cy="1523918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85720" y="5286388"/>
            <a:ext cx="4214842" cy="1428760"/>
            <a:chOff x="0" y="0"/>
            <a:chExt cx="2726074" cy="64414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2726074" cy="6441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0" y="30683"/>
              <a:ext cx="2663184" cy="581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dirty="0" smtClean="0"/>
                <a:t>создавать абстрактный </a:t>
              </a:r>
              <a:br>
                <a:rPr lang="ru-RU" sz="2200" b="1" dirty="0" smtClean="0"/>
              </a:br>
              <a:r>
                <a:rPr lang="ru-RU" sz="2200" b="1" dirty="0" smtClean="0"/>
                <a:t>или реальный образ предмета и/или явления, строить модель/схему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43438" y="5286388"/>
            <a:ext cx="4214842" cy="1428760"/>
            <a:chOff x="0" y="0"/>
            <a:chExt cx="2726074" cy="64414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2726074" cy="6441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1445" y="31445"/>
              <a:ext cx="2663184" cy="581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dirty="0" smtClean="0"/>
                <a:t>преобразовывать модели</a:t>
              </a:r>
              <a:br>
                <a:rPr lang="ru-RU" sz="2200" b="1" dirty="0" smtClean="0"/>
              </a:br>
              <a:r>
                <a:rPr lang="ru-RU" sz="2200" b="1" dirty="0" smtClean="0"/>
                <a:t>с целью выявления общих законов, определяющих данную предметную область</a:t>
              </a:r>
            </a:p>
          </p:txBody>
        </p:sp>
      </p:grpSp>
      <p:pic>
        <p:nvPicPr>
          <p:cNvPr id="30725" name="Picture 5" descr="G:\моде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68"/>
            <a:ext cx="2643206" cy="2283444"/>
          </a:xfrm>
          <a:prstGeom prst="rect">
            <a:avLst/>
          </a:prstGeom>
          <a:noFill/>
        </p:spPr>
      </p:pic>
      <p:pic>
        <p:nvPicPr>
          <p:cNvPr id="7" name="Picture 2" descr="C:\Users\люда\Desktop\материалы Стороженко Е.В\фото школа\учащиеся\IMG_28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270" y="1357298"/>
            <a:ext cx="299788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3108" y="4714884"/>
            <a:ext cx="4786346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Обучающиеся научатся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3060" t="30273" r="23682" b="9179"/>
          <a:stretch>
            <a:fillRect/>
          </a:stretch>
        </p:blipFill>
        <p:spPr bwMode="auto">
          <a:xfrm>
            <a:off x="2949578" y="3143248"/>
            <a:ext cx="2122488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9" descr="G:\Учитель года 2015\работы детей\цвет гл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5304" y="3487748"/>
            <a:ext cx="21415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1406" y="71414"/>
            <a:ext cx="157163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Пример</a:t>
            </a:r>
            <a:endParaRPr lang="ru-RU" sz="2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5857884" y="1857364"/>
            <a:ext cx="3071834" cy="928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Создание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маршрутного листа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1857364"/>
            <a:ext cx="2571752" cy="928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Работа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над проектом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44" y="1857364"/>
            <a:ext cx="2428876" cy="928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Обработка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представление информации</a:t>
            </a:r>
          </a:p>
        </p:txBody>
      </p:sp>
      <p:pic>
        <p:nvPicPr>
          <p:cNvPr id="21" name="Picture 6" descr="C:\Users\Public\Сайт\методический семинар\06.05.15-проект-8-300x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7652" y="2928934"/>
            <a:ext cx="28932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G:\Учитель года 2015\методический семинар\IMG_15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5" y="2928934"/>
            <a:ext cx="278608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2"/>
          <p:cNvSpPr>
            <a:spLocks noGrp="1"/>
          </p:cNvSpPr>
          <p:nvPr>
            <p:ph type="title"/>
          </p:nvPr>
        </p:nvSpPr>
        <p:spPr>
          <a:xfrm>
            <a:off x="500034" y="-24"/>
            <a:ext cx="8229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Проектная деятельность</a:t>
            </a:r>
            <a:endParaRPr kumimoji="0" lang="ru-RU" sz="32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  <p:sp>
        <p:nvSpPr>
          <p:cNvPr id="26" name="Скругленный прямоугольник 25">
            <a:hlinkClick r:id="rId5" action="ppaction://hlinksldjump"/>
          </p:cNvPr>
          <p:cNvSpPr/>
          <p:nvPr/>
        </p:nvSpPr>
        <p:spPr>
          <a:xfrm>
            <a:off x="142844" y="714356"/>
            <a:ext cx="2428892" cy="928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Выбор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темы проекта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5857884" y="714356"/>
            <a:ext cx="3071834" cy="928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Целеполагание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(гипотеза, актуальность, цель, задачи)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2928926" y="714363"/>
            <a:ext cx="2571768" cy="928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Изучение информационных источников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2844" y="5286388"/>
            <a:ext cx="9001188" cy="1428760"/>
            <a:chOff x="0" y="0"/>
            <a:chExt cx="2747873" cy="644145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0"/>
              <a:ext cx="2726074" cy="6441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1445" y="32207"/>
              <a:ext cx="2716428" cy="581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dirty="0" smtClean="0"/>
                <a:t>организовывать сотрудничество и совместную деятельность;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мнение</a:t>
              </a:r>
              <a:r>
                <a:rPr lang="ru-RU" sz="2000" dirty="0" smtClean="0"/>
                <a:t>.</a:t>
              </a:r>
            </a:p>
          </p:txBody>
        </p:sp>
      </p:grpSp>
      <p:sp>
        <p:nvSpPr>
          <p:cNvPr id="32" name="Стрелка вниз 31"/>
          <p:cNvSpPr/>
          <p:nvPr/>
        </p:nvSpPr>
        <p:spPr>
          <a:xfrm rot="16200000">
            <a:off x="2357422" y="1000108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5286380" y="1000109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143900" y="1571612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5400000">
            <a:off x="5429256" y="214311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5400000">
            <a:off x="2500298" y="214311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4714884"/>
            <a:ext cx="4786346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Обучающиеся научатся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57158" y="130710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Результаты </a:t>
            </a:r>
            <a:r>
              <a:rPr lang="ru-RU" alt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ЕГЭ по математике(2013 год)</a:t>
            </a:r>
            <a:endParaRPr lang="ru-RU" alt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596" y="571480"/>
          <a:ext cx="8358246" cy="79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758"/>
                <a:gridCol w="2016104"/>
                <a:gridCol w="1940218"/>
                <a:gridCol w="1866166"/>
              </a:tblGrid>
              <a:tr h="3962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Край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Район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11 «Б»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456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Средний балл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43,9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52,45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73" r="23682" b="6250"/>
          <a:stretch>
            <a:fillRect/>
          </a:stretch>
        </p:blipFill>
        <p:spPr bwMode="auto">
          <a:xfrm>
            <a:off x="5500694" y="1500174"/>
            <a:ext cx="2714644" cy="234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4861" t="6054" r="14311"/>
          <a:stretch>
            <a:fillRect/>
          </a:stretch>
        </p:blipFill>
        <p:spPr bwMode="auto">
          <a:xfrm>
            <a:off x="4929189" y="4143380"/>
            <a:ext cx="335284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572000" y="99932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Высокие баллы </a:t>
            </a:r>
            <a:r>
              <a:rPr lang="ru-RU" altLang="ru-RU" sz="2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учащихся </a:t>
            </a:r>
            <a:r>
              <a:rPr lang="ru-RU" alt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83, 85, 90, 92</a:t>
            </a:r>
            <a:endParaRPr lang="ru-RU" alt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56" t="22461" r="37957" b="24804"/>
          <a:stretch>
            <a:fillRect/>
          </a:stretch>
        </p:blipFill>
        <p:spPr bwMode="auto">
          <a:xfrm>
            <a:off x="928662" y="1500174"/>
            <a:ext cx="27477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5373" r="14897" b="2343"/>
          <a:stretch>
            <a:fillRect/>
          </a:stretch>
        </p:blipFill>
        <p:spPr bwMode="auto">
          <a:xfrm>
            <a:off x="1000100" y="4143380"/>
            <a:ext cx="3143272" cy="24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714356"/>
            <a:ext cx="2185974" cy="1143008"/>
          </a:xfrm>
          <a:ln>
            <a:solidFill>
              <a:schemeClr val="accent1"/>
            </a:solidFill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cs typeface="Times New Roman" pitchFamily="18" charset="0"/>
              </a:rPr>
              <a:t>Концепция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cs typeface="Times New Roman" pitchFamily="18" charset="0"/>
              </a:rPr>
              <a:t>профильного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cs typeface="Times New Roman" pitchFamily="18" charset="0"/>
              </a:rPr>
              <a:t>обучения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cs typeface="Times New Roman" pitchFamily="18" charset="0"/>
              </a:rPr>
              <a:t>2002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00562" y="642918"/>
            <a:ext cx="435771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noAutofit/>
          </a:bodyPr>
          <a:lstStyle/>
          <a:p>
            <a:pPr lvl="0" algn="ctr"/>
            <a:r>
              <a:rPr lang="ru-RU" sz="1600" dirty="0" smtClean="0">
                <a:cs typeface="Times New Roman" pitchFamily="18" charset="0"/>
              </a:rPr>
              <a:t>Цель профильного обучения - расширить возможности социализации учащихся. Учитель должен обеспечивать практическую ориентацию образовательного процесса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с введением интерактивных, </a:t>
            </a:r>
            <a:r>
              <a:rPr lang="ru-RU" sz="1600" dirty="0" err="1" smtClean="0">
                <a:cs typeface="Times New Roman" pitchFamily="18" charset="0"/>
              </a:rPr>
              <a:t>деятельностных</a:t>
            </a:r>
            <a:r>
              <a:rPr lang="ru-RU" sz="1600" dirty="0" smtClean="0">
                <a:cs typeface="Times New Roman" pitchFamily="18" charset="0"/>
              </a:rPr>
              <a:t> компонентов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14480" y="2357430"/>
            <a:ext cx="1643074" cy="685792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ФГОС ООО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cs typeface="Times New Roman" pitchFamily="18" charset="0"/>
              </a:rPr>
              <a:t>2010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643306" y="2357430"/>
            <a:ext cx="4000528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Умеющий учиться, осознающий важность образования и самообразования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для жизни и деятельности, способный применять полученные знания на практике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14480" y="3643314"/>
            <a:ext cx="1643074" cy="71438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ФГОС СОО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cs typeface="Times New Roman" pitchFamily="18" charset="0"/>
              </a:rPr>
              <a:t>2012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643306" y="3500438"/>
            <a:ext cx="4000528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Подготовленный к осознанному выбору профессии, мотивированный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на образование и самообразование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в течение всей своей жизни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7643834" y="2428868"/>
            <a:ext cx="357190" cy="2071702"/>
          </a:xfrm>
          <a:prstGeom prst="rightBrace">
            <a:avLst/>
          </a:prstGeom>
          <a:ln w="254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715272" y="3109082"/>
            <a:ext cx="1516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59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Модель </a:t>
            </a:r>
          </a:p>
          <a:p>
            <a:pPr algn="ctr"/>
            <a:r>
              <a:rPr lang="ru-RU" sz="1859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выпускника</a:t>
            </a:r>
            <a:endParaRPr lang="ru-RU" sz="1859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214546" y="4714884"/>
            <a:ext cx="2114536" cy="112184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wrap="square" lIns="0" tIns="45720" rIns="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cs typeface="Times New Roman" pitchFamily="18" charset="0"/>
              </a:rPr>
              <a:t>Концепция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cs typeface="Times New Roman" pitchFamily="18" charset="0"/>
              </a:rPr>
              <a:t>математического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cs typeface="Times New Roman" pitchFamily="18" charset="0"/>
              </a:rPr>
              <a:t>образования в РФ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cs typeface="Times New Roman" pitchFamily="18" charset="0"/>
              </a:rPr>
              <a:t>2013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28" y="4714884"/>
            <a:ext cx="3143272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Получение математических знаний должно  стать  осознанным и внутренне мотивированным процессом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42876" y="928670"/>
            <a:ext cx="2143108" cy="107157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предпосылки</a:t>
            </a:r>
            <a:endParaRPr lang="ru-RU" sz="2000" b="1" dirty="0"/>
          </a:p>
        </p:txBody>
      </p:sp>
      <p:sp>
        <p:nvSpPr>
          <p:cNvPr id="21" name="Овал 20"/>
          <p:cNvSpPr/>
          <p:nvPr/>
        </p:nvSpPr>
        <p:spPr>
          <a:xfrm>
            <a:off x="142844" y="2714620"/>
            <a:ext cx="2143140" cy="107157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установки</a:t>
            </a:r>
            <a:endParaRPr lang="ru-RU" sz="2000" b="1" dirty="0"/>
          </a:p>
        </p:txBody>
      </p:sp>
      <p:sp>
        <p:nvSpPr>
          <p:cNvPr id="22" name="Овал 21"/>
          <p:cNvSpPr/>
          <p:nvPr/>
        </p:nvSpPr>
        <p:spPr>
          <a:xfrm>
            <a:off x="142844" y="4572008"/>
            <a:ext cx="2143140" cy="10001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/>
              <a:t>специфика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6000768"/>
            <a:ext cx="857256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Актуальность: </a:t>
            </a:r>
            <a:r>
              <a:rPr lang="ru-RU" sz="2000" dirty="0" smtClean="0">
                <a:solidFill>
                  <a:schemeClr val="tx1"/>
                </a:solidFill>
              </a:rPr>
              <a:t>качественное математическое образование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необходимо человеку для успешной жизни в современном обществе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928662" y="2214554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928662" y="4071942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3214678" y="2571745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14678" y="392906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3929058" y="107154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357686" y="5143512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2"/>
          <p:cNvSpPr txBox="1">
            <a:spLocks/>
          </p:cNvSpPr>
          <p:nvPr/>
        </p:nvSpPr>
        <p:spPr>
          <a:xfrm>
            <a:off x="428596" y="-64968"/>
            <a:ext cx="82296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Государственный</a:t>
            </a:r>
            <a:r>
              <a:rPr kumimoji="0" lang="ru-RU" sz="4000" b="1" i="0" u="none" strike="noStrike" kern="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вектор развития</a:t>
            </a:r>
            <a:endParaRPr kumimoji="0" lang="ru-RU" sz="40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928934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«Карта интересов»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(А.Е.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Голомшток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3500438"/>
          <a:ext cx="35719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357554" y="571480"/>
            <a:ext cx="2786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Методика «Тип мышления»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488" y="1000108"/>
          <a:ext cx="300039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2"/>
          <p:cNvSpPr txBox="1">
            <a:spLocks/>
          </p:cNvSpPr>
          <p:nvPr/>
        </p:nvSpPr>
        <p:spPr>
          <a:xfrm>
            <a:off x="428596" y="0"/>
            <a:ext cx="8229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Психолого-педагогическая диагностика</a:t>
            </a: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214346" y="548326"/>
            <a:ext cx="364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Изучение направленности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на приобретение знаний или отметки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214422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857884" y="571480"/>
            <a:ext cx="3000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«Дифференциально-диагностический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опросник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» (Е.А. Климов)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715008" y="1285860"/>
          <a:ext cx="321471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38433" t="33203" r="21486" b="18945"/>
          <a:stretch>
            <a:fillRect/>
          </a:stretch>
        </p:blipFill>
        <p:spPr bwMode="auto">
          <a:xfrm>
            <a:off x="4000496" y="3383027"/>
            <a:ext cx="4857752" cy="326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2"/>
          <p:cNvSpPr txBox="1">
            <a:spLocks/>
          </p:cNvSpPr>
          <p:nvPr/>
        </p:nvSpPr>
        <p:spPr>
          <a:xfrm>
            <a:off x="428596" y="71414"/>
            <a:ext cx="82296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Список используемой</a:t>
            </a:r>
            <a:r>
              <a:rPr kumimoji="0" lang="ru-RU" sz="3200" b="1" i="0" u="none" strike="noStrike" kern="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литературы </a:t>
            </a:r>
            <a:br>
              <a:rPr kumimoji="0" lang="ru-RU" sz="3200" b="1" i="0" u="none" strike="noStrike" kern="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и сетевых ресурсов</a:t>
            </a: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1142984"/>
            <a:ext cx="8501090" cy="50006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endParaRPr lang="ru-RU" sz="1400" dirty="0" smtClean="0"/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Выготский</a:t>
            </a:r>
            <a:r>
              <a:rPr lang="ru-RU" sz="1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Л.С. </a:t>
            </a:r>
            <a:r>
              <a:rPr lang="ru-RU" sz="1500" dirty="0" smtClean="0"/>
              <a:t>– </a:t>
            </a:r>
            <a:r>
              <a:rPr lang="ru-RU" sz="1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Педагогическая психология / под ред. В.В.Давыдова. – М.: </a:t>
            </a:r>
            <a:r>
              <a:rPr lang="ru-RU" sz="15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АСТ:Астрель</a:t>
            </a:r>
            <a:r>
              <a:rPr lang="ru-RU" sz="1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, 2010.</a:t>
            </a:r>
            <a:r>
              <a:rPr lang="ru-RU" sz="1500" dirty="0" smtClean="0"/>
              <a:t> </a:t>
            </a:r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err="1" smtClean="0"/>
              <a:t>Денищева</a:t>
            </a:r>
            <a:r>
              <a:rPr lang="ru-RU" sz="1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/>
              <a:t>Л.О., Глазков Ю.А., Краснянская К.А. – Проверка компетентности выпускников средней школы при оценке  образовательных достижений по математике / Математика в школе. № 6. 2008 г.</a:t>
            </a:r>
          </a:p>
          <a:p>
            <a:pPr marL="176213" lvl="0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Т.А. </a:t>
            </a:r>
            <a:r>
              <a:rPr lang="ru-RU" sz="1500" dirty="0" smtClean="0"/>
              <a:t>. – Теоретические основы </a:t>
            </a:r>
            <a:r>
              <a:rPr lang="ru-RU" sz="1500" dirty="0" err="1" smtClean="0"/>
              <a:t>гуманитаризации</a:t>
            </a:r>
            <a:r>
              <a:rPr lang="ru-RU" sz="1500" dirty="0" smtClean="0"/>
              <a:t> общего математического образования.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URL: </a:t>
            </a:r>
            <a:r>
              <a:rPr lang="ru-RU" sz="1500" u="sng" dirty="0" smtClean="0">
                <a:hlinkClick r:id="rId2"/>
              </a:rPr>
              <a:t>http://nauka-pedagogika.com/viewer/14727/d</a:t>
            </a:r>
            <a:r>
              <a:rPr lang="ru-RU" sz="1500" u="sng" dirty="0" smtClean="0"/>
              <a:t>.</a:t>
            </a:r>
            <a:endParaRPr lang="ru-RU" sz="1500" dirty="0" smtClean="0"/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smtClean="0"/>
              <a:t>Концепция профильного обучения.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URL: </a:t>
            </a:r>
            <a:r>
              <a:rPr lang="en-US" sz="1500" dirty="0" smtClean="0">
                <a:hlinkClick r:id="rId3"/>
              </a:rPr>
              <a:t>http://docs.cntd.ru/document/901837067</a:t>
            </a:r>
            <a:r>
              <a:rPr lang="ru-RU" sz="1500" dirty="0" smtClean="0"/>
              <a:t>.</a:t>
            </a:r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smtClean="0"/>
              <a:t>Концепция развития математического образования в Российской Федерации.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URL: </a:t>
            </a:r>
            <a:r>
              <a:rPr lang="en-US" sz="1500" dirty="0" smtClean="0">
                <a:hlinkClick r:id="rId4"/>
              </a:rPr>
              <a:t>http://</a:t>
            </a:r>
            <a:r>
              <a:rPr lang="ru-RU" sz="1500" dirty="0" err="1" smtClean="0">
                <a:hlinkClick r:id="rId4"/>
              </a:rPr>
              <a:t>минобрнауки.рф</a:t>
            </a:r>
            <a:r>
              <a:rPr lang="ru-RU" sz="1500" dirty="0" smtClean="0">
                <a:hlinkClick r:id="rId4"/>
              </a:rPr>
              <a:t>/%</a:t>
            </a:r>
            <a:r>
              <a:rPr lang="en-US" sz="1500" dirty="0" smtClean="0">
                <a:hlinkClick r:id="rId4"/>
              </a:rPr>
              <a:t>D0%B4%D0%BE%D0%BA%D1%83%D0%BC%D0%B5%D0%BD%D1%82%D1%8B/3894</a:t>
            </a:r>
            <a:r>
              <a:rPr lang="ru-RU" sz="1500" dirty="0" smtClean="0"/>
              <a:t>.</a:t>
            </a:r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smtClean="0"/>
              <a:t>Леонтьев А.Н. – Деятельность. Сознание. Личность.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URL:  </a:t>
            </a:r>
            <a:r>
              <a:rPr lang="ru-RU" sz="1500" u="sng" dirty="0" smtClean="0">
                <a:hlinkClick r:id="rId5"/>
              </a:rPr>
              <a:t>http://www.klex.ru/v4</a:t>
            </a:r>
            <a:r>
              <a:rPr lang="ru-RU" sz="1500" u="sng" dirty="0" smtClean="0"/>
              <a:t>.</a:t>
            </a:r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smtClean="0"/>
              <a:t>Основные результаты международного исследования PISA-2012.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URL: </a:t>
            </a:r>
            <a:r>
              <a:rPr lang="ru-RU" sz="1500" dirty="0" smtClean="0"/>
              <a:t> </a:t>
            </a:r>
            <a:r>
              <a:rPr lang="en-US" sz="1500" dirty="0" smtClean="0">
                <a:hlinkClick r:id="rId6"/>
              </a:rPr>
              <a:t>http://www.centeroko.ru/pisa12/pisa12_res.htm</a:t>
            </a:r>
            <a:r>
              <a:rPr lang="ru-RU" sz="1500" dirty="0" smtClean="0"/>
              <a:t>.</a:t>
            </a:r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smtClean="0"/>
              <a:t>Саранцев Г. И. – Методология предметных методик обучения.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URL: </a:t>
            </a:r>
            <a:r>
              <a:rPr lang="en-US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http://www.portalus.ru/modules/shkola/rus_readme.php?archive&amp;id=1191929488&amp;start_from&amp;subaction=showfull&amp;ucat</a:t>
            </a:r>
            <a:endParaRPr lang="ru-RU" sz="1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r>
              <a:rPr lang="ru-RU" sz="1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Федеральные государственные образовательные стандарты общего образования. - URL: </a:t>
            </a:r>
            <a:r>
              <a:rPr lang="en-US" sz="1500" dirty="0" smtClean="0">
                <a:hlinkClick r:id="rId8"/>
              </a:rPr>
              <a:t>http://</a:t>
            </a:r>
            <a:r>
              <a:rPr lang="ru-RU" sz="1500" dirty="0" err="1" smtClean="0">
                <a:hlinkClick r:id="rId8"/>
              </a:rPr>
              <a:t>минобрнауки.рф</a:t>
            </a:r>
            <a:r>
              <a:rPr lang="ru-RU" sz="1500" dirty="0" smtClean="0">
                <a:hlinkClick r:id="rId8"/>
              </a:rPr>
              <a:t>/%</a:t>
            </a:r>
            <a:r>
              <a:rPr lang="en-US" sz="1500" dirty="0" smtClean="0">
                <a:hlinkClick r:id="rId8"/>
              </a:rPr>
              <a:t>D0%B4%D0%BE%D0%BA%D1%83%D0%BC%D0%B5%D0%BD%D1%82%D1%8B/543</a:t>
            </a:r>
            <a:r>
              <a:rPr lang="ru-RU" sz="1500" dirty="0" smtClean="0"/>
              <a:t>.</a:t>
            </a:r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endParaRPr lang="ru-RU" sz="1400" dirty="0" smtClean="0"/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endParaRPr lang="ru-RU" sz="1400" dirty="0" smtClean="0"/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endParaRPr lang="ru-RU" sz="1400" dirty="0" smtClean="0"/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endParaRPr lang="ru-RU" sz="1400" dirty="0" smtClean="0"/>
          </a:p>
          <a:p>
            <a:pPr marL="176213" indent="-176213">
              <a:lnSpc>
                <a:spcPct val="150000"/>
              </a:lnSpc>
              <a:buFont typeface="Cambria" pitchFamily="18" charset="0"/>
              <a:buChar char="–"/>
            </a:pPr>
            <a:endParaRPr lang="ru-RU" sz="1400" dirty="0" smtClean="0"/>
          </a:p>
          <a:p>
            <a:pPr>
              <a:lnSpc>
                <a:spcPct val="150000"/>
              </a:lnSpc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40624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/>
            <a:r>
              <a:rPr lang="en-US" sz="1400" dirty="0" smtClean="0">
                <a:solidFill>
                  <a:prstClr val="black"/>
                </a:solidFill>
                <a:hlinkClick r:id="rId9"/>
              </a:rPr>
              <a:t>http://storev.pavlovka.ru/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176213" lvl="0" indent="-176213"/>
            <a:endParaRPr lang="ru-RU" sz="1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2714644" cy="1428760"/>
          </a:xfr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/>
          <a:p>
            <a:pPr marL="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Times New Roman" pitchFamily="18" charset="0"/>
              </a:rPr>
              <a:t>Наличие</a:t>
            </a:r>
          </a:p>
          <a:p>
            <a:pPr marL="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Times New Roman" pitchFamily="18" charset="0"/>
              </a:rPr>
              <a:t>фундаментальных</a:t>
            </a:r>
          </a:p>
          <a:p>
            <a:pPr marL="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Times New Roman" pitchFamily="18" charset="0"/>
              </a:rPr>
              <a:t>знаний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428992" y="1357298"/>
            <a:ext cx="2428892" cy="142876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 anchorCtr="1">
            <a:normAutofit/>
          </a:bodyPr>
          <a:lstStyle/>
          <a:p>
            <a:pPr lvl="0" algn="ctr"/>
            <a:r>
              <a:rPr lang="ru-RU" sz="1600" dirty="0" smtClean="0">
                <a:cs typeface="Times New Roman" pitchFamily="18" charset="0"/>
              </a:rPr>
              <a:t>Отсутствие </a:t>
            </a:r>
          </a:p>
          <a:p>
            <a:pPr lvl="0" algn="ctr"/>
            <a:r>
              <a:rPr lang="ru-RU" sz="1600" dirty="0" smtClean="0">
                <a:cs typeface="Times New Roman" pitchFamily="18" charset="0"/>
              </a:rPr>
              <a:t>способности применять знания на практике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857488" y="1928802"/>
            <a:ext cx="785818" cy="571504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3000372"/>
            <a:ext cx="2714644" cy="15716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1600" dirty="0" smtClean="0">
                <a:cs typeface="Times New Roman" pitchFamily="18" charset="0"/>
              </a:rPr>
              <a:t>Обществу требуется человек обучаемый, способный самостоятельно учиться и готовый к самостоятельным действиям и принятию решений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28992" y="3000372"/>
            <a:ext cx="2428892" cy="157163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 anchorCtr="1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cs typeface="Times New Roman" pitchFamily="18" charset="0"/>
              </a:rPr>
              <a:t>Отсутствие </a:t>
            </a:r>
          </a:p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cs typeface="Times New Roman" pitchFamily="18" charset="0"/>
              </a:rPr>
              <a:t>устойчивой </a:t>
            </a:r>
          </a:p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cs typeface="Times New Roman" pitchFamily="18" charset="0"/>
              </a:rPr>
              <a:t>мотивации к учению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4786322"/>
            <a:ext cx="2714644" cy="15001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1">
            <a:normAutofit/>
          </a:bodyPr>
          <a:lstStyle/>
          <a:p>
            <a:pPr algn="ctr">
              <a:defRPr/>
            </a:pPr>
            <a:r>
              <a:rPr lang="ru-RU" sz="1600" dirty="0" smtClean="0">
                <a:cs typeface="Times New Roman" pitchFamily="18" charset="0"/>
              </a:rPr>
              <a:t>Необходимо овладение </a:t>
            </a:r>
            <a:r>
              <a:rPr lang="ru-RU" sz="1600" dirty="0" err="1" smtClean="0">
                <a:cs typeface="Times New Roman" pitchFamily="18" charset="0"/>
              </a:rPr>
              <a:t>обучащихся</a:t>
            </a:r>
            <a:r>
              <a:rPr lang="ru-RU" sz="1600" dirty="0" smtClean="0">
                <a:cs typeface="Times New Roman" pitchFamily="18" charset="0"/>
              </a:rPr>
              <a:t> системой жизненно важных, практически востребованных знаний 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 умений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428992" y="4786322"/>
            <a:ext cx="2428892" cy="1500198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 anchorCtr="1">
            <a:no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ru-RU" sz="1600" dirty="0" smtClean="0">
                <a:cs typeface="Times New Roman" pitchFamily="18" charset="0"/>
              </a:rPr>
              <a:t>Содержание математического образования остаётся формальным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 оторванным от жизни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215074" y="1428736"/>
            <a:ext cx="2757478" cy="142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1">
            <a:noAutofit/>
          </a:bodyPr>
          <a:lstStyle/>
          <a:p>
            <a:pPr lvl="0" algn="ctr">
              <a:defRPr/>
            </a:pPr>
            <a:r>
              <a:rPr lang="ru-RU" sz="1600" dirty="0" smtClean="0">
                <a:cs typeface="Times New Roman" pitchFamily="18" charset="0"/>
              </a:rPr>
              <a:t>Организация образовательного процесса на основе </a:t>
            </a:r>
            <a:r>
              <a:rPr lang="ru-RU" sz="1600" dirty="0" err="1" smtClean="0">
                <a:cs typeface="Times New Roman" pitchFamily="18" charset="0"/>
              </a:rPr>
              <a:t>практико</a:t>
            </a:r>
            <a:r>
              <a:rPr lang="ru-RU" sz="1600" dirty="0" smtClean="0">
                <a:cs typeface="Times New Roman" pitchFamily="18" charset="0"/>
              </a:rPr>
              <a:t>  -ориентированного подхода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83407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Решение: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215074" y="3000372"/>
            <a:ext cx="2786082" cy="1571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defRPr/>
            </a:pPr>
            <a:r>
              <a:rPr lang="ru-RU" sz="1600" dirty="0" smtClean="0">
                <a:cs typeface="Times New Roman" pitchFamily="18" charset="0"/>
              </a:rPr>
              <a:t>Формирование позитивного отношения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 интереса обучающихся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к изучаемому материалу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215074" y="4786322"/>
            <a:ext cx="2786082" cy="1543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 anchorCtr="1">
            <a:noAutofit/>
          </a:bodyPr>
          <a:lstStyle/>
          <a:p>
            <a:pPr lvl="0" algn="ctr">
              <a:lnSpc>
                <a:spcPts val="1900"/>
              </a:lnSpc>
            </a:pPr>
            <a:r>
              <a:rPr lang="ru-RU" sz="1600" dirty="0" smtClean="0">
                <a:cs typeface="Times New Roman" pitchFamily="18" charset="0"/>
              </a:rPr>
              <a:t>Совершенствование содержания математического образования, исходя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из потребностей обучающихся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 общества в математической грамотности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71802" y="857232"/>
            <a:ext cx="2158476" cy="430887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lvl="1"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Проблема: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Заголовок 12"/>
          <p:cNvSpPr txBox="1">
            <a:spLocks/>
          </p:cNvSpPr>
          <p:nvPr/>
        </p:nvSpPr>
        <p:spPr>
          <a:xfrm>
            <a:off x="428596" y="0"/>
            <a:ext cx="82296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Противоречия</a:t>
            </a:r>
            <a:endParaRPr kumimoji="0" lang="ru-RU" sz="40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857488" y="3500438"/>
            <a:ext cx="785818" cy="571504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2857488" y="5214950"/>
            <a:ext cx="785818" cy="571504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5643570" y="2000240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5643570" y="3643314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5643570" y="5357827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3042" y="500042"/>
            <a:ext cx="2571768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Работа </a:t>
            </a:r>
            <a:br>
              <a:rPr lang="ru-RU" sz="2400" b="1" dirty="0" smtClean="0"/>
            </a:br>
            <a:r>
              <a:rPr lang="ru-RU" sz="2400" b="1" dirty="0" smtClean="0"/>
              <a:t>в профильных классах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500042"/>
            <a:ext cx="2571768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Внедрение новых ФГОС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2214554"/>
            <a:ext cx="2643206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Изучение результатов международных исследований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214554"/>
            <a:ext cx="2571768" cy="11430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Работа </a:t>
            </a:r>
            <a:br>
              <a:rPr lang="ru-RU" sz="2400" b="1" dirty="0" smtClean="0"/>
            </a:br>
            <a:r>
              <a:rPr lang="ru-RU" sz="2400" b="1" dirty="0" err="1" smtClean="0"/>
              <a:t>тьютором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786190"/>
            <a:ext cx="2571768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Курсовая переподготовка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3786190"/>
            <a:ext cx="2571768" cy="11767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Изменения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 err="1" smtClean="0"/>
              <a:t>КИМах</a:t>
            </a:r>
            <a:r>
              <a:rPr lang="ru-RU" sz="2400" b="1" dirty="0" smtClean="0"/>
              <a:t> ЕГЭ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5286388"/>
            <a:ext cx="2571768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Изучение литературы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5918" y="5286388"/>
            <a:ext cx="2571768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r>
              <a:rPr lang="ru-RU" sz="2400" b="1" dirty="0" smtClean="0"/>
              <a:t>Изучение </a:t>
            </a:r>
            <a:br>
              <a:rPr lang="ru-RU" sz="2400" b="1" dirty="0" smtClean="0"/>
            </a:br>
            <a:r>
              <a:rPr lang="ru-RU" sz="2400" b="1" dirty="0" smtClean="0"/>
              <a:t>опыта коллег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3214678" y="2285992"/>
            <a:ext cx="2643206" cy="2571768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Становление опыта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052646">
            <a:off x="3546112" y="1907998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196185">
            <a:off x="4900844" y="1942387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424641">
            <a:off x="2815511" y="261384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4525257">
            <a:off x="5647301" y="267778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042397">
            <a:off x="5720703" y="4045536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8947260">
            <a:off x="5118158" y="4783118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1609319">
            <a:off x="3390345" y="4784942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4768965">
            <a:off x="2770542" y="4170683"/>
            <a:ext cx="64294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 txBox="1">
            <a:spLocks/>
          </p:cNvSpPr>
          <p:nvPr/>
        </p:nvSpPr>
        <p:spPr>
          <a:xfrm>
            <a:off x="71406" y="1986969"/>
            <a:ext cx="2071702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Цель</a:t>
            </a: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" y="2571744"/>
            <a:ext cx="900115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1"/>
                </a:solidFill>
              </a:rPr>
              <a:t>Социализация обучающихся средствами математического образования на основе практико-ориентированного подхода</a:t>
            </a:r>
          </a:p>
        </p:txBody>
      </p:sp>
      <p:sp>
        <p:nvSpPr>
          <p:cNvPr id="9" name="Заголовок 12"/>
          <p:cNvSpPr txBox="1">
            <a:spLocks/>
          </p:cNvSpPr>
          <p:nvPr/>
        </p:nvSpPr>
        <p:spPr>
          <a:xfrm>
            <a:off x="71406" y="3058539"/>
            <a:ext cx="2071702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06" y="3643314"/>
            <a:ext cx="9001156" cy="30718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1">
            <a:noAutofit/>
          </a:bodyPr>
          <a:lstStyle/>
          <a:p>
            <a:pPr indent="179388">
              <a:buFont typeface="Calibri" pitchFamily="34" charset="0"/>
              <a:buChar char="–"/>
            </a:pPr>
            <a:r>
              <a:rPr lang="ru-RU" sz="1900" dirty="0" smtClean="0"/>
              <a:t>показать обучающимся значимость математического образования для понимания явлений и процессов природы и общества;</a:t>
            </a:r>
          </a:p>
          <a:p>
            <a:pPr indent="179388">
              <a:buFont typeface="Calibri" pitchFamily="34" charset="0"/>
              <a:buChar char="–"/>
            </a:pPr>
            <a:r>
              <a:rPr lang="ru-RU" sz="1900" dirty="0" smtClean="0"/>
              <a:t>создать условия для применения математических знаний на практике</a:t>
            </a:r>
            <a:br>
              <a:rPr lang="ru-RU" sz="1900" dirty="0" smtClean="0"/>
            </a:br>
            <a:r>
              <a:rPr lang="ru-RU" sz="1900" dirty="0" smtClean="0"/>
              <a:t> и в конкретных жизненных ситуациях;</a:t>
            </a:r>
          </a:p>
          <a:p>
            <a:pPr indent="179388">
              <a:buFont typeface="Calibri" pitchFamily="34" charset="0"/>
              <a:buChar char="–"/>
            </a:pPr>
            <a:r>
              <a:rPr lang="ru-RU" sz="1900" dirty="0" smtClean="0"/>
              <a:t>обеспечить прочное и сознательное овладение обучающимися системой   математических знаний и умений на основе практико-ориентированного подхода;</a:t>
            </a:r>
          </a:p>
          <a:p>
            <a:pPr indent="179388">
              <a:buFont typeface="Calibri" pitchFamily="34" charset="0"/>
              <a:buChar char="–"/>
            </a:pPr>
            <a:r>
              <a:rPr lang="ru-RU" sz="1900" dirty="0" smtClean="0"/>
              <a:t>формировать средствами математики компетенции, необходимые  обучающимся</a:t>
            </a:r>
            <a:br>
              <a:rPr lang="ru-RU" sz="1900" dirty="0" smtClean="0"/>
            </a:br>
            <a:r>
              <a:rPr lang="ru-RU" sz="1900" dirty="0" smtClean="0"/>
              <a:t>в практической деятельности и повседневной жизни;</a:t>
            </a:r>
          </a:p>
          <a:p>
            <a:pPr indent="179388">
              <a:buFont typeface="Calibri" pitchFamily="34" charset="0"/>
              <a:buChar char="–"/>
            </a:pPr>
            <a:r>
              <a:rPr lang="ru-RU" sz="1900" dirty="0" smtClean="0"/>
              <a:t>создать банк практико-ориентированных задач, погружающих в реальные жизненные ситуации.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42876" y="285728"/>
            <a:ext cx="8858280" cy="2143140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 anchorCtr="1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lnSpc>
                <a:spcPts val="19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Социализация –</a:t>
            </a:r>
            <a:r>
              <a:rPr lang="ru-RU" sz="1800" dirty="0" smtClean="0"/>
              <a:t> это процесс усвоения человеком определённой системы знаний, норм  </a:t>
            </a:r>
            <a:br>
              <a:rPr lang="ru-RU" sz="1800" dirty="0" smtClean="0"/>
            </a:br>
            <a:r>
              <a:rPr lang="ru-RU" sz="1800" dirty="0" smtClean="0"/>
              <a:t>и ценностей, позволяющих ему функционировать в качестве полноправного члена общества (Исторический словарь). </a:t>
            </a:r>
          </a:p>
          <a:p>
            <a:pPr marL="0" indent="0" algn="just">
              <a:lnSpc>
                <a:spcPts val="19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Практико-ориентированное обучение </a:t>
            </a:r>
            <a:r>
              <a:rPr lang="ru-RU" sz="1800" dirty="0" smtClean="0"/>
              <a:t>– дидактический подход к обучению учащихся, основанный на единстве эмоционально-образного и логического компонентов содержания, приобретения новых знаний и формирования практического опыта </a:t>
            </a:r>
            <a:br>
              <a:rPr lang="ru-RU" sz="1800" dirty="0" smtClean="0"/>
            </a:br>
            <a:r>
              <a:rPr lang="ru-RU" sz="1800" dirty="0" smtClean="0"/>
              <a:t>их использования, эмоционального и познавательного компонентов при выполнении творческих заданий (Калугина Инна Юрьевна, доктор педагогических наук).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ctr">
              <a:lnSpc>
                <a:spcPts val="1900"/>
              </a:lnSpc>
              <a:spcBef>
                <a:spcPts val="0"/>
              </a:spcBef>
              <a:buNone/>
            </a:pPr>
            <a:endParaRPr lang="ru-RU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15286" cy="4429156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Char char="-"/>
            </a:pPr>
            <a:r>
              <a:rPr lang="ru-RU" sz="3100" dirty="0" smtClean="0"/>
              <a:t>создание модели учебного процесса, погружающего школьника в практико-ориентированную деятельность;</a:t>
            </a:r>
          </a:p>
          <a:p>
            <a:pPr algn="just">
              <a:buFontTx/>
              <a:buChar char="-"/>
            </a:pPr>
            <a:r>
              <a:rPr lang="ru-RU" sz="3100" dirty="0" smtClean="0"/>
              <a:t>осознание обучающимися значимости математического образования для повседневной жизни и формирование устойчивой мотивации к изучению предмета;</a:t>
            </a:r>
          </a:p>
          <a:p>
            <a:pPr algn="just">
              <a:buFontTx/>
              <a:buChar char="-"/>
            </a:pPr>
            <a:r>
              <a:rPr lang="ru-RU" sz="3100" dirty="0" smtClean="0"/>
              <a:t>повышение уровня математической компетентности обучающихся, обеспечивающей готовность </a:t>
            </a:r>
            <a:br>
              <a:rPr lang="ru-RU" sz="3100" dirty="0" smtClean="0"/>
            </a:br>
            <a:r>
              <a:rPr lang="ru-RU" sz="3100" dirty="0" smtClean="0"/>
              <a:t>к использованию полученных знаний для решения жизненных задач.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214282" y="214290"/>
            <a:ext cx="857256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Планируемый</a:t>
            </a:r>
            <a:r>
              <a:rPr kumimoji="0" lang="ru-RU" sz="4000" b="1" i="0" u="none" strike="noStrike" kern="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результат</a:t>
            </a:r>
            <a:endParaRPr kumimoji="0" lang="ru-RU" sz="40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786322"/>
            <a:ext cx="7643866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Успешная социализация обучающихся </a:t>
            </a:r>
            <a:br>
              <a:rPr lang="ru-RU" sz="2800" b="1" dirty="0" smtClean="0"/>
            </a:br>
            <a:r>
              <a:rPr lang="ru-RU" sz="2800" b="1" dirty="0" smtClean="0"/>
              <a:t>после окончания школы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2500330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перспективе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Теоретические аспекты вопроса</a:t>
            </a:r>
            <a:endParaRPr lang="ru-RU" sz="32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06" y="571481"/>
          <a:ext cx="8929718" cy="6203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404"/>
                <a:gridCol w="2886190"/>
                <a:gridCol w="1714512"/>
                <a:gridCol w="2714612"/>
              </a:tblGrid>
              <a:tr h="3000395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А.Н.Леонтьев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Теория деятельности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endParaRPr lang="ru-RU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обществе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человек находит не просто внешние условия,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 которым он должен приноравливать свою деятельность, но что сами эти общественные условия  несут в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себе мотивы и цели его деятельности, ее средства и способы.</a:t>
                      </a:r>
                      <a:endParaRPr lang="ru-RU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Л.С.Выготский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Теория зоны ближайшего развития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900"/>
                        </a:lnSpc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9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При определении умственного развития ребенка необходимо учитывать «динамическое состояние его развития», «те процессы, которые сейчас находятся в состоянии становления».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47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Г.И.Саранцев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b="1" u="none" dirty="0" smtClean="0">
                          <a:latin typeface="+mn-lt"/>
                          <a:cs typeface="Times New Roman" pitchFamily="18" charset="0"/>
                        </a:rPr>
                        <a:t>Технология работы </a:t>
                      </a:r>
                      <a:br>
                        <a:rPr lang="ru-RU" b="1" u="none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b="1" u="none" dirty="0" smtClean="0">
                          <a:latin typeface="+mn-lt"/>
                          <a:cs typeface="Times New Roman" pitchFamily="18" charset="0"/>
                        </a:rPr>
                        <a:t>с практико-ориентированными задачами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Задачи становятся способом организации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 управления учебно-познавательной деятельностью учащихся; связующим звеном между теорией и практикой.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Т. А. Иванова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Гуманитаризация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математического образования</a:t>
                      </a:r>
                    </a:p>
                    <a:p>
                      <a:pPr algn="ctr"/>
                      <a:endParaRPr lang="ru-RU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Основная задача - сделать общественно-значимые ценности математического знания личностно-значимыми.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G:\pest4_0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86381"/>
            <a:ext cx="1357322" cy="1688478"/>
          </a:xfrm>
          <a:prstGeom prst="rect">
            <a:avLst/>
          </a:prstGeom>
          <a:noFill/>
        </p:spPr>
      </p:pic>
      <p:pic>
        <p:nvPicPr>
          <p:cNvPr id="7" name="Picture 3" descr="G:\Ivanov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1214446" cy="1604268"/>
          </a:xfrm>
          <a:prstGeom prst="rect">
            <a:avLst/>
          </a:prstGeom>
          <a:noFill/>
        </p:spPr>
      </p:pic>
      <p:pic>
        <p:nvPicPr>
          <p:cNvPr id="8" name="Рисунок 7" descr="Саранцев Геннадий Иванович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90963"/>
            <a:ext cx="1228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Lev_Vygotsk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714876" y="642918"/>
            <a:ext cx="1357322" cy="191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1643050"/>
            <a:ext cx="8858280" cy="4714908"/>
          </a:xfrm>
        </p:spPr>
        <p:txBody>
          <a:bodyPr>
            <a:noAutofit/>
          </a:bodyPr>
          <a:lstStyle/>
          <a:p>
            <a:pPr marL="179388" indent="-179388" algn="just">
              <a:lnSpc>
                <a:spcPts val="2000"/>
              </a:lnSpc>
              <a:buFontTx/>
              <a:buChar char="-"/>
            </a:pPr>
            <a:r>
              <a:rPr lang="ru-RU" sz="2200" dirty="0" smtClean="0"/>
              <a:t>принцип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связи обучения с практикой </a:t>
            </a:r>
            <a:r>
              <a:rPr lang="ru-RU" sz="2200" dirty="0" smtClean="0"/>
              <a:t>(повышает значимость учебной деятельности в сознании обучающихся, придает ей осмысленный характер и тем самым мобилизует волевые усилия для учения, способствует конкретизации знаний и формированию умения применять их на практике);</a:t>
            </a:r>
          </a:p>
          <a:p>
            <a:pPr marL="179388" indent="-179388" algn="just">
              <a:lnSpc>
                <a:spcPts val="2000"/>
              </a:lnSpc>
              <a:buFontTx/>
              <a:buChar char="-"/>
            </a:pPr>
            <a:r>
              <a:rPr lang="ru-RU" sz="2200" dirty="0" smtClean="0"/>
              <a:t>принцип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практико-ориентированного </a:t>
            </a:r>
            <a:r>
              <a:rPr lang="ru-RU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целеполагания</a:t>
            </a:r>
            <a:r>
              <a:rPr lang="ru-RU" sz="2200" dirty="0" smtClean="0"/>
              <a:t> (способность постановки целей своей деятельности);</a:t>
            </a:r>
          </a:p>
          <a:p>
            <a:pPr marL="179388" indent="-179388" algn="just">
              <a:lnSpc>
                <a:spcPts val="2000"/>
              </a:lnSpc>
              <a:buFontTx/>
              <a:buChar char="-"/>
            </a:pPr>
            <a:r>
              <a:rPr lang="ru-RU" sz="2200" dirty="0" smtClean="0"/>
              <a:t>принцип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деятельности</a:t>
            </a:r>
            <a:r>
              <a:rPr lang="ru-RU" sz="2200" dirty="0" smtClean="0"/>
              <a:t> (освоение учениками знаний, умений, навыков, смыслов организовывать преимущественно в форме деятельности).</a:t>
            </a:r>
          </a:p>
          <a:p>
            <a:pPr marL="179388" indent="-179388" algn="just">
              <a:lnSpc>
                <a:spcPts val="2000"/>
              </a:lnSpc>
              <a:buFontTx/>
              <a:buChar char="-"/>
            </a:pPr>
            <a:r>
              <a:rPr lang="ru-RU" sz="2200" dirty="0" smtClean="0"/>
              <a:t>принцип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продуктивности обучения </a:t>
            </a:r>
            <a:r>
              <a:rPr lang="ru-RU" sz="2200" dirty="0" smtClean="0"/>
              <a:t>(образовательное приращение происходит одновременно с развитием личностных </a:t>
            </a:r>
            <a:br>
              <a:rPr lang="ru-RU" sz="2200" dirty="0" smtClean="0"/>
            </a:br>
            <a:r>
              <a:rPr lang="ru-RU" sz="2200" dirty="0" smtClean="0"/>
              <a:t>и профессиональных качеств);</a:t>
            </a:r>
          </a:p>
          <a:p>
            <a:pPr marL="179388" indent="-179388" algn="just">
              <a:lnSpc>
                <a:spcPts val="2000"/>
              </a:lnSpc>
              <a:buFontTx/>
              <a:buChar char="-"/>
            </a:pPr>
            <a:r>
              <a:rPr lang="ru-RU" sz="2200" dirty="0" smtClean="0"/>
              <a:t>принцип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ситуативности обучения </a:t>
            </a:r>
            <a:r>
              <a:rPr lang="ru-RU" sz="2200" dirty="0" smtClean="0"/>
              <a:t>(преподаватель создает или использует возникшую образовательную ситуацию. Ее цель – вызвать мотивацию);</a:t>
            </a:r>
          </a:p>
          <a:p>
            <a:pPr marL="179388" indent="-179388" algn="just">
              <a:lnSpc>
                <a:spcPts val="2000"/>
              </a:lnSpc>
              <a:buFontTx/>
              <a:buChar char="-"/>
            </a:pPr>
            <a:r>
              <a:rPr lang="ru-RU" sz="2200" dirty="0" smtClean="0"/>
              <a:t>принцип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образовательной рефлексии </a:t>
            </a:r>
            <a:r>
              <a:rPr lang="ru-RU" sz="2200" dirty="0" smtClean="0"/>
              <a:t>(осознание способов деятельности, обнаружение ее смысловых особенностей).</a:t>
            </a: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285720" y="142852"/>
            <a:ext cx="8572560" cy="1462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Принципы </a:t>
            </a:r>
            <a:b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практико-ориентированного обучения</a:t>
            </a:r>
            <a:endParaRPr kumimoji="0" lang="ru-RU" sz="40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42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Математическая грамотность </a:t>
            </a:r>
            <a:r>
              <a:rPr lang="ru-RU" sz="1800" b="1" dirty="0" smtClean="0">
                <a:cs typeface="Times New Roman" pitchFamily="18" charset="0"/>
              </a:rPr>
              <a:t>– это способность индивидуума формулировать,</a:t>
            </a:r>
          </a:p>
          <a:p>
            <a:pPr algn="ctr">
              <a:buNone/>
            </a:pPr>
            <a:r>
              <a:rPr lang="ru-RU" sz="1800" b="1" dirty="0" smtClean="0">
                <a:cs typeface="Times New Roman" pitchFamily="18" charset="0"/>
              </a:rPr>
              <a:t>применять и интерпретировать математику в разнообразных контекстах</a:t>
            </a:r>
          </a:p>
          <a:p>
            <a:pPr algn="ctr">
              <a:buNone/>
            </a:pPr>
            <a:r>
              <a:rPr lang="ru-RU" sz="1800" b="1" dirty="0" smtClean="0">
                <a:cs typeface="Times New Roman" pitchFamily="18" charset="0"/>
              </a:rPr>
              <a:t>(извлечения из «Основных результатов международного исследования </a:t>
            </a:r>
            <a:r>
              <a:rPr lang="en-US" sz="1800" b="1" dirty="0" smtClean="0">
                <a:cs typeface="Times New Roman" pitchFamily="18" charset="0"/>
              </a:rPr>
              <a:t>PISA-2012</a:t>
            </a:r>
            <a:r>
              <a:rPr lang="ru-RU" sz="1800" b="1" dirty="0" smtClean="0">
                <a:cs typeface="Times New Roman" pitchFamily="18" charset="0"/>
              </a:rPr>
              <a:t>»)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2214554"/>
            <a:ext cx="2571768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Проблема </a:t>
            </a:r>
            <a:br>
              <a:rPr lang="ru-RU" sz="2000" b="1" dirty="0" smtClean="0"/>
            </a:br>
            <a:r>
              <a:rPr lang="ru-RU" sz="2000" b="1" dirty="0" smtClean="0"/>
              <a:t>в контексте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0694" y="4357694"/>
            <a:ext cx="2571768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Математические результаты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4357694"/>
            <a:ext cx="2571768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Результаты </a:t>
            </a:r>
            <a:br>
              <a:rPr lang="ru-RU" sz="2000" b="1" dirty="0" smtClean="0"/>
            </a:br>
            <a:r>
              <a:rPr lang="ru-RU" sz="2000" b="1" dirty="0" smtClean="0"/>
              <a:t>в контексте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2214554"/>
            <a:ext cx="2571768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Математическая проблема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1762772"/>
            <a:ext cx="248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Реальный мир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1762772"/>
            <a:ext cx="3580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Математический мир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57554" y="2500306"/>
            <a:ext cx="2143140" cy="7143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формулировать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357818" y="3214686"/>
            <a:ext cx="2857520" cy="107157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применять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785786" y="3286124"/>
            <a:ext cx="2714644" cy="1071570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оценивать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3357554" y="4714884"/>
            <a:ext cx="2286016" cy="642942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cs typeface="Times New Roman" pitchFamily="18" charset="0"/>
              </a:rPr>
              <a:t>интерпретировать</a:t>
            </a:r>
            <a:endParaRPr lang="ru-RU" sz="19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Заголовок 12"/>
          <p:cNvSpPr txBox="1">
            <a:spLocks/>
          </p:cNvSpPr>
          <p:nvPr/>
        </p:nvSpPr>
        <p:spPr>
          <a:xfrm>
            <a:off x="-32" y="1071546"/>
            <a:ext cx="9144032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Модель математической грамотности</a:t>
            </a:r>
            <a:endParaRPr kumimoji="0" lang="ru-RU" sz="40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46" y="5857892"/>
            <a:ext cx="878681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Пути решения проблем: </a:t>
            </a:r>
            <a:r>
              <a:rPr lang="ru-RU" sz="2000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Перевести взятые из жизни задачи на язык математики.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 Установить связь математической задачи с жизнью, с практической деятельностью.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1126</Words>
  <Application>Microsoft Office PowerPoint</Application>
  <PresentationFormat>Экран (4:3)</PresentationFormat>
  <Paragraphs>341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Теоретические аспекты вопроса</vt:lpstr>
      <vt:lpstr>Слайд 8</vt:lpstr>
      <vt:lpstr>Слайд 9</vt:lpstr>
      <vt:lpstr>Слайд 10</vt:lpstr>
      <vt:lpstr>Слайд 11</vt:lpstr>
      <vt:lpstr>Уровни контекстных задач</vt:lpstr>
      <vt:lpstr>Уровень воспроизведения</vt:lpstr>
      <vt:lpstr>Уровень установления связей</vt:lpstr>
      <vt:lpstr>Уровень рассуждений</vt:lpstr>
      <vt:lpstr>Практико-ориентированная деятельность</vt:lpstr>
      <vt:lpstr>Слайд 17</vt:lpstr>
      <vt:lpstr>Проектная деятельность</vt:lpstr>
      <vt:lpstr>Слайд 19</vt:lpstr>
      <vt:lpstr>Слайд 20</vt:lpstr>
      <vt:lpstr>Слайд 21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математической подготовки в социальной адаптации личности</dc:title>
  <dc:creator>1</dc:creator>
  <cp:lastModifiedBy>люда</cp:lastModifiedBy>
  <cp:revision>58</cp:revision>
  <dcterms:created xsi:type="dcterms:W3CDTF">2015-06-28T12:59:29Z</dcterms:created>
  <dcterms:modified xsi:type="dcterms:W3CDTF">2015-08-15T19:22:56Z</dcterms:modified>
</cp:coreProperties>
</file>