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  <p:sldMasterId id="2147484616" r:id="rId2"/>
    <p:sldMasterId id="2147484628" r:id="rId3"/>
    <p:sldMasterId id="2147484640" r:id="rId4"/>
  </p:sldMasterIdLst>
  <p:sldIdLst>
    <p:sldId id="315" r:id="rId5"/>
    <p:sldId id="303" r:id="rId6"/>
    <p:sldId id="318" r:id="rId7"/>
    <p:sldId id="288" r:id="rId8"/>
    <p:sldId id="290" r:id="rId9"/>
    <p:sldId id="287" r:id="rId10"/>
    <p:sldId id="319" r:id="rId11"/>
    <p:sldId id="324" r:id="rId12"/>
    <p:sldId id="295" r:id="rId13"/>
    <p:sldId id="260" r:id="rId14"/>
    <p:sldId id="277" r:id="rId15"/>
    <p:sldId id="306" r:id="rId16"/>
    <p:sldId id="322" r:id="rId17"/>
    <p:sldId id="325" r:id="rId18"/>
    <p:sldId id="327" r:id="rId19"/>
    <p:sldId id="308" r:id="rId20"/>
    <p:sldId id="284" r:id="rId21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31F"/>
    <a:srgbClr val="FF6600"/>
    <a:srgbClr val="006C31"/>
    <a:srgbClr val="002A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5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132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7834763542735"/>
          <c:y val="4.4755520631204193E-2"/>
          <c:w val="0.85835376841139199"/>
          <c:h val="0.91048895873759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Молодёжь в возрасте 18-25 лет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2"/>
              <c:layout>
                <c:manualLayout>
                  <c:x val="0"/>
                  <c:y val="1.1527377521613839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Молодёжь принимающая участие в выборах</c:v>
                </c:pt>
                <c:pt idx="1">
                  <c:v>Безработица среди молодёжи</c:v>
                </c:pt>
                <c:pt idx="2">
                  <c:v>Рост количества разводов среди молодёжи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0.23500000000000001</c:v>
                </c:pt>
                <c:pt idx="2">
                  <c:v>9.8700000000000079E-2</c:v>
                </c:pt>
              </c:numCache>
            </c:numRef>
          </c:val>
        </c:ser>
        <c:gapWidth val="300"/>
        <c:axId val="217355776"/>
        <c:axId val="217357312"/>
      </c:barChart>
      <c:catAx>
        <c:axId val="217355776"/>
        <c:scaling>
          <c:orientation val="minMax"/>
        </c:scaling>
        <c:delete val="1"/>
        <c:axPos val="b"/>
        <c:majorTickMark val="none"/>
        <c:tickLblPos val="nextTo"/>
        <c:crossAx val="217357312"/>
        <c:crosses val="autoZero"/>
        <c:auto val="1"/>
        <c:lblAlgn val="ctr"/>
        <c:lblOffset val="100"/>
      </c:catAx>
      <c:valAx>
        <c:axId val="217357312"/>
        <c:scaling>
          <c:orientation val="minMax"/>
          <c:max val="1"/>
        </c:scaling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0%" sourceLinked="1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217355776"/>
        <c:crosses val="autoZero"/>
        <c:crossBetween val="between"/>
      </c:valAx>
      <c:spPr>
        <a:solidFill>
          <a:schemeClr val="accent1"/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2241887905605E-2"/>
          <c:y val="0.21837635801853883"/>
          <c:w val="0.96755162241888004"/>
          <c:h val="0.507769693345294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несформированные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overlap val="-25"/>
        <c:axId val="136222208"/>
        <c:axId val="136223744"/>
      </c:barChart>
      <c:catAx>
        <c:axId val="13622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23744"/>
        <c:crosses val="autoZero"/>
        <c:auto val="1"/>
        <c:lblAlgn val="ctr"/>
        <c:lblOffset val="100"/>
      </c:catAx>
      <c:valAx>
        <c:axId val="1362237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62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229066499430889E-2"/>
          <c:y val="5.9071729957805935E-2"/>
          <c:w val="0.89287122848582023"/>
          <c:h val="0.1076313275013104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overlap val="-25"/>
        <c:axId val="137758592"/>
        <c:axId val="137760128"/>
      </c:barChart>
      <c:catAx>
        <c:axId val="13775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760128"/>
        <c:crosses val="autoZero"/>
        <c:auto val="1"/>
        <c:lblAlgn val="ctr"/>
        <c:lblOffset val="100"/>
      </c:catAx>
      <c:valAx>
        <c:axId val="137760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77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062127906745224E-2"/>
          <c:y val="0.13562180863755657"/>
          <c:w val="0.91176065970602638"/>
          <c:h val="0.647254593175853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сформированные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сформированные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несформированные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умения выделить проблему</c:v>
                </c:pt>
                <c:pt idx="1">
                  <c:v>индуктивное мышление</c:v>
                </c:pt>
                <c:pt idx="2">
                  <c:v>умения аргументировать</c:v>
                </c:pt>
                <c:pt idx="3">
                  <c:v>дедуктивное 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25"/>
        <c:axId val="138008064"/>
        <c:axId val="138009600"/>
      </c:barChart>
      <c:catAx>
        <c:axId val="1380080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8009600"/>
        <c:crosses val="autoZero"/>
        <c:auto val="1"/>
        <c:lblAlgn val="ctr"/>
        <c:lblOffset val="100"/>
      </c:catAx>
      <c:valAx>
        <c:axId val="1380096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8008064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уч.год</c:v>
                </c:pt>
                <c:pt idx="1">
                  <c:v>2013 – 2014 уч.год</c:v>
                </c:pt>
                <c:pt idx="2">
                  <c:v>2014 – 2015 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уч.год</c:v>
                </c:pt>
                <c:pt idx="1">
                  <c:v>2013 – 2014 уч.год</c:v>
                </c:pt>
                <c:pt idx="2">
                  <c:v>2014 – 2015 уч.год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уч.год</c:v>
                </c:pt>
                <c:pt idx="1">
                  <c:v>2013 – 2014 уч.год</c:v>
                </c:pt>
                <c:pt idx="2">
                  <c:v>2014 – 2015 уч.год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уч.год</c:v>
                </c:pt>
                <c:pt idx="1">
                  <c:v>2013 – 2014 уч.год</c:v>
                </c:pt>
                <c:pt idx="2">
                  <c:v>2014 – 2015 уч.год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overlap val="-25"/>
        <c:axId val="138504832"/>
        <c:axId val="138527104"/>
      </c:barChart>
      <c:catAx>
        <c:axId val="138504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27104"/>
        <c:crosses val="autoZero"/>
        <c:auto val="1"/>
        <c:lblAlgn val="ctr"/>
        <c:lblOffset val="100"/>
      </c:catAx>
      <c:valAx>
        <c:axId val="1385271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3850483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20310499464194195"/>
          <c:y val="7.8531886573984619E-2"/>
          <c:w val="0.59083143083445933"/>
          <c:h val="6.8114624090429204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481054249738924E-2"/>
          <c:y val="0.11043552620438574"/>
          <c:w val="0.63698088409589704"/>
          <c:h val="0.7271823600319892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2.5335355104638142E-2"/>
                  <c:y val="-5.00083287187729E-2"/>
                </c:manualLayout>
              </c:layout>
              <c:showVal val="1"/>
            </c:dLbl>
            <c:dLbl>
              <c:idx val="1"/>
              <c:layout>
                <c:manualLayout>
                  <c:x val="-2.8316072795232579E-2"/>
                  <c:y val="-4.785780851150039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 год</c:v>
                </c:pt>
                <c:pt idx="1">
                  <c:v>2013 – 2014 уч. год</c:v>
                </c:pt>
                <c:pt idx="2">
                  <c:v>2014 – 2015 уч.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Обществознание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3.1228226067664389E-2"/>
                  <c:y val="-5.4445870080991172E-2"/>
                </c:manualLayout>
              </c:layout>
              <c:showVal val="1"/>
            </c:dLbl>
            <c:dLbl>
              <c:idx val="1"/>
              <c:layout>
                <c:manualLayout>
                  <c:x val="-3.8645680756960378E-2"/>
                  <c:y val="-5.6869572264015886E-2"/>
                </c:manualLayout>
              </c:layout>
              <c:showVal val="1"/>
            </c:dLbl>
            <c:dLbl>
              <c:idx val="2"/>
              <c:layout>
                <c:manualLayout>
                  <c:x val="-4.8975288718688066E-2"/>
                  <c:y val="-5.673289123593693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– 2013 уч. год</c:v>
                </c:pt>
                <c:pt idx="1">
                  <c:v>2013 – 2014 уч. год</c:v>
                </c:pt>
                <c:pt idx="2">
                  <c:v>2014 – 2015 уч.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</c:v>
                </c:pt>
                <c:pt idx="1">
                  <c:v>48.3</c:v>
                </c:pt>
                <c:pt idx="2">
                  <c:v>46.25</c:v>
                </c:pt>
              </c:numCache>
            </c:numRef>
          </c:val>
        </c:ser>
        <c:dLbls>
          <c:showVal val="1"/>
        </c:dLbls>
        <c:marker val="1"/>
        <c:axId val="145588608"/>
        <c:axId val="145590144"/>
      </c:lineChart>
      <c:dateAx>
        <c:axId val="145588608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-60000000" vert="horz"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145590144"/>
        <c:crosses val="autoZero"/>
        <c:lblOffset val="100"/>
        <c:baseTimeUnit val="days"/>
      </c:dateAx>
      <c:valAx>
        <c:axId val="1455901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5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62289214593403"/>
          <c:y val="0.20375226483786324"/>
          <c:w val="0.23390613668741012"/>
          <c:h val="0.12695344471306441"/>
        </c:manualLayout>
      </c:layout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F43A1-FEBC-4A81-AE84-D0058559534C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0784EB9-9B60-4487-98F4-E0C588A7A06E}">
      <dgm:prSet phldrT="[Текст]"/>
      <dgm:spPr/>
      <dgm:t>
        <a:bodyPr/>
        <a:lstStyle/>
        <a:p>
          <a:r>
            <a:rPr lang="ru-RU" b="1" spc="200" baseline="0" dirty="0" smtClean="0">
              <a:latin typeface="+mn-lt"/>
              <a:cs typeface="Times New Roman" panose="02020603050405020304" pitchFamily="18" charset="0"/>
            </a:rPr>
            <a:t>ИСТИНА</a:t>
          </a:r>
          <a:endParaRPr lang="ru-RU" b="1" spc="200" baseline="0" dirty="0">
            <a:latin typeface="+mn-lt"/>
            <a:cs typeface="Times New Roman" panose="02020603050405020304" pitchFamily="18" charset="0"/>
          </a:endParaRPr>
        </a:p>
      </dgm:t>
    </dgm:pt>
    <dgm:pt modelId="{84F24151-CDF6-4E84-A58E-3879B4EF1EA5}" type="parTrans" cxnId="{6A2EA12C-610D-4AF3-A3F8-D616FBA84FAE}">
      <dgm:prSet/>
      <dgm:spPr/>
      <dgm:t>
        <a:bodyPr/>
        <a:lstStyle/>
        <a:p>
          <a:endParaRPr lang="ru-RU"/>
        </a:p>
      </dgm:t>
    </dgm:pt>
    <dgm:pt modelId="{66B3DA04-7CB4-4480-9575-57A21EC53422}" type="sibTrans" cxnId="{6A2EA12C-610D-4AF3-A3F8-D616FBA84FAE}">
      <dgm:prSet/>
      <dgm:spPr/>
      <dgm:t>
        <a:bodyPr/>
        <a:lstStyle/>
        <a:p>
          <a:endParaRPr lang="ru-RU"/>
        </a:p>
      </dgm:t>
    </dgm:pt>
    <dgm:pt modelId="{B8631632-088F-46CC-89E1-762E35CD71CC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2400" dirty="0" smtClean="0">
            <a:latin typeface="+mj-lt"/>
          </a:endParaRPr>
        </a:p>
        <a:p>
          <a:pPr>
            <a:spcAft>
              <a:spcPts val="0"/>
            </a:spcAft>
          </a:pPr>
          <a:endParaRPr lang="ru-RU" sz="2400" u="sng" dirty="0" smtClean="0">
            <a:latin typeface="+mj-lt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400" b="1" u="none" dirty="0" smtClean="0">
              <a:latin typeface="+mj-lt"/>
              <a:cs typeface="Times New Roman" panose="02020603050405020304" pitchFamily="18" charset="0"/>
            </a:rPr>
            <a:t>Философский словарь: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  <a:cs typeface="Times New Roman" panose="02020603050405020304" pitchFamily="18" charset="0"/>
            </a:rPr>
            <a:t>Независимость суждений, мнений, представлений от субъекта, его взглядов, интересов, вкусов, предпочтений. </a:t>
          </a:r>
          <a:endParaRPr lang="ru-RU" sz="2400" dirty="0">
            <a:latin typeface="+mj-lt"/>
            <a:cs typeface="Times New Roman" panose="02020603050405020304" pitchFamily="18" charset="0"/>
          </a:endParaRPr>
        </a:p>
      </dgm:t>
    </dgm:pt>
    <dgm:pt modelId="{BCAD7904-B88C-4F4F-B30B-8B5516884D40}" type="parTrans" cxnId="{4665600E-967C-49EE-A15D-5062F4E2419C}">
      <dgm:prSet/>
      <dgm:spPr/>
      <dgm:t>
        <a:bodyPr/>
        <a:lstStyle/>
        <a:p>
          <a:endParaRPr lang="ru-RU"/>
        </a:p>
      </dgm:t>
    </dgm:pt>
    <dgm:pt modelId="{55E84480-0902-48A3-A5F2-54CF7AA65603}" type="sibTrans" cxnId="{4665600E-967C-49EE-A15D-5062F4E2419C}">
      <dgm:prSet/>
      <dgm:spPr/>
      <dgm:t>
        <a:bodyPr/>
        <a:lstStyle/>
        <a:p>
          <a:endParaRPr lang="ru-RU"/>
        </a:p>
      </dgm:t>
    </dgm:pt>
    <dgm:pt modelId="{41BB6838-6B56-485C-830B-474286104D7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u="none" dirty="0" smtClean="0">
              <a:latin typeface="+mj-lt"/>
              <a:cs typeface="Times New Roman" panose="02020603050405020304" pitchFamily="18" charset="0"/>
            </a:rPr>
            <a:t>В журналистике: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  <a:cs typeface="Times New Roman" panose="02020603050405020304" pitchFamily="18" charset="0"/>
            </a:rPr>
            <a:t>Принцип освещения фактов, который исключает эмоции и отделяет факты от мнений.</a:t>
          </a:r>
        </a:p>
        <a:p>
          <a:pPr>
            <a:spcAft>
              <a:spcPts val="0"/>
            </a:spcAft>
          </a:pPr>
          <a:endParaRPr lang="ru-RU" sz="2400" dirty="0">
            <a:latin typeface="+mj-lt"/>
            <a:cs typeface="Times New Roman" panose="02020603050405020304" pitchFamily="18" charset="0"/>
          </a:endParaRPr>
        </a:p>
      </dgm:t>
    </dgm:pt>
    <dgm:pt modelId="{541CEF9E-9215-491D-B68D-B3AD3D96BB9C}" type="parTrans" cxnId="{8C0E27A3-8AE3-4C00-BA92-19B76A4E1714}">
      <dgm:prSet/>
      <dgm:spPr/>
      <dgm:t>
        <a:bodyPr/>
        <a:lstStyle/>
        <a:p>
          <a:endParaRPr lang="ru-RU"/>
        </a:p>
      </dgm:t>
    </dgm:pt>
    <dgm:pt modelId="{C5C42C0A-74E9-4737-8437-13312F33A1DC}" type="sibTrans" cxnId="{8C0E27A3-8AE3-4C00-BA92-19B76A4E1714}">
      <dgm:prSet/>
      <dgm:spPr/>
      <dgm:t>
        <a:bodyPr/>
        <a:lstStyle/>
        <a:p>
          <a:endParaRPr lang="ru-RU"/>
        </a:p>
      </dgm:t>
    </dgm:pt>
    <dgm:pt modelId="{F779873D-F312-490D-8941-F9628EEF2C42}">
      <dgm:prSet phldrT="[Текст]" phldr="1"/>
      <dgm:spPr/>
      <dgm:t>
        <a:bodyPr/>
        <a:lstStyle/>
        <a:p>
          <a:endParaRPr lang="ru-RU" dirty="0"/>
        </a:p>
      </dgm:t>
    </dgm:pt>
    <dgm:pt modelId="{524BD517-25D2-40D6-B168-29005FBE6FE9}" type="parTrans" cxnId="{B3A91943-48EE-4377-8279-F4329519B739}">
      <dgm:prSet/>
      <dgm:spPr/>
      <dgm:t>
        <a:bodyPr/>
        <a:lstStyle/>
        <a:p>
          <a:endParaRPr lang="ru-RU"/>
        </a:p>
      </dgm:t>
    </dgm:pt>
    <dgm:pt modelId="{204B3F37-08FC-4C84-B2F9-71AA18A1C87D}" type="sibTrans" cxnId="{B3A91943-48EE-4377-8279-F4329519B739}">
      <dgm:prSet/>
      <dgm:spPr/>
      <dgm:t>
        <a:bodyPr/>
        <a:lstStyle/>
        <a:p>
          <a:endParaRPr lang="ru-RU"/>
        </a:p>
      </dgm:t>
    </dgm:pt>
    <dgm:pt modelId="{AF750628-D6B7-47C2-8156-94379CF2BA8F}">
      <dgm:prSet phldrT="[Текст]" phldr="1"/>
      <dgm:spPr/>
      <dgm:t>
        <a:bodyPr/>
        <a:lstStyle/>
        <a:p>
          <a:endParaRPr lang="ru-RU"/>
        </a:p>
      </dgm:t>
    </dgm:pt>
    <dgm:pt modelId="{3067E859-6EC5-4310-A804-719B99E40A8E}" type="parTrans" cxnId="{979538BD-CE22-404E-98BE-86AAD34E15A2}">
      <dgm:prSet/>
      <dgm:spPr/>
      <dgm:t>
        <a:bodyPr/>
        <a:lstStyle/>
        <a:p>
          <a:endParaRPr lang="ru-RU"/>
        </a:p>
      </dgm:t>
    </dgm:pt>
    <dgm:pt modelId="{B2421011-29E4-47B9-A3A5-D785D295AB53}" type="sibTrans" cxnId="{979538BD-CE22-404E-98BE-86AAD34E15A2}">
      <dgm:prSet/>
      <dgm:spPr/>
      <dgm:t>
        <a:bodyPr/>
        <a:lstStyle/>
        <a:p>
          <a:endParaRPr lang="ru-RU"/>
        </a:p>
      </dgm:t>
    </dgm:pt>
    <dgm:pt modelId="{D2EC03BB-3EEC-4DD9-A226-D587D12A85FC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2400" u="sng" dirty="0" smtClean="0">
            <a:latin typeface="+mj-lt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400" b="1" u="none" dirty="0" smtClean="0">
              <a:latin typeface="+mj-lt"/>
              <a:cs typeface="Times New Roman" panose="02020603050405020304" pitchFamily="18" charset="0"/>
            </a:rPr>
            <a:t>Логический словарь: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  <a:cs typeface="Times New Roman" panose="02020603050405020304" pitchFamily="18" charset="0"/>
            </a:rPr>
            <a:t>Содержание наших знаний, </a:t>
          </a:r>
        </a:p>
        <a:p>
          <a:pPr>
            <a:spcAft>
              <a:spcPts val="0"/>
            </a:spcAft>
          </a:pPr>
          <a:r>
            <a:rPr lang="ru-RU" sz="2400" dirty="0" smtClean="0">
              <a:latin typeface="+mj-lt"/>
              <a:cs typeface="Times New Roman" panose="02020603050405020304" pitchFamily="18" charset="0"/>
            </a:rPr>
            <a:t>не зависящее ни от человека, ни от человечества. </a:t>
          </a:r>
          <a:endParaRPr lang="ru-RU" sz="2400" dirty="0">
            <a:latin typeface="+mj-lt"/>
            <a:cs typeface="Times New Roman" panose="02020603050405020304" pitchFamily="18" charset="0"/>
          </a:endParaRPr>
        </a:p>
      </dgm:t>
    </dgm:pt>
    <dgm:pt modelId="{ACF345D5-6025-4984-AA0A-709D193CCDC3}" type="parTrans" cxnId="{F4F4E650-DD00-42A3-8F18-C7C5A0E04C6C}">
      <dgm:prSet/>
      <dgm:spPr/>
      <dgm:t>
        <a:bodyPr/>
        <a:lstStyle/>
        <a:p>
          <a:endParaRPr lang="ru-RU"/>
        </a:p>
      </dgm:t>
    </dgm:pt>
    <dgm:pt modelId="{4AD750C5-722E-48B5-8470-E48B8BAD1878}" type="sibTrans" cxnId="{F4F4E650-DD00-42A3-8F18-C7C5A0E04C6C}">
      <dgm:prSet/>
      <dgm:spPr/>
      <dgm:t>
        <a:bodyPr/>
        <a:lstStyle/>
        <a:p>
          <a:endParaRPr lang="ru-RU"/>
        </a:p>
      </dgm:t>
    </dgm:pt>
    <dgm:pt modelId="{2DA2DB13-2E63-402C-B634-353D36CFBCE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u="none" dirty="0" smtClean="0">
              <a:latin typeface="+mj-lt"/>
              <a:cs typeface="Times New Roman" panose="02020603050405020304" pitchFamily="18" charset="0"/>
            </a:rPr>
            <a:t>По словарю Ушакова:</a:t>
          </a:r>
        </a:p>
        <a:p>
          <a:pPr>
            <a:spcAft>
              <a:spcPts val="0"/>
            </a:spcAft>
          </a:pPr>
          <a:r>
            <a:rPr lang="ru-RU" sz="2600" dirty="0" smtClean="0">
              <a:latin typeface="+mj-lt"/>
              <a:cs typeface="Times New Roman" panose="02020603050405020304" pitchFamily="18" charset="0"/>
            </a:rPr>
            <a:t>Отсутствие предвзятости.</a:t>
          </a:r>
          <a:endParaRPr lang="ru-RU" sz="2600" dirty="0">
            <a:latin typeface="+mj-lt"/>
            <a:cs typeface="Times New Roman" panose="02020603050405020304" pitchFamily="18" charset="0"/>
          </a:endParaRPr>
        </a:p>
      </dgm:t>
    </dgm:pt>
    <dgm:pt modelId="{96E77D8C-019D-4D10-9811-B0FD9ECC6075}" type="parTrans" cxnId="{FB4CA92A-7F61-4A9E-81BB-A598AA0967C4}">
      <dgm:prSet/>
      <dgm:spPr/>
      <dgm:t>
        <a:bodyPr/>
        <a:lstStyle/>
        <a:p>
          <a:endParaRPr lang="ru-RU"/>
        </a:p>
      </dgm:t>
    </dgm:pt>
    <dgm:pt modelId="{41B04A65-0D44-4B87-ADB4-21DF83CAB3B0}" type="sibTrans" cxnId="{FB4CA92A-7F61-4A9E-81BB-A598AA0967C4}">
      <dgm:prSet/>
      <dgm:spPr/>
      <dgm:t>
        <a:bodyPr/>
        <a:lstStyle/>
        <a:p>
          <a:endParaRPr lang="ru-RU"/>
        </a:p>
      </dgm:t>
    </dgm:pt>
    <dgm:pt modelId="{41EC42DC-6197-4FF1-973F-CB6D6ED9163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600" dirty="0">
            <a:latin typeface="+mj-lt"/>
            <a:cs typeface="Times New Roman" panose="02020603050405020304" pitchFamily="18" charset="0"/>
          </a:endParaRPr>
        </a:p>
      </dgm:t>
    </dgm:pt>
    <dgm:pt modelId="{2E95A0F8-EE5B-4B06-832D-AAD42B09F15E}" type="parTrans" cxnId="{C16A2239-4661-4DEC-9F4C-A74297D5C0CA}">
      <dgm:prSet/>
      <dgm:spPr/>
      <dgm:t>
        <a:bodyPr/>
        <a:lstStyle/>
        <a:p>
          <a:endParaRPr lang="ru-RU"/>
        </a:p>
      </dgm:t>
    </dgm:pt>
    <dgm:pt modelId="{58DD151F-7C68-4B35-A8BF-3F6B29128CF0}" type="sibTrans" cxnId="{C16A2239-4661-4DEC-9F4C-A74297D5C0CA}">
      <dgm:prSet/>
      <dgm:spPr/>
      <dgm:t>
        <a:bodyPr/>
        <a:lstStyle/>
        <a:p>
          <a:endParaRPr lang="ru-RU"/>
        </a:p>
      </dgm:t>
    </dgm:pt>
    <dgm:pt modelId="{CD0DE5EE-28A4-4FAD-887E-037CF5A86F0C}" type="pres">
      <dgm:prSet presAssocID="{9BCF43A1-FEBC-4A81-AE84-D005855953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680597-35A1-4E8D-9486-54A20D1DC749}" type="pres">
      <dgm:prSet presAssocID="{9BCF43A1-FEBC-4A81-AE84-D0058559534C}" presName="matrix" presStyleCnt="0"/>
      <dgm:spPr/>
      <dgm:t>
        <a:bodyPr/>
        <a:lstStyle/>
        <a:p>
          <a:endParaRPr lang="ru-RU"/>
        </a:p>
      </dgm:t>
    </dgm:pt>
    <dgm:pt modelId="{1C888EB0-B21E-4672-8137-368932B169B1}" type="pres">
      <dgm:prSet presAssocID="{9BCF43A1-FEBC-4A81-AE84-D0058559534C}" presName="tile1" presStyleLbl="node1" presStyleIdx="0" presStyleCnt="4"/>
      <dgm:spPr/>
      <dgm:t>
        <a:bodyPr/>
        <a:lstStyle/>
        <a:p>
          <a:endParaRPr lang="ru-RU"/>
        </a:p>
      </dgm:t>
    </dgm:pt>
    <dgm:pt modelId="{4C397560-B87C-404A-BC63-FDC1437A23A5}" type="pres">
      <dgm:prSet presAssocID="{9BCF43A1-FEBC-4A81-AE84-D005855953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3C028-E6AF-44CF-BF00-DFB3177D0D82}" type="pres">
      <dgm:prSet presAssocID="{9BCF43A1-FEBC-4A81-AE84-D0058559534C}" presName="tile2" presStyleLbl="node1" presStyleIdx="1" presStyleCnt="4" custLinFactNeighborX="336" custLinFactNeighborY="-1007"/>
      <dgm:spPr/>
      <dgm:t>
        <a:bodyPr/>
        <a:lstStyle/>
        <a:p>
          <a:endParaRPr lang="ru-RU"/>
        </a:p>
      </dgm:t>
    </dgm:pt>
    <dgm:pt modelId="{E19B7F86-5B22-4A68-BF05-9C7D0E99FE9F}" type="pres">
      <dgm:prSet presAssocID="{9BCF43A1-FEBC-4A81-AE84-D005855953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4BB6-41FC-4F4E-9381-46A7A42B1808}" type="pres">
      <dgm:prSet presAssocID="{9BCF43A1-FEBC-4A81-AE84-D0058559534C}" presName="tile3" presStyleLbl="node1" presStyleIdx="2" presStyleCnt="4"/>
      <dgm:spPr/>
      <dgm:t>
        <a:bodyPr/>
        <a:lstStyle/>
        <a:p>
          <a:endParaRPr lang="ru-RU"/>
        </a:p>
      </dgm:t>
    </dgm:pt>
    <dgm:pt modelId="{391F8DB7-8760-4253-87DE-50BD1A9B6D43}" type="pres">
      <dgm:prSet presAssocID="{9BCF43A1-FEBC-4A81-AE84-D005855953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5B7A-16F5-4C5D-8010-19CA44CB1986}" type="pres">
      <dgm:prSet presAssocID="{9BCF43A1-FEBC-4A81-AE84-D0058559534C}" presName="tile4" presStyleLbl="node1" presStyleIdx="3" presStyleCnt="4"/>
      <dgm:spPr/>
      <dgm:t>
        <a:bodyPr/>
        <a:lstStyle/>
        <a:p>
          <a:endParaRPr lang="ru-RU"/>
        </a:p>
      </dgm:t>
    </dgm:pt>
    <dgm:pt modelId="{C2A9EFE0-09D4-4F2D-B04A-7D7A1C054F2C}" type="pres">
      <dgm:prSet presAssocID="{9BCF43A1-FEBC-4A81-AE84-D005855953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DA541-B22E-4B4B-B653-37AF577C8739}" type="pres">
      <dgm:prSet presAssocID="{9BCF43A1-FEBC-4A81-AE84-D0058559534C}" presName="centerTile" presStyleLbl="fgShp" presStyleIdx="0" presStyleCnt="1" custScaleX="81067" custScaleY="60230" custLinFactNeighborX="-69" custLinFactNeighborY="48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E27A3-8AE3-4C00-BA92-19B76A4E1714}" srcId="{D0784EB9-9B60-4487-98F4-E0C588A7A06E}" destId="{41BB6838-6B56-485C-830B-474286104D70}" srcOrd="3" destOrd="0" parTransId="{541CEF9E-9215-491D-B68D-B3AD3D96BB9C}" sibTransId="{C5C42C0A-74E9-4737-8437-13312F33A1DC}"/>
    <dgm:cxn modelId="{CD938146-ADE6-41EF-8763-3B9ADA106C66}" type="presOf" srcId="{B8631632-088F-46CC-89E1-762E35CD71CC}" destId="{4C397560-B87C-404A-BC63-FDC1437A23A5}" srcOrd="1" destOrd="0" presId="urn:microsoft.com/office/officeart/2005/8/layout/matrix1"/>
    <dgm:cxn modelId="{979538BD-CE22-404E-98BE-86AAD34E15A2}" srcId="{D0784EB9-9B60-4487-98F4-E0C588A7A06E}" destId="{AF750628-D6B7-47C2-8156-94379CF2BA8F}" srcOrd="6" destOrd="0" parTransId="{3067E859-6EC5-4310-A804-719B99E40A8E}" sibTransId="{B2421011-29E4-47B9-A3A5-D785D295AB53}"/>
    <dgm:cxn modelId="{4C5EFF59-E563-41B4-B85A-FE1BE4E025F9}" type="presOf" srcId="{41BB6838-6B56-485C-830B-474286104D70}" destId="{8F415B7A-16F5-4C5D-8010-19CA44CB1986}" srcOrd="0" destOrd="0" presId="urn:microsoft.com/office/officeart/2005/8/layout/matrix1"/>
    <dgm:cxn modelId="{58DF4651-C920-4AE5-9430-D5738FE23B5F}" type="presOf" srcId="{D2EC03BB-3EEC-4DD9-A226-D587D12A85FC}" destId="{E19B7F86-5B22-4A68-BF05-9C7D0E99FE9F}" srcOrd="1" destOrd="0" presId="urn:microsoft.com/office/officeart/2005/8/layout/matrix1"/>
    <dgm:cxn modelId="{41CBCD6E-AEE9-4D64-85CA-E85C30E4700B}" type="presOf" srcId="{D0784EB9-9B60-4487-98F4-E0C588A7A06E}" destId="{0DADA541-B22E-4B4B-B653-37AF577C8739}" srcOrd="0" destOrd="0" presId="urn:microsoft.com/office/officeart/2005/8/layout/matrix1"/>
    <dgm:cxn modelId="{9A4A9153-693A-46D0-9C94-7A0A54D92CB0}" type="presOf" srcId="{41BB6838-6B56-485C-830B-474286104D70}" destId="{C2A9EFE0-09D4-4F2D-B04A-7D7A1C054F2C}" srcOrd="1" destOrd="0" presId="urn:microsoft.com/office/officeart/2005/8/layout/matrix1"/>
    <dgm:cxn modelId="{FB4CA92A-7F61-4A9E-81BB-A598AA0967C4}" srcId="{D0784EB9-9B60-4487-98F4-E0C588A7A06E}" destId="{2DA2DB13-2E63-402C-B634-353D36CFBCE3}" srcOrd="2" destOrd="0" parTransId="{96E77D8C-019D-4D10-9811-B0FD9ECC6075}" sibTransId="{41B04A65-0D44-4B87-ADB4-21DF83CAB3B0}"/>
    <dgm:cxn modelId="{6A2EA12C-610D-4AF3-A3F8-D616FBA84FAE}" srcId="{9BCF43A1-FEBC-4A81-AE84-D0058559534C}" destId="{D0784EB9-9B60-4487-98F4-E0C588A7A06E}" srcOrd="0" destOrd="0" parTransId="{84F24151-CDF6-4E84-A58E-3879B4EF1EA5}" sibTransId="{66B3DA04-7CB4-4480-9575-57A21EC53422}"/>
    <dgm:cxn modelId="{F4F4E650-DD00-42A3-8F18-C7C5A0E04C6C}" srcId="{D0784EB9-9B60-4487-98F4-E0C588A7A06E}" destId="{D2EC03BB-3EEC-4DD9-A226-D587D12A85FC}" srcOrd="1" destOrd="0" parTransId="{ACF345D5-6025-4984-AA0A-709D193CCDC3}" sibTransId="{4AD750C5-722E-48B5-8470-E48B8BAD1878}"/>
    <dgm:cxn modelId="{B3A91943-48EE-4377-8279-F4329519B739}" srcId="{D0784EB9-9B60-4487-98F4-E0C588A7A06E}" destId="{F779873D-F312-490D-8941-F9628EEF2C42}" srcOrd="5" destOrd="0" parTransId="{524BD517-25D2-40D6-B168-29005FBE6FE9}" sibTransId="{204B3F37-08FC-4C84-B2F9-71AA18A1C87D}"/>
    <dgm:cxn modelId="{6D22EC0A-3AC7-4DF4-BAD4-7F7E59885DBC}" type="presOf" srcId="{2DA2DB13-2E63-402C-B634-353D36CFBCE3}" destId="{391F8DB7-8760-4253-87DE-50BD1A9B6D43}" srcOrd="1" destOrd="0" presId="urn:microsoft.com/office/officeart/2005/8/layout/matrix1"/>
    <dgm:cxn modelId="{AEFD0A46-DF08-4F35-8CBD-349B216BEAF9}" type="presOf" srcId="{B8631632-088F-46CC-89E1-762E35CD71CC}" destId="{1C888EB0-B21E-4672-8137-368932B169B1}" srcOrd="0" destOrd="0" presId="urn:microsoft.com/office/officeart/2005/8/layout/matrix1"/>
    <dgm:cxn modelId="{BA5E51FF-B4B0-47BF-910A-045E91604F6E}" type="presOf" srcId="{2DA2DB13-2E63-402C-B634-353D36CFBCE3}" destId="{584F4BB6-41FC-4F4E-9381-46A7A42B1808}" srcOrd="0" destOrd="0" presId="urn:microsoft.com/office/officeart/2005/8/layout/matrix1"/>
    <dgm:cxn modelId="{1FCB65F8-643E-49F9-87D1-0C8127238F65}" type="presOf" srcId="{9BCF43A1-FEBC-4A81-AE84-D0058559534C}" destId="{CD0DE5EE-28A4-4FAD-887E-037CF5A86F0C}" srcOrd="0" destOrd="0" presId="urn:microsoft.com/office/officeart/2005/8/layout/matrix1"/>
    <dgm:cxn modelId="{4665600E-967C-49EE-A15D-5062F4E2419C}" srcId="{D0784EB9-9B60-4487-98F4-E0C588A7A06E}" destId="{B8631632-088F-46CC-89E1-762E35CD71CC}" srcOrd="0" destOrd="0" parTransId="{BCAD7904-B88C-4F4F-B30B-8B5516884D40}" sibTransId="{55E84480-0902-48A3-A5F2-54CF7AA65603}"/>
    <dgm:cxn modelId="{2E508619-B400-49DF-B63D-35B2FC671575}" type="presOf" srcId="{D2EC03BB-3EEC-4DD9-A226-D587D12A85FC}" destId="{5F73C028-E6AF-44CF-BF00-DFB3177D0D82}" srcOrd="0" destOrd="0" presId="urn:microsoft.com/office/officeart/2005/8/layout/matrix1"/>
    <dgm:cxn modelId="{C16A2239-4661-4DEC-9F4C-A74297D5C0CA}" srcId="{D0784EB9-9B60-4487-98F4-E0C588A7A06E}" destId="{41EC42DC-6197-4FF1-973F-CB6D6ED91630}" srcOrd="4" destOrd="0" parTransId="{2E95A0F8-EE5B-4B06-832D-AAD42B09F15E}" sibTransId="{58DD151F-7C68-4B35-A8BF-3F6B29128CF0}"/>
    <dgm:cxn modelId="{D2721D47-03A6-4D43-9143-898CA0B75893}" type="presParOf" srcId="{CD0DE5EE-28A4-4FAD-887E-037CF5A86F0C}" destId="{FC680597-35A1-4E8D-9486-54A20D1DC749}" srcOrd="0" destOrd="0" presId="urn:microsoft.com/office/officeart/2005/8/layout/matrix1"/>
    <dgm:cxn modelId="{928F943A-A57B-4119-BFF1-D79865B6A11C}" type="presParOf" srcId="{FC680597-35A1-4E8D-9486-54A20D1DC749}" destId="{1C888EB0-B21E-4672-8137-368932B169B1}" srcOrd="0" destOrd="0" presId="urn:microsoft.com/office/officeart/2005/8/layout/matrix1"/>
    <dgm:cxn modelId="{7A252645-849F-4FE7-A1FE-FC9A4C6759A2}" type="presParOf" srcId="{FC680597-35A1-4E8D-9486-54A20D1DC749}" destId="{4C397560-B87C-404A-BC63-FDC1437A23A5}" srcOrd="1" destOrd="0" presId="urn:microsoft.com/office/officeart/2005/8/layout/matrix1"/>
    <dgm:cxn modelId="{62C9F901-AE2D-49CB-89BA-1F5832B69003}" type="presParOf" srcId="{FC680597-35A1-4E8D-9486-54A20D1DC749}" destId="{5F73C028-E6AF-44CF-BF00-DFB3177D0D82}" srcOrd="2" destOrd="0" presId="urn:microsoft.com/office/officeart/2005/8/layout/matrix1"/>
    <dgm:cxn modelId="{0D95FDA0-6B48-4FEF-BF60-28915378B9F2}" type="presParOf" srcId="{FC680597-35A1-4E8D-9486-54A20D1DC749}" destId="{E19B7F86-5B22-4A68-BF05-9C7D0E99FE9F}" srcOrd="3" destOrd="0" presId="urn:microsoft.com/office/officeart/2005/8/layout/matrix1"/>
    <dgm:cxn modelId="{FE5E4D6A-34A3-47C5-9C08-1D110B4BB2A3}" type="presParOf" srcId="{FC680597-35A1-4E8D-9486-54A20D1DC749}" destId="{584F4BB6-41FC-4F4E-9381-46A7A42B1808}" srcOrd="4" destOrd="0" presId="urn:microsoft.com/office/officeart/2005/8/layout/matrix1"/>
    <dgm:cxn modelId="{3D4EFB20-5CFD-46F3-8168-8389A29023F8}" type="presParOf" srcId="{FC680597-35A1-4E8D-9486-54A20D1DC749}" destId="{391F8DB7-8760-4253-87DE-50BD1A9B6D43}" srcOrd="5" destOrd="0" presId="urn:microsoft.com/office/officeart/2005/8/layout/matrix1"/>
    <dgm:cxn modelId="{4E21CA4E-77F3-4108-8540-B2255CAAAED9}" type="presParOf" srcId="{FC680597-35A1-4E8D-9486-54A20D1DC749}" destId="{8F415B7A-16F5-4C5D-8010-19CA44CB1986}" srcOrd="6" destOrd="0" presId="urn:microsoft.com/office/officeart/2005/8/layout/matrix1"/>
    <dgm:cxn modelId="{D1D340ED-92D9-4BAA-833C-C485333CE51C}" type="presParOf" srcId="{FC680597-35A1-4E8D-9486-54A20D1DC749}" destId="{C2A9EFE0-09D4-4F2D-B04A-7D7A1C054F2C}" srcOrd="7" destOrd="0" presId="urn:microsoft.com/office/officeart/2005/8/layout/matrix1"/>
    <dgm:cxn modelId="{3C018C22-D55F-4257-9B32-AE27A92EBD54}" type="presParOf" srcId="{CD0DE5EE-28A4-4FAD-887E-037CF5A86F0C}" destId="{0DADA541-B22E-4B4B-B653-37AF577C87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8EB0-B21E-4672-8137-368932B169B1}">
      <dsp:nvSpPr>
        <dsp:cNvPr id="0" name=""/>
        <dsp:cNvSpPr/>
      </dsp:nvSpPr>
      <dsp:spPr>
        <a:xfrm rot="16200000">
          <a:off x="1130548" y="-1130548"/>
          <a:ext cx="2768103" cy="5029199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Философский словарь: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Независимость суждений, мнений, представлений от субъекта, его взглядов, интересов, вкусов, предпочтений.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5029199" cy="2076077"/>
      </dsp:txXfrm>
    </dsp:sp>
    <dsp:sp modelId="{5F73C028-E6AF-44CF-BF00-DFB3177D0D82}">
      <dsp:nvSpPr>
        <dsp:cNvPr id="0" name=""/>
        <dsp:cNvSpPr/>
      </dsp:nvSpPr>
      <dsp:spPr>
        <a:xfrm>
          <a:off x="5029199" y="0"/>
          <a:ext cx="5029199" cy="2768103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Логический словарь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наших знаний,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зависящее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 от человека, ни от человечества.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9199" y="0"/>
        <a:ext cx="5029199" cy="2076077"/>
      </dsp:txXfrm>
    </dsp:sp>
    <dsp:sp modelId="{584F4BB6-41FC-4F4E-9381-46A7A42B1808}">
      <dsp:nvSpPr>
        <dsp:cNvPr id="0" name=""/>
        <dsp:cNvSpPr/>
      </dsp:nvSpPr>
      <dsp:spPr>
        <a:xfrm rot="10800000">
          <a:off x="0" y="2768103"/>
          <a:ext cx="5029199" cy="2768103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словарю Ушакова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предвзятости.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460129"/>
        <a:ext cx="5029199" cy="2076077"/>
      </dsp:txXfrm>
    </dsp:sp>
    <dsp:sp modelId="{8F415B7A-16F5-4C5D-8010-19CA44CB1986}">
      <dsp:nvSpPr>
        <dsp:cNvPr id="0" name=""/>
        <dsp:cNvSpPr/>
      </dsp:nvSpPr>
      <dsp:spPr>
        <a:xfrm rot="5400000">
          <a:off x="6159747" y="1637555"/>
          <a:ext cx="2768103" cy="5029199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журналистике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освещения фактов, который исключает эмоции и отделяет факты от мнений. 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29199" y="3460129"/>
        <a:ext cx="5029199" cy="2076077"/>
      </dsp:txXfrm>
    </dsp:sp>
    <dsp:sp modelId="{0DADA541-B22E-4B4B-B653-37AF577C8739}">
      <dsp:nvSpPr>
        <dsp:cNvPr id="0" name=""/>
        <dsp:cNvSpPr/>
      </dsp:nvSpPr>
      <dsp:spPr>
        <a:xfrm>
          <a:off x="3520439" y="2076077"/>
          <a:ext cx="3017519" cy="138405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Истина</a:t>
          </a:r>
          <a:endParaRPr lang="ru-RU" sz="5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8003" y="2143641"/>
        <a:ext cx="2882391" cy="124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2D76-24A3-40B6-A266-71F4D6F36257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039E8-F548-48B6-8178-F8DF649A1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27512-4A74-418F-970C-80805B3D60B3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0D26E-D7C4-40B9-94BE-4F44BBE83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9CDD1-8CE3-4A98-BA76-EE425A3AD028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27E64-FC38-4DDA-8473-EAA27DCCD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E8551-4903-4F44-BBB8-016FE4DFD2D7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DBFEB-A8AB-4DFA-AB43-E9E6F2BDA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77080-B1DF-42A4-9A7A-1190466F824B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E1E3-2EC6-4983-8BEF-450A96B0C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C0C17-600C-4882-925A-0376445260D7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D89CA-1653-4496-98C4-8ACCB7CE5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31013-49F7-4308-B803-AA7DAD9D1781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538E-FF1D-4C07-AF73-466CCA4BA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831D-5615-47D7-8616-4A14194CA5DD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F98E-1959-4AD9-8DE1-ADD8D094F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24BFA-2369-4562-B16D-109442CF910C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F7B27-C75B-4F07-B6F8-BC5B318DB1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337EB-044E-42F0-A65D-36A7A200C924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6742B-1FDD-4E68-A780-2B85CB53B7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DF5AD-947C-424F-87E3-C6CEB4116618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F837D-EA41-4E65-B5EE-1DBA7E6868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FE8C1-9F3D-4401-8ACC-CAB969A752B0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94214-DCA6-4D10-A1CE-C7486E7AF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7012A-F1D9-4AE3-A954-0E672DC3738D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2FF26-2472-4108-BEE6-DA3531A4A1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17961-EB06-4E39-BD81-86C07500BB2F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CA875-6A05-4225-8CD6-8D9052A09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8E462-022A-4C60-AFA5-B537A2C013FE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F7FDA-6DF0-4D4C-AAC5-B3B1CEF48C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7654D-F5D2-4842-B7ED-2FF564E0AEC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170F2-247C-4800-8FCD-66B8406F2C9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2B01-BCA3-478E-839C-C65DDDB481C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3C989-DA4D-46CC-A324-F061923371F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9654A-26DD-4212-BA83-D8BA3BABB6D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7516C-5CB6-4665-929C-5A286F40857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6D43-EE6A-489D-80ED-B5B2FEF1B78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5E0D8-2D20-4B46-97DE-E9A12238C79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497A8-E562-4DBB-9F11-EC9E59C3BD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0AE3-5ED8-4AE7-A5F1-2B9039A7CBE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C25B2-4B0A-46FD-84DA-0CFA9EABBFD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9561-4579-48B7-BF5A-9CC815A4CD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37D89-78FD-4A03-8272-DFAB8782308E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9C514-527A-4DBD-B617-16C6B64A30D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E39DE-726B-47A6-9CD1-041AF8CC267F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FFA6E-DC33-48AD-9D8F-E3355146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2B8AE-F5BE-4B92-A6F1-F26999A7E9B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C9000-B4AB-4071-90D7-9381BAB4CE0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B6A7-4DB6-4F04-9301-B77E5A356BC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444F3-09F9-486B-B77D-FAA92C358FA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BAE87-E125-42BC-95E1-7C557333B5E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0A86-1C69-4ACA-B952-84465EBE575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89AD9-4A13-4C60-86CC-A802248E135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DAC48-1332-43EE-9D57-D58516C2A62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7654D-F5D2-4842-B7ED-2FF564E0AEC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170F2-247C-4800-8FCD-66B8406F2C9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2B01-BCA3-478E-839C-C65DDDB481C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3C989-DA4D-46CC-A324-F061923371F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9654A-26DD-4212-BA83-D8BA3BABB6D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7516C-5CB6-4665-929C-5A286F40857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6D43-EE6A-489D-80ED-B5B2FEF1B78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5E0D8-2D20-4B46-97DE-E9A12238C79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497A8-E562-4DBB-9F11-EC9E59C3BD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0AE3-5ED8-4AE7-A5F1-2B9039A7CBE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C25B2-4B0A-46FD-84DA-0CFA9EABBFDC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9561-4579-48B7-BF5A-9CC815A4CD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8C4E6-C8EA-42A0-86DD-66A4D6D327BF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F415-5987-4D45-894E-07ACBC8AB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37D89-78FD-4A03-8272-DFAB8782308E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9C514-527A-4DBD-B617-16C6B64A30D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2B8AE-F5BE-4B92-A6F1-F26999A7E9B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C9000-B4AB-4071-90D7-9381BAB4CE0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B6A7-4DB6-4F04-9301-B77E5A356BC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444F3-09F9-486B-B77D-FAA92C358FA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BAE87-E125-42BC-95E1-7C557333B5E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0A86-1C69-4ACA-B952-84465EBE575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89AD9-4A13-4C60-86CC-A802248E1352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DAC48-1332-43EE-9D57-D58516C2A62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66744-7671-4C22-88FE-E05B273B3F99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A01D8-E5FA-4B7F-8D11-B6D96DF02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20593-631B-4D84-B12B-EE11D07DDC71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FBFF-0497-43C0-ACCD-9CE9D5678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E908E-AE35-4BB4-A7BA-BCB8A233C00D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9452F-B4C7-44A8-B7E3-6F99A1C11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E7F72-9574-4154-84BB-580B0810AF83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C9FFC-7FEB-40D6-A3DF-0753759FB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517BF-9D73-48BD-AA55-92EF34B1874A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705B-6B30-42BF-8218-A207963B1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6109BA-5622-4945-865A-9CBAF0D48572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F70FB0-553E-4114-BA45-06949AC20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6109BA-5622-4945-865A-9CBAF0D48572}" type="datetimeFigureOut">
              <a:rPr lang="ru-RU" smtClean="0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F70FB0-553E-4114-BA45-06949AC20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5F0A2A-B5A2-4B00-B507-E94BF7A7C5C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Arial" charset="0"/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A4168-C361-4D68-9774-BC279CFFB47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5F0A2A-B5A2-4B00-B507-E94BF7A7C5C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Arial" charset="0"/>
              </a:rPr>
              <a:pPr>
                <a:defRPr/>
              </a:pPr>
              <a:t>14.08.2015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A4168-C361-4D68-9774-BC279CFFB47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51" y="5321300"/>
            <a:ext cx="3003550" cy="1171575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Ряписов Максим 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Алексеевич,</a:t>
            </a:r>
            <a:endParaRPr lang="en-US" sz="29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истории 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обществознания.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МБОУ «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Термальненская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СОШ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Камчатский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край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0" y="1614489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«Учитель года – 2015»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0" y="2347914"/>
            <a:ext cx="91440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3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КОНКУРСНОЕ ЗАДАНИЕ «МЕТОДИЧЕСКИЙ СЕМИНАР»</a:t>
            </a:r>
          </a:p>
        </p:txBody>
      </p:sp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0" y="307022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объективности </a:t>
            </a:r>
            <a:r>
              <a:rPr lang="en-US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истории </a:t>
            </a: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</a:t>
            </a:r>
            <a:r>
              <a:rPr lang="en-US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  <a:r>
              <a:rPr lang="en-US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личности</a:t>
            </a:r>
            <a:r>
              <a:rPr lang="en-US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школьника.</a:t>
            </a:r>
            <a:endParaRPr lang="ru-RU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6870700" y="6046788"/>
            <a:ext cx="199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www.ryapisov.ru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s1\YandexDisk\Проекты\2015\Ряписов\Графика\Логотипы\logo-pgn-640x4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789" y="279400"/>
            <a:ext cx="2115061" cy="1586296"/>
          </a:xfrm>
          <a:prstGeom prst="rect">
            <a:avLst/>
          </a:prstGeom>
          <a:noFill/>
        </p:spPr>
      </p:pic>
      <p:pic>
        <p:nvPicPr>
          <p:cNvPr id="1027" name="Picture 3" descr="C:\Users\des1\YandexDisk\Проекты\2015\Ряписов\Графика\Логотипы\учгода-без-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637" y="546116"/>
            <a:ext cx="1820323" cy="1120199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2252674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2798774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6" descr="P11705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0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445105" y="6457952"/>
            <a:ext cx="508395" cy="4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3090865"/>
            <a:ext cx="54991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Интерактивная трибуна на уроках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старших классах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4226510"/>
            <a:ext cx="5076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 результатом является рост коммуникативных качеств: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вести конструктивный диалог,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аргументировать и доказывать свою позицию,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в роли организатора,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для достижения общих результатов.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Содержимое 5" descr="P1170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/>
          <a:stretch>
            <a:fillRect/>
          </a:stretch>
        </p:blipFill>
        <p:spPr bwMode="auto">
          <a:xfrm>
            <a:off x="0" y="-22587"/>
            <a:ext cx="9144000" cy="68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8516544" y="6262690"/>
            <a:ext cx="503632" cy="4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1450" y="4000501"/>
            <a:ext cx="44323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Интерактивная система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голосования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Votum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-web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180974" y="5048708"/>
            <a:ext cx="5257801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>
                <a:latin typeface="+mn-lt"/>
                <a:cs typeface="Times New Roman" panose="02020603050405020304" pitchFamily="18" charset="0"/>
              </a:rPr>
              <a:t>Интерактивная система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Votum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 позволяет не только быстро обработать результаты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голосования или тестирования, но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и сделать процедуру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их проведения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прозрачной и, соответственно, </a:t>
            </a:r>
            <a:r>
              <a:rPr lang="ru-RU" sz="2000" b="1" dirty="0">
                <a:latin typeface="+mn-lt"/>
                <a:cs typeface="Times New Roman" panose="02020603050405020304" pitchFamily="18" charset="0"/>
              </a:rPr>
              <a:t>объективной.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692" y="0"/>
            <a:ext cx="451030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896938"/>
            <a:ext cx="4343400" cy="168116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Применение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средств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ИКТ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исследовательской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деятельности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учащихся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8353425" y="6291560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13</a:t>
            </a:r>
            <a:endParaRPr 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253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4858609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5003800" y="3666034"/>
            <a:ext cx="3987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>
                <a:latin typeface="+mn-lt"/>
                <a:cs typeface="Times New Roman" panose="02020603050405020304" pitchFamily="18" charset="0"/>
              </a:rPr>
              <a:t>ИКТ на уроках истории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+mn-lt"/>
                <a:cs typeface="Times New Roman" panose="02020603050405020304" pitchFamily="18" charset="0"/>
              </a:rPr>
            </a:br>
            <a:r>
              <a:rPr lang="ru-RU" dirty="0" smtClean="0">
                <a:latin typeface="+mn-lt"/>
                <a:cs typeface="Times New Roman" panose="02020603050405020304" pitchFamily="18" charset="0"/>
              </a:rPr>
              <a:t>и обществознания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обеспечивают такие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учебной деятельности, </a:t>
            </a:r>
          </a:p>
          <a:p>
            <a:r>
              <a:rPr lang="ru-RU" dirty="0">
                <a:latin typeface="+mn-lt"/>
                <a:cs typeface="Times New Roman" panose="02020603050405020304" pitchFamily="18" charset="0"/>
              </a:rPr>
              <a:t>как регистрация, сбор, накопление, </a:t>
            </a:r>
          </a:p>
          <a:p>
            <a:r>
              <a:rPr lang="ru-RU" dirty="0">
                <a:latin typeface="+mn-lt"/>
                <a:cs typeface="Times New Roman" panose="02020603050405020304" pitchFamily="18" charset="0"/>
              </a:rPr>
              <a:t>хранение, обработка информации </a:t>
            </a:r>
          </a:p>
          <a:p>
            <a:r>
              <a:rPr lang="ru-RU" dirty="0" smtClean="0">
                <a:latin typeface="+mn-lt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изучаемых объектах, явлениях,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процессах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передача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больших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объемов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информации, представленных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в различной форме.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56203" y="6308405"/>
            <a:ext cx="508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832077285"/>
              </p:ext>
            </p:extLst>
          </p:nvPr>
        </p:nvGraphicFramePr>
        <p:xfrm>
          <a:off x="292100" y="1800225"/>
          <a:ext cx="863560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7372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Уровень критического мышления учащихся 11 класса </a:t>
            </a:r>
            <a:br>
              <a:rPr lang="ru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Термальненская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СОШ» на конец 2015 учебного года</a:t>
            </a:r>
            <a:endParaRPr lang="ru-RU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5" y="2619374"/>
            <a:ext cx="461665" cy="2486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Кол-во учащихся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2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56205" y="6308405"/>
            <a:ext cx="508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029" y="118319"/>
            <a:ext cx="874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4291352220"/>
              </p:ext>
            </p:extLst>
          </p:nvPr>
        </p:nvGraphicFramePr>
        <p:xfrm>
          <a:off x="368300" y="1168400"/>
          <a:ext cx="8585200" cy="517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89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Сравнение уровней навыков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общественной полемики учащихся 9 – 11 классов</a:t>
            </a:r>
            <a:endParaRPr lang="ru-RU" sz="2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" y="2352674"/>
            <a:ext cx="461665" cy="2486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Кол-во учащихся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58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145256" y="3511550"/>
            <a:ext cx="3771106" cy="7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702594" y="3511550"/>
            <a:ext cx="3771106" cy="7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559969" y="3511550"/>
            <a:ext cx="3771106" cy="7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096924167"/>
              </p:ext>
            </p:extLst>
          </p:nvPr>
        </p:nvGraphicFramePr>
        <p:xfrm>
          <a:off x="219075" y="1076325"/>
          <a:ext cx="8721725" cy="514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56205" y="6305230"/>
            <a:ext cx="559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029" y="118319"/>
            <a:ext cx="874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cap="none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Средний бал ЕГЭ </a:t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 истории и обществознанию в 2012 – 2015 гг.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3296335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Примечание: </a:t>
            </a:r>
          </a:p>
          <a:p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В 2014 – 2015 </a:t>
            </a:r>
            <a:b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i="1" dirty="0" err="1" smtClean="0">
                <a:solidFill>
                  <a:schemeClr val="bg1">
                    <a:lumMod val="50000"/>
                  </a:schemeClr>
                </a:solidFill>
              </a:rPr>
              <a:t>уч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. году учащиеся</a:t>
            </a:r>
            <a:b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не выбирали ЕГЭ </a:t>
            </a:r>
            <a:b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по истории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494918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365334" y="6305552"/>
            <a:ext cx="50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17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533400" y="1282700"/>
            <a:ext cx="7823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Алексеев Н.Г. Проектирование и рефлексивное мышление // Развитие личности. 2002, №2.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Васильев В. Проектно-исследовательская технология: развитие мотивации//Народное образование. – 2000. - №9. – С.177-180.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Вербицкая Л.А. Давайте говорить правильно! – М.: Просвещение, 2000.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Гринченко И.С. Современные средства оценивания результатов обучения. Учебно-методическое пособие. – М.: УЦ Перспектива, 2008. – 132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Дьюи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Дж. Демократия и образование / Пер. с англ. – М.: Педагогика, 2000.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Иоффе А.Н. Методические материалы по гражданскому образованию. – М.: Изд. дом "Новый учебник", 2003. – 240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Использование мультимедиа – технологий в общем среднем образовании. Разработка Института 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дистантного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образования Российского университета дружбы народов, 2006 (Интернет – ресурс).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Кафедра учителей обществознания и права: концепция, методики, инновации / авт.-сост. Е.А. 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Мавлютова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. – Волгоград: Учитель, 2009. – 208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Обществознание. 11 класс. Формирование учебных компетенций: 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деятельностный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подход / авт.-сост. Р.Я. Молодецкий. – Волгоград: Учитель, 2009. – 149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Поливанова К.Н. Проектная деятельность школьников: пособие для учителя/К.Н. Поливанова. – М.: Просвещение, 2008. – 192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Проекты и исследования в развивающейся школе /Авт.-сост. и науч. ред. А.С. Сиденко. – М.: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АПКиППРО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, 2007. – 80 с.</a:t>
            </a:r>
          </a:p>
          <a:p>
            <a:pPr marL="357188" indent="-357188">
              <a:buFont typeface="+mj-lt"/>
              <a:buAutoNum type="arabicPeriod"/>
              <a:defRPr/>
            </a:pP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Ходос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Е. А., Бутенко А. В. Критическое мышление: метод, теория, практика. Учебно-метод. пособие. Красноярск, 2002.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73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8361365" y="6302377"/>
            <a:ext cx="515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18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436165" y="1417638"/>
            <a:ext cx="811093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2925" indent="-457200">
              <a:buFontTx/>
              <a:buAutoNum type="arabicPeriod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http://www.kremlin.ru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Официальный веб-сайт Президента Российской Федерации.</a:t>
            </a:r>
          </a:p>
          <a:p>
            <a:pPr marL="542925" indent="-457200">
              <a:buFontTx/>
              <a:buAutoNum type="arabicPeriod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http://www.historia.ru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электронный журнал "Мир истории".</a:t>
            </a:r>
          </a:p>
          <a:p>
            <a:pPr marL="542925" indent="-457200">
              <a:buFontTx/>
              <a:buAutoNum type="arabicPeriod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http://www.rusarchives.ru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 "Архивы России".</a:t>
            </a:r>
          </a:p>
          <a:p>
            <a:pPr marL="542925" indent="-457200">
              <a:buFontTx/>
              <a:buAutoNum type="arabicPeriod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http://www.idf.ru/almanah.shtml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электронный альманах "Россия. XX век".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http://www.prosv.ru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сайт издательства "Просвещение".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http://www.history.standart.edu.ru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предметный сайт издательства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Просвещение" ("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Новейшая истории России", "Обществознание. Глобальный мир в XXI веке".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http://www.histrf.ru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lyuboznatelnim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history-delusions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России, предметный сайт Министерства культуры Российской Федерации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http://www.internet-school.ru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Интернет-школа издательства "Просвещение": "История".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http://www.pish.ru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 научно-методического журнала "Преподавание истории в школе".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http://www.som.fio.ru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 Федерации Интернет-образования, сетевое объединение методистов, раздел "История".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http://www.school.edu.ru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Российский Общеобразовательный Портал</a:t>
            </a:r>
          </a:p>
          <a:p>
            <a:pPr marL="542925" indent="-457200">
              <a:buFontTx/>
              <a:buAutoNum type="arabicPeriod" startAt="5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http://www.school-collection.edu.ru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единая коллекция цифровых образовательных ресурсов.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7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Электронные ресурсы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сети Интернет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917575" y="1149350"/>
            <a:ext cx="7366000" cy="5715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Личностные характеристики выпускника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0" y="811213"/>
            <a:ext cx="9144000" cy="312737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spc="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867569" y="1838914"/>
            <a:ext cx="425054" cy="6715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297" y="2627315"/>
            <a:ext cx="1701403" cy="828675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Гражданская идентичность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687638" y="1838914"/>
            <a:ext cx="436960" cy="181868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167313" y="1838914"/>
            <a:ext cx="509588" cy="306328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8901" y="3832228"/>
            <a:ext cx="3175000" cy="955672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Готовый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к саморазвитию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непрерывному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образованию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6200" y="5062106"/>
            <a:ext cx="3338534" cy="1148194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Осознающий ценности гражданского общества, многонационального российского народа</a:t>
            </a:r>
          </a:p>
        </p:txBody>
      </p: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8432406" y="6307436"/>
            <a:ext cx="359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96571" y="2943225"/>
            <a:ext cx="3006129" cy="1323975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Социально активный, уважающий закон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правопорядок, уважающий других людей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982223" y="1838914"/>
            <a:ext cx="516731" cy="93025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Показатели низкой социальной активности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среди молодёжи в возрасте от 15 до 25 лет</a:t>
            </a:r>
            <a:endParaRPr lang="ru-RU" sz="28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976" y="5145465"/>
            <a:ext cx="8077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sz="1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Источники: 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Стратегия государственной молодёжной политики в Российской Федерации (утверждена распоряжением Правительства Российской Федерации от 18 декабря 2006 года N 1760-р);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Статистический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бюллетень. № 3 (174). М./Росстат, 2011.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С.28;</a:t>
            </a:r>
          </a:p>
          <a:p>
            <a:pPr marL="177800" indent="-177800">
              <a:buFont typeface="+mj-lt"/>
              <a:buAutoNum type="arabicPeriod"/>
            </a:pP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http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://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arriva.ru/publications/news/26899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432405" y="6310315"/>
            <a:ext cx="355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533525"/>
          <a:ext cx="914399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1733550" y="1962150"/>
            <a:ext cx="1838326" cy="869823"/>
          </a:xfrm>
          <a:prstGeom prst="wedgeRectCallout">
            <a:avLst>
              <a:gd name="adj1" fmla="val -21314"/>
              <a:gd name="adj2" fmla="val 811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Молодёжь принимающая участие в выборах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381499" y="2705100"/>
            <a:ext cx="1771651" cy="869823"/>
          </a:xfrm>
          <a:prstGeom prst="wedgeRectCallout">
            <a:avLst>
              <a:gd name="adj1" fmla="val -21314"/>
              <a:gd name="adj2" fmla="val 811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Безработица среди молодёжи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19924" y="3114675"/>
            <a:ext cx="1657351" cy="869823"/>
          </a:xfrm>
          <a:prstGeom prst="wedgeRectCallout">
            <a:avLst>
              <a:gd name="adj1" fmla="val -21314"/>
              <a:gd name="adj2" fmla="val 811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Рост количества разводов среди молодёжи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54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8432407" y="6297910"/>
            <a:ext cx="425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-897730" y="1211264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774701" y="1298341"/>
          <a:ext cx="7761313" cy="497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Соотношение понятий «истина» и «объективность»</a:t>
            </a:r>
            <a:endParaRPr lang="ru-RU" sz="28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19200"/>
            <a:ext cx="9144000" cy="317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445503" y="6297615"/>
            <a:ext cx="349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86" y="1492253"/>
            <a:ext cx="2068948" cy="238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804" y="1492253"/>
            <a:ext cx="1891643" cy="238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44079" y="3971133"/>
            <a:ext cx="1979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Я. А. КОМЕНСКИЙ</a:t>
            </a:r>
            <a:endPara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2566196" y="3971133"/>
            <a:ext cx="1827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К.Д. УШИНСКИЙ</a:t>
            </a:r>
            <a:endPara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319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492253"/>
            <a:ext cx="1776057" cy="238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4874420" y="3971133"/>
            <a:ext cx="1622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М.Н. СКАТКИН</a:t>
            </a:r>
            <a:endPara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321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656" y="1491458"/>
            <a:ext cx="1838153" cy="238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798922" y="3971133"/>
            <a:ext cx="2197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И.Д. ДАНИЛЕВСКИЙ</a:t>
            </a:r>
            <a:endParaRPr 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23" name="Прямоугольник 13"/>
          <p:cNvSpPr>
            <a:spLocks noChangeArrowheads="1"/>
          </p:cNvSpPr>
          <p:nvPr/>
        </p:nvSpPr>
        <p:spPr bwMode="auto">
          <a:xfrm>
            <a:off x="406400" y="4429126"/>
            <a:ext cx="8496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5600" indent="-355600">
              <a:buFont typeface="Times New Roman" pitchFamily="18" charset="0"/>
              <a:buChar char="–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научная достоверность сообщаемых учащимся сведений; </a:t>
            </a:r>
          </a:p>
          <a:p>
            <a:pPr marL="355600" indent="-355600">
              <a:buFont typeface="Times New Roman" pitchFamily="18" charset="0"/>
              <a:buChar char="–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вскрытие сущности описываемых явлений; </a:t>
            </a:r>
          </a:p>
          <a:p>
            <a:pPr marL="355600" indent="-355600">
              <a:buFont typeface="Times New Roman" pitchFamily="18" charset="0"/>
              <a:buChar char="–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показ явлений в их развитии и взаимосвязи; </a:t>
            </a:r>
          </a:p>
          <a:p>
            <a:pPr marL="355600" indent="-355600">
              <a:buFont typeface="Times New Roman" pitchFamily="18" charset="0"/>
              <a:buChar char="–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ознакомление учащихся с важнейшими теориями; </a:t>
            </a:r>
          </a:p>
          <a:p>
            <a:pPr marL="355600" indent="-355600">
              <a:buFont typeface="Times New Roman" pitchFamily="18" charset="0"/>
              <a:buChar char="–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создание у учащихся представлений о познаваемости мир, </a:t>
            </a:r>
            <a:r>
              <a:rPr lang="en-US" sz="22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об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абсолютной и относительной истине.</a:t>
            </a:r>
          </a:p>
        </p:txBody>
      </p:sp>
      <p:sp>
        <p:nvSpPr>
          <p:cNvPr id="13324" name="Прямоугольник 15"/>
          <p:cNvSpPr>
            <a:spLocks noChangeArrowheads="1"/>
          </p:cNvSpPr>
          <p:nvPr/>
        </p:nvSpPr>
        <p:spPr bwMode="auto">
          <a:xfrm>
            <a:off x="0" y="565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Объективность как педагогический принцип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432403" y="6310610"/>
            <a:ext cx="394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1" r="13731" b="24748"/>
          <a:stretch>
            <a:fillRect/>
          </a:stretch>
        </p:blipFill>
        <p:spPr bwMode="auto">
          <a:xfrm>
            <a:off x="267494" y="1511299"/>
            <a:ext cx="4241006" cy="32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28600" y="5191542"/>
            <a:ext cx="868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Главная, стержневая линия, которая должна проходить через весь курс преподавания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«объективность и непредвзятость, уважение к собственному прошлому, любовь к своей родине».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4533900" y="1498601"/>
            <a:ext cx="441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«Объективная оценка может и должна быть дана всему, что сделано нашим народом более чем за тысячу лет».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0" y="6762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Президент об объективности преподавания истории</a:t>
            </a:r>
          </a:p>
        </p:txBody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4406900" y="4118114"/>
            <a:ext cx="454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«Русский век», 16.01.2014</a:t>
            </a:r>
          </a:p>
          <a:p>
            <a:pPr algn="r"/>
            <a:r>
              <a:rPr lang="en-US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://www.ruvek.info/?</a:t>
            </a:r>
            <a:r>
              <a:rPr lang="en-US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module=news&amp;</a:t>
            </a:r>
            <a:r>
              <a:rPr lang="ru-RU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action=</a:t>
            </a:r>
            <a:r>
              <a:rPr lang="en-US" sz="16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view&amp;id</a:t>
            </a:r>
            <a:r>
              <a:rPr lang="en-US" sz="1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=13016</a:t>
            </a:r>
            <a:endParaRPr lang="ru-RU" sz="16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441930" y="6305768"/>
            <a:ext cx="330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27617206"/>
              </p:ext>
            </p:extLst>
          </p:nvPr>
        </p:nvGraphicFramePr>
        <p:xfrm>
          <a:off x="260350" y="977901"/>
          <a:ext cx="86106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82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Уровень критического мышления учащихся 9 класса </a:t>
            </a:r>
            <a:br>
              <a:rPr lang="ru-RU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МБОУ «</a:t>
            </a:r>
            <a:r>
              <a:rPr lang="ru-RU" b="1" dirty="0" err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Термальненская</a:t>
            </a:r>
            <a:r>
              <a:rPr lang="ru-RU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СОШ» на начало и конец 2014 — 2015 учебного года</a:t>
            </a:r>
            <a:endParaRPr lang="ru-RU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36897229"/>
              </p:ext>
            </p:extLst>
          </p:nvPr>
        </p:nvGraphicFramePr>
        <p:xfrm>
          <a:off x="387350" y="4165600"/>
          <a:ext cx="8369300" cy="22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38100" y="4013200"/>
            <a:ext cx="48006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120900" y="4013200"/>
            <a:ext cx="48006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229100" y="4013200"/>
            <a:ext cx="48006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4271967"/>
            <a:ext cx="430887" cy="15144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Конец года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700217"/>
            <a:ext cx="430887" cy="15144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Начало года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980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439549" y="6308727"/>
            <a:ext cx="425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5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Пример позиционного противоречия</a:t>
            </a: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079" y="2037383"/>
            <a:ext cx="3150854" cy="432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371" y="2037384"/>
            <a:ext cx="2869829" cy="43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6433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фотографиях М.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М. Егоров держат знамя Победы.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Какая фотография является оригинальной, сделанная 2 мая 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Морозовым, а какая политической корректировкой?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32" y="1924040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63800" y="4197499"/>
            <a:ext cx="42926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5633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360174" y="6299202"/>
            <a:ext cx="666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00" y="1974851"/>
            <a:ext cx="8496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–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Ледового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побоища;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монголо-татарского нашествия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царевича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Дмитрия;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западной культуры 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российскую и др.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2767262" y="5676901"/>
            <a:ext cx="5575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«История России»</a:t>
            </a:r>
            <a:endParaRPr lang="en-US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://histrf.ru/ru/lyuboznatelnim/history-delusions</a:t>
            </a:r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8013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Примеры противоречивых исторических </a:t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событий имеющих неоднозначную оценку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2875</TotalTime>
  <Words>931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Применение средств ИКТ  в исследовательской деятельности учащихся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в формировании коммуникативной компетенции учащихся сельской школы</dc:title>
  <dc:creator>ryapisov</dc:creator>
  <cp:lastModifiedBy>des1</cp:lastModifiedBy>
  <cp:revision>309</cp:revision>
  <dcterms:created xsi:type="dcterms:W3CDTF">2014-02-11T22:41:31Z</dcterms:created>
  <dcterms:modified xsi:type="dcterms:W3CDTF">2015-08-14T03:19:30Z</dcterms:modified>
</cp:coreProperties>
</file>