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0" r:id="rId2"/>
    <p:sldId id="301" r:id="rId3"/>
    <p:sldId id="269" r:id="rId4"/>
    <p:sldId id="256" r:id="rId5"/>
    <p:sldId id="293" r:id="rId6"/>
    <p:sldId id="304" r:id="rId7"/>
    <p:sldId id="268" r:id="rId8"/>
    <p:sldId id="270" r:id="rId9"/>
    <p:sldId id="282" r:id="rId10"/>
    <p:sldId id="279" r:id="rId11"/>
    <p:sldId id="283" r:id="rId12"/>
    <p:sldId id="284" r:id="rId13"/>
    <p:sldId id="285" r:id="rId14"/>
    <p:sldId id="294" r:id="rId15"/>
    <p:sldId id="286" r:id="rId16"/>
    <p:sldId id="289" r:id="rId17"/>
    <p:sldId id="291" r:id="rId18"/>
    <p:sldId id="297" r:id="rId19"/>
    <p:sldId id="296" r:id="rId20"/>
    <p:sldId id="303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024" userDrawn="1">
          <p15:clr>
            <a:srgbClr val="A4A3A4"/>
          </p15:clr>
        </p15:guide>
        <p15:guide id="2" pos="3863" userDrawn="1">
          <p15:clr>
            <a:srgbClr val="A4A3A4"/>
          </p15:clr>
        </p15:guide>
        <p15:guide id="3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7" autoAdjust="0"/>
    <p:restoredTop sz="91711" autoAdjust="0"/>
  </p:normalViewPr>
  <p:slideViewPr>
    <p:cSldViewPr snapToGrid="0" showGuides="1">
      <p:cViewPr>
        <p:scale>
          <a:sx n="74" d="100"/>
          <a:sy n="74" d="100"/>
        </p:scale>
        <p:origin x="-582" y="-60"/>
      </p:cViewPr>
      <p:guideLst>
        <p:guide orient="horz" pos="2024"/>
        <p:guide pos="3863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2012-2013</c:v>
                </c:pt>
                <c:pt idx="1">
                  <c:v>2013-2014</c:v>
                </c:pt>
                <c:pt idx="2">
                  <c:v>2014-2015 </c:v>
                </c:pt>
              </c:strCache>
            </c:strRef>
          </c:cat>
          <c:val>
            <c:numRef>
              <c:f>Лист1!$B$2:$B$5</c:f>
              <c:numCache>
                <c:formatCode>Основной</c:formatCode>
                <c:ptCount val="4"/>
                <c:pt idx="0">
                  <c:v>86.5</c:v>
                </c:pt>
                <c:pt idx="1">
                  <c:v>87</c:v>
                </c:pt>
                <c:pt idx="2">
                  <c:v>89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 знаний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2012-2013</c:v>
                </c:pt>
                <c:pt idx="1">
                  <c:v>2013-2014</c:v>
                </c:pt>
                <c:pt idx="2">
                  <c:v>2014-2015 </c:v>
                </c:pt>
              </c:strCache>
            </c:strRef>
          </c:cat>
          <c:val>
            <c:numRef>
              <c:f>Лист1!$C$2:$C$5</c:f>
              <c:numCache>
                <c:formatCode>Основной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2012-2013</c:v>
                </c:pt>
                <c:pt idx="1">
                  <c:v>2013-2014</c:v>
                </c:pt>
                <c:pt idx="2">
                  <c:v>2014-2015 </c:v>
                </c:pt>
              </c:strCache>
            </c:strRef>
          </c:cat>
          <c:val>
            <c:numRef>
              <c:f>Лист1!$D$2:$D$5</c:f>
              <c:numCache>
                <c:formatCode>Основной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0399744"/>
        <c:axId val="100401536"/>
      </c:barChart>
      <c:catAx>
        <c:axId val="100399744"/>
        <c:scaling>
          <c:orientation val="minMax"/>
        </c:scaling>
        <c:delete val="0"/>
        <c:axPos val="b"/>
        <c:numFmt formatCode="Основной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0401536"/>
        <c:crosses val="autoZero"/>
        <c:auto val="1"/>
        <c:lblAlgn val="ctr"/>
        <c:lblOffset val="100"/>
        <c:noMultiLvlLbl val="0"/>
      </c:catAx>
      <c:valAx>
        <c:axId val="100401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Основной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0399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выпускников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</c:strCache>
            </c:strRef>
          </c:cat>
          <c:val>
            <c:numRef>
              <c:f>Лист1!$B$2:$B$5</c:f>
              <c:numCache>
                <c:formatCode>Основной</c:formatCode>
                <c:ptCount val="4"/>
                <c:pt idx="0">
                  <c:v>6</c:v>
                </c:pt>
                <c:pt idx="1">
                  <c:v>7</c:v>
                </c:pt>
                <c:pt idx="2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балл выпускников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</c:strCache>
            </c:strRef>
          </c:cat>
          <c:val>
            <c:numRef>
              <c:f>Лист1!$C$2:$C$5</c:f>
              <c:numCache>
                <c:formatCode>Основной</c:formatCode>
                <c:ptCount val="4"/>
                <c:pt idx="0">
                  <c:v>65</c:v>
                </c:pt>
                <c:pt idx="1">
                  <c:v>74</c:v>
                </c:pt>
                <c:pt idx="2">
                  <c:v>75.8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средний балл в РФ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</c:strCache>
            </c:strRef>
          </c:cat>
          <c:val>
            <c:numRef>
              <c:f>Лист1!$D$2:$D$5</c:f>
              <c:numCache>
                <c:formatCode>Основной</c:formatCode>
                <c:ptCount val="4"/>
                <c:pt idx="0">
                  <c:v>54</c:v>
                </c:pt>
                <c:pt idx="1">
                  <c:v>59</c:v>
                </c:pt>
                <c:pt idx="2">
                  <c:v>54.1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% поступления в мед. И хим.-фарм. ВУЗы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</c:strCache>
            </c:strRef>
          </c:cat>
          <c:val>
            <c:numRef>
              <c:f>Лист1!$E$2:$E$5</c:f>
              <c:numCache>
                <c:formatCode>Основной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0428032"/>
        <c:axId val="100442112"/>
      </c:barChart>
      <c:catAx>
        <c:axId val="100428032"/>
        <c:scaling>
          <c:orientation val="minMax"/>
        </c:scaling>
        <c:delete val="0"/>
        <c:axPos val="b"/>
        <c:numFmt formatCode="Основной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0442112"/>
        <c:crosses val="autoZero"/>
        <c:auto val="1"/>
        <c:lblAlgn val="ctr"/>
        <c:lblOffset val="100"/>
        <c:noMultiLvlLbl val="0"/>
      </c:catAx>
      <c:valAx>
        <c:axId val="100442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Основной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0428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4C5F6-0E33-41D8-88FB-2C2E3D10F5A0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63E5FB-2555-4BD9-8BA8-F7B85466BCD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4C5F6-0E33-41D8-88FB-2C2E3D10F5A0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E5FB-2555-4BD9-8BA8-F7B85466BC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4C5F6-0E33-41D8-88FB-2C2E3D10F5A0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E5FB-2555-4BD9-8BA8-F7B85466BC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4C5F6-0E33-41D8-88FB-2C2E3D10F5A0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E5FB-2555-4BD9-8BA8-F7B85466BC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4C5F6-0E33-41D8-88FB-2C2E3D10F5A0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E5FB-2555-4BD9-8BA8-F7B85466BCD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4C5F6-0E33-41D8-88FB-2C2E3D10F5A0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E5FB-2555-4BD9-8BA8-F7B85466BCD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4C5F6-0E33-41D8-88FB-2C2E3D10F5A0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E5FB-2555-4BD9-8BA8-F7B85466BCD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4C5F6-0E33-41D8-88FB-2C2E3D10F5A0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E5FB-2555-4BD9-8BA8-F7B85466BC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4C5F6-0E33-41D8-88FB-2C2E3D10F5A0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E5FB-2555-4BD9-8BA8-F7B85466BC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4C5F6-0E33-41D8-88FB-2C2E3D10F5A0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E5FB-2555-4BD9-8BA8-F7B85466BC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4C5F6-0E33-41D8-88FB-2C2E3D10F5A0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E5FB-2555-4BD9-8BA8-F7B85466BC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2D4C5F6-0E33-41D8-88FB-2C2E3D10F5A0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963E5FB-2555-4BD9-8BA8-F7B85466BCD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em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079" y="203200"/>
            <a:ext cx="1077468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200" b="1" dirty="0" smtClean="0"/>
              <a:t>ВСЕРОССИЙСКИЙ КОНКУРС «УЧИТЕЛЬ ГОДА РОССИИ – 2015»</a:t>
            </a:r>
            <a:endParaRPr lang="ru-RU" sz="3200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09600" y="2321425"/>
            <a:ext cx="109728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3200" dirty="0" smtClean="0"/>
              <a:t>КОНКУРСНОЕ ЗАДАНИЕ «МЕТОДИЧЕСКИЙ СЕМИНАР»</a:t>
            </a:r>
          </a:p>
          <a:p>
            <a:pPr marL="0" indent="0" algn="r">
              <a:buNone/>
            </a:pPr>
            <a:r>
              <a:rPr lang="ru-RU" sz="3200" dirty="0" err="1" smtClean="0"/>
              <a:t>Миляева</a:t>
            </a:r>
            <a:r>
              <a:rPr lang="ru-RU" sz="3200" dirty="0" smtClean="0"/>
              <a:t> Ольга Валентиновна </a:t>
            </a:r>
          </a:p>
          <a:p>
            <a:pPr marL="0" indent="0" algn="r">
              <a:buNone/>
            </a:pPr>
            <a:r>
              <a:rPr lang="ru-RU" sz="3200" dirty="0"/>
              <a:t>у</a:t>
            </a:r>
            <a:r>
              <a:rPr lang="ru-RU" sz="3200" dirty="0" smtClean="0"/>
              <a:t>читель биологии</a:t>
            </a:r>
          </a:p>
          <a:p>
            <a:pPr marL="0" indent="0" algn="r">
              <a:buNone/>
            </a:pPr>
            <a:r>
              <a:rPr lang="ru-RU" sz="3200" dirty="0" smtClean="0"/>
              <a:t>Новгородская область </a:t>
            </a:r>
            <a:endParaRPr lang="ru-RU" sz="3200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528763"/>
            <a:ext cx="3634740" cy="254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73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713" y="-504967"/>
            <a:ext cx="10972800" cy="1600200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Развивающий урок – это?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1800" dirty="0">
                <a:solidFill>
                  <a:prstClr val="black"/>
                </a:solidFill>
              </a:rPr>
              <a:t>Участие школьников  в организации и анализе урока, учет их мнения при планировании последующих уроков;</a:t>
            </a:r>
          </a:p>
          <a:p>
            <a:pPr lvl="0"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1800" dirty="0">
                <a:solidFill>
                  <a:prstClr val="black"/>
                </a:solidFill>
              </a:rPr>
              <a:t>Учитель при планировании времени урока предусматривает возможность гибкого изменения временных рамок для обсуждения, дискуссии и т.д., оговаривая при этом с учащимися план урока;</a:t>
            </a:r>
          </a:p>
          <a:p>
            <a:pPr lvl="0"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1800" dirty="0">
                <a:solidFill>
                  <a:prstClr val="black"/>
                </a:solidFill>
              </a:rPr>
              <a:t>Преобладают методы проблемного обучения, ориентированные на зону ближайшего развития учащихся;</a:t>
            </a:r>
          </a:p>
          <a:p>
            <a:pPr lvl="0"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1800" dirty="0">
                <a:solidFill>
                  <a:prstClr val="black"/>
                </a:solidFill>
              </a:rPr>
              <a:t>Основной формой взаимодействия участников образовательного процесса является парная и групповая работа, диалогичное </a:t>
            </a:r>
            <a:r>
              <a:rPr lang="ru-RU" sz="1800" dirty="0" smtClean="0">
                <a:solidFill>
                  <a:prstClr val="black"/>
                </a:solidFill>
              </a:rPr>
              <a:t>общение</a:t>
            </a:r>
            <a:r>
              <a:rPr lang="ru-RU" sz="1800" dirty="0">
                <a:solidFill>
                  <a:prstClr val="black"/>
                </a:solidFill>
              </a:rPr>
              <a:t>;</a:t>
            </a:r>
          </a:p>
          <a:p>
            <a:pPr lvl="0"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1800" dirty="0">
                <a:solidFill>
                  <a:prstClr val="black"/>
                </a:solidFill>
              </a:rPr>
              <a:t>Учитель и учащиеся оценивают (самооценка, </a:t>
            </a:r>
            <a:r>
              <a:rPr lang="ru-RU" sz="1800" dirty="0" err="1">
                <a:solidFill>
                  <a:prstClr val="black"/>
                </a:solidFill>
              </a:rPr>
              <a:t>взаимооценка</a:t>
            </a:r>
            <a:r>
              <a:rPr lang="ru-RU" sz="1800" dirty="0">
                <a:solidFill>
                  <a:prstClr val="black"/>
                </a:solidFill>
              </a:rPr>
              <a:t>) не только результат деятельности, но и ее  процесс;</a:t>
            </a:r>
          </a:p>
          <a:p>
            <a:pPr lvl="0"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1800" dirty="0">
                <a:solidFill>
                  <a:prstClr val="black"/>
                </a:solidFill>
              </a:rPr>
              <a:t>Учащимся предоставляется возможность выбора содержания, форм представления и способа обработки задания;</a:t>
            </a:r>
          </a:p>
          <a:p>
            <a:pPr lvl="0"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1800" dirty="0">
                <a:solidFill>
                  <a:prstClr val="black"/>
                </a:solidFill>
              </a:rPr>
              <a:t>Поощрение </a:t>
            </a:r>
            <a:r>
              <a:rPr lang="ru-RU" sz="1800" dirty="0" smtClean="0">
                <a:solidFill>
                  <a:prstClr val="black"/>
                </a:solidFill>
              </a:rPr>
              <a:t>исследовательской </a:t>
            </a:r>
            <a:r>
              <a:rPr lang="ru-RU" sz="1800" dirty="0">
                <a:solidFill>
                  <a:prstClr val="black"/>
                </a:solidFill>
              </a:rPr>
              <a:t>деятельности учащихся;</a:t>
            </a:r>
          </a:p>
          <a:p>
            <a:pPr lvl="0"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1800" dirty="0">
                <a:solidFill>
                  <a:prstClr val="black"/>
                </a:solidFill>
              </a:rPr>
              <a:t>Домашнее задание творческого характера предполагает возможность выбора самого задания и способа его выполнения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699557" y="638033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18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27796" y="-368496"/>
            <a:ext cx="13579522" cy="16002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4000" b="1" dirty="0"/>
              <a:t>Планирование раздела «Ткани живых организмов» </a:t>
            </a:r>
            <a:br>
              <a:rPr lang="ru-RU" sz="4000" b="1" dirty="0"/>
            </a:br>
            <a:r>
              <a:rPr lang="ru-RU" sz="4000" b="1" dirty="0"/>
              <a:t>(9 часов) 5 класс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2829925"/>
              </p:ext>
            </p:extLst>
          </p:nvPr>
        </p:nvGraphicFramePr>
        <p:xfrm>
          <a:off x="300250" y="1237602"/>
          <a:ext cx="11682483" cy="5603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9650"/>
                <a:gridCol w="4952672"/>
                <a:gridCol w="2298103"/>
                <a:gridCol w="2532058"/>
              </a:tblGrid>
              <a:tr h="456046">
                <a:tc>
                  <a:txBody>
                    <a:bodyPr/>
                    <a:lstStyle/>
                    <a:p>
                      <a:r>
                        <a:rPr lang="ru-RU" dirty="0" smtClean="0"/>
                        <a:t>Тема урока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УУД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Типология уроков по структуре УД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Средства общения в УД</a:t>
                      </a:r>
                      <a:endParaRPr lang="ru-RU" dirty="0"/>
                    </a:p>
                  </a:txBody>
                  <a:tcPr/>
                </a:tc>
              </a:tr>
              <a:tr h="174636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1. Покровные</a:t>
                      </a:r>
                      <a:r>
                        <a:rPr lang="ru-RU" sz="1400" baseline="0" dirty="0" smtClean="0"/>
                        <a:t> ткани растений </a:t>
                      </a:r>
                    </a:p>
                    <a:p>
                      <a:r>
                        <a:rPr lang="ru-RU" sz="1400" baseline="0" dirty="0" smtClean="0"/>
                        <a:t>и животных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Распознавать </a:t>
                      </a:r>
                      <a:r>
                        <a:rPr lang="ru-RU" sz="1400" dirty="0" smtClean="0"/>
                        <a:t>покровные ткани</a:t>
                      </a:r>
                    </a:p>
                    <a:p>
                      <a:r>
                        <a:rPr lang="ru-RU" sz="1400" b="1" dirty="0" smtClean="0"/>
                        <a:t>Устанавливать</a:t>
                      </a:r>
                      <a:r>
                        <a:rPr lang="ru-RU" sz="1400" dirty="0" smtClean="0"/>
                        <a:t> взаимосвязь строения тканей с их функциями</a:t>
                      </a:r>
                    </a:p>
                    <a:p>
                      <a:r>
                        <a:rPr lang="ru-RU" sz="1400" b="1" dirty="0" smtClean="0"/>
                        <a:t>Сравнивать</a:t>
                      </a:r>
                      <a:r>
                        <a:rPr lang="ru-RU" sz="1400" dirty="0" smtClean="0"/>
                        <a:t> покровные ткани</a:t>
                      </a:r>
                    </a:p>
                    <a:p>
                      <a:r>
                        <a:rPr lang="ru-RU" sz="1400" b="1" dirty="0" smtClean="0"/>
                        <a:t>Делать выводы </a:t>
                      </a:r>
                      <a:r>
                        <a:rPr lang="ru-RU" sz="1400" dirty="0" smtClean="0"/>
                        <a:t>о причинах их сходства и различия</a:t>
                      </a:r>
                    </a:p>
                    <a:p>
                      <a:r>
                        <a:rPr lang="ru-RU" sz="1400" b="1" dirty="0" smtClean="0"/>
                        <a:t>Прогнозировать</a:t>
                      </a:r>
                      <a:r>
                        <a:rPr lang="ru-RU" sz="1400" dirty="0" smtClean="0"/>
                        <a:t> последствия повреждения покровных тканей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Урок</a:t>
                      </a:r>
                      <a:r>
                        <a:rPr lang="ru-RU" sz="1400" baseline="0" dirty="0" smtClean="0"/>
                        <a:t> постановки учебной задачи</a:t>
                      </a:r>
                    </a:p>
                    <a:p>
                      <a:r>
                        <a:rPr lang="ru-RU" sz="1400" baseline="0" dirty="0" smtClean="0"/>
                        <a:t>Планирование учебной деятельности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Фронтальное взаимодействие</a:t>
                      </a:r>
                    </a:p>
                    <a:p>
                      <a:r>
                        <a:rPr lang="ru-RU" sz="1400" dirty="0" smtClean="0"/>
                        <a:t>Коллективно-распределенная деятельность</a:t>
                      </a:r>
                    </a:p>
                    <a:p>
                      <a:r>
                        <a:rPr lang="ru-RU" sz="1400" dirty="0" err="1" smtClean="0"/>
                        <a:t>Полилог</a:t>
                      </a:r>
                      <a:endParaRPr lang="ru-RU" sz="1400" dirty="0"/>
                    </a:p>
                  </a:txBody>
                  <a:tcPr/>
                </a:tc>
              </a:tr>
              <a:tr h="78624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2.. Строение покровной ткани листа</a:t>
                      </a:r>
                      <a:endParaRPr lang="ru-RU" sz="14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sz="1400" dirty="0" smtClean="0"/>
                        <a:t>Распознавать, устанавливать, применять, готовить микропрепараты, фиксировать результаты, делать выводы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400" dirty="0" smtClean="0"/>
                        <a:t>Урок моделирования 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400" dirty="0" smtClean="0"/>
                        <a:t>Работа</a:t>
                      </a:r>
                      <a:r>
                        <a:rPr lang="ru-RU" sz="1400" baseline="0" dirty="0" smtClean="0"/>
                        <a:t> в парах</a:t>
                      </a:r>
                    </a:p>
                    <a:p>
                      <a:r>
                        <a:rPr lang="ru-RU" sz="1400" baseline="0" dirty="0" smtClean="0"/>
                        <a:t>Диалог </a:t>
                      </a:r>
                      <a:endParaRPr lang="ru-RU" sz="1400" dirty="0"/>
                    </a:p>
                  </a:txBody>
                  <a:tcPr/>
                </a:tc>
              </a:tr>
              <a:tr h="0">
                <a:tc rowSpan="2">
                  <a:txBody>
                    <a:bodyPr/>
                    <a:lstStyle/>
                    <a:p>
                      <a:r>
                        <a:rPr lang="ru-RU" sz="1400" dirty="0" smtClean="0"/>
                        <a:t>3. Механические и проводящие ткани растений</a:t>
                      </a:r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6290"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Урок преобразование модели</a:t>
                      </a:r>
                    </a:p>
                    <a:p>
                      <a:r>
                        <a:rPr lang="ru-RU" sz="1400" dirty="0" smtClean="0"/>
                        <a:t>Решение частных задач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Работа в малых группах</a:t>
                      </a:r>
                    </a:p>
                    <a:p>
                      <a:r>
                        <a:rPr lang="ru-RU" sz="1400" dirty="0" smtClean="0"/>
                        <a:t>Обсуждение способов решения</a:t>
                      </a:r>
                      <a:endParaRPr lang="ru-RU" sz="1400" dirty="0"/>
                    </a:p>
                  </a:txBody>
                  <a:tcPr/>
                </a:tc>
              </a:tr>
              <a:tr h="60820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8. Обобщающий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Сравнивать, делать выводы, определять, классифицировать, устанавливать взаимосвязи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Урок контроля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60820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9. Итоговый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u="sng" dirty="0" smtClean="0">
                          <a:cs typeface="Aharoni" panose="02010803020104030203" pitchFamily="2" charset="-79"/>
                        </a:rPr>
                        <a:t>Представление проекта по теме «Ткани живых организмов»</a:t>
                      </a:r>
                      <a:endParaRPr lang="ru-RU" sz="1400" b="1" u="sng" dirty="0"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Урок по само- и </a:t>
                      </a:r>
                      <a:r>
                        <a:rPr lang="ru-RU" sz="1400" dirty="0" err="1" smtClean="0"/>
                        <a:t>взаимооценке</a:t>
                      </a:r>
                      <a:endParaRPr lang="ru-RU" sz="1400" dirty="0" smtClean="0"/>
                    </a:p>
                    <a:p>
                      <a:r>
                        <a:rPr lang="ru-RU" sz="1400" dirty="0" smtClean="0"/>
                        <a:t>Рефлексия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Межгрупповое взаимодействие</a:t>
                      </a:r>
                    </a:p>
                    <a:p>
                      <a:r>
                        <a:rPr lang="ru-RU" sz="1400" dirty="0" smtClean="0"/>
                        <a:t>Аргументированная критика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699557" y="6380337"/>
            <a:ext cx="475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73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2801" y="-627808"/>
            <a:ext cx="12792501" cy="1600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600" b="1" dirty="0"/>
              <a:t>Процесс организации проектной деятельности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2452261"/>
              </p:ext>
            </p:extLst>
          </p:nvPr>
        </p:nvGraphicFramePr>
        <p:xfrm>
          <a:off x="514066" y="1163471"/>
          <a:ext cx="1097280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3657600"/>
                <a:gridCol w="36576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Организационно-подготовительный этап</a:t>
                      </a:r>
                      <a:endParaRPr lang="ru-RU" dirty="0"/>
                    </a:p>
                  </a:txBody>
                  <a:tcPr marL="95416" marR="95416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Технологический этап</a:t>
                      </a:r>
                      <a:endParaRPr lang="ru-RU" dirty="0"/>
                    </a:p>
                  </a:txBody>
                  <a:tcPr marL="95416" marR="95416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Заключительный этап</a:t>
                      </a:r>
                      <a:endParaRPr lang="ru-RU" dirty="0"/>
                    </a:p>
                  </a:txBody>
                  <a:tcPr marL="95416" marR="95416"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/>
                        <a:t>Поиск и анализ проблемной ситуации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/>
                        <a:t>Вычленение проблемы проекта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/>
                        <a:t>Определение</a:t>
                      </a:r>
                      <a:r>
                        <a:rPr lang="ru-RU" baseline="0" dirty="0" smtClean="0"/>
                        <a:t> цели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baseline="0" dirty="0" smtClean="0"/>
                        <a:t>Планирование предстоящей деятельности</a:t>
                      </a:r>
                      <a:endParaRPr lang="ru-RU" dirty="0"/>
                    </a:p>
                  </a:txBody>
                  <a:tcPr marL="95416" marR="95416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Поиск</a:t>
                      </a:r>
                      <a:r>
                        <a:rPr lang="ru-RU" baseline="0" dirty="0" smtClean="0"/>
                        <a:t> оптимального решения проблемы в соответствии с поставленной целью</a:t>
                      </a:r>
                      <a:endParaRPr lang="ru-RU" dirty="0"/>
                    </a:p>
                  </a:txBody>
                  <a:tcPr marL="95416" marR="95416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/>
                        <a:t>Реализация проекта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/>
                        <a:t>Презентация проекта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/>
                        <a:t>Коллективная и индивидуальная оценка проектной деятельности и ее результатов</a:t>
                      </a:r>
                      <a:endParaRPr lang="ru-RU" dirty="0"/>
                    </a:p>
                  </a:txBody>
                  <a:tcPr marL="95416" marR="95416"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409" y="3888833"/>
            <a:ext cx="3757870" cy="2818402"/>
          </a:xfrm>
          <a:prstGeom prst="rect">
            <a:avLst/>
          </a:prstGeom>
        </p:spPr>
      </p:pic>
      <p:pic>
        <p:nvPicPr>
          <p:cNvPr id="3074" name="Picture 2" descr="C:\Users\Оля\Desktop\4518266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51" y="3876509"/>
            <a:ext cx="4070029" cy="270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699557" y="638033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92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009" y="-368490"/>
            <a:ext cx="10972800" cy="1600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600" b="1" dirty="0" smtClean="0"/>
              <a:t>Темы наших проектов по биологии</a:t>
            </a:r>
            <a:endParaRPr lang="ru-RU" sz="36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2319302"/>
              </p:ext>
            </p:extLst>
          </p:nvPr>
        </p:nvGraphicFramePr>
        <p:xfrm>
          <a:off x="827240" y="1549332"/>
          <a:ext cx="10681855" cy="4447308"/>
        </p:xfrm>
        <a:graphic>
          <a:graphicData uri="http://schemas.openxmlformats.org/drawingml/2006/table">
            <a:tbl>
              <a:tblPr firstRow="1" firstCol="1" bandRow="1"/>
              <a:tblGrid>
                <a:gridCol w="2669923"/>
                <a:gridCol w="982115"/>
                <a:gridCol w="4358812"/>
                <a:gridCol w="2671005"/>
              </a:tblGrid>
              <a:tr h="4043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 урока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название проекта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продукт проекта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8086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Фотосинтез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Условия, необходимые для успешной жизнедеятельности растений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эксперимент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8086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Внешнее и внутреннее строение класса рыб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Многообразие биоценоза тропических вод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презентация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16172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Влияние курения, употребления алкоголя, наркотиков на организм человека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Здоровые привычки на каждый день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Буклет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8086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Место человека в биосфере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История взаимодействия человека и природы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презентация, реферат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43000">
                          <a:schemeClr val="accent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699557" y="638033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13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38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3600" b="1" dirty="0"/>
              <a:t>Процесс организации исследовательской деятельности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Постановка проблемы</a:t>
            </a: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Выдвижение гипотезы</a:t>
            </a: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Работа с научной литературой </a:t>
            </a: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Выбор и освоение методик исследования</a:t>
            </a: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Сбор собственного материала. Проверка гипотезы</a:t>
            </a: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Обработка результатов, анализ и обобщение</a:t>
            </a: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Собственные выводы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699557" y="638033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84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96048"/>
            <a:ext cx="10972800" cy="16002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4000" b="1" dirty="0"/>
              <a:t>Почему необходимо организовывать учебную исследовательскую деятельность?</a:t>
            </a: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804918"/>
            <a:ext cx="10972800" cy="4525963"/>
          </a:xfrm>
        </p:spPr>
        <p:txBody>
          <a:bodyPr>
            <a:normAutofit fontScale="92500"/>
          </a:bodyPr>
          <a:lstStyle/>
          <a:p>
            <a:pPr marL="342900" lvl="0" indent="-342900" algn="just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Symbol" panose="05050102010706020507" pitchFamily="18" charset="2"/>
              <a:buChar char=""/>
            </a:pPr>
            <a:r>
              <a:rPr lang="ru-RU" dirty="0" smtClean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Подготовка </a:t>
            </a:r>
            <a:r>
              <a:rPr lang="ru-RU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 самостоятельной деятельности – ученик овладевает </a:t>
            </a:r>
            <a:r>
              <a:rPr lang="ru-RU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метапредметными</a:t>
            </a:r>
            <a:r>
              <a:rPr lang="ru-RU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знаниями и </a:t>
            </a:r>
            <a:r>
              <a:rPr lang="ru-RU" dirty="0" smtClean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умениями (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обучение способам познания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 algn="just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Symbol" panose="05050102010706020507" pitchFamily="18" charset="2"/>
              <a:buChar char=""/>
            </a:pPr>
            <a:endParaRPr lang="ru-RU" sz="2000" b="1" dirty="0">
              <a:solidFill>
                <a:srgbClr val="00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Приобретение опыта самостоятельной деятельности – овладение основами построения своей </a:t>
            </a:r>
            <a:r>
              <a:rPr lang="ru-RU" dirty="0" smtClean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деятельности </a:t>
            </a:r>
            <a:r>
              <a:rPr lang="ru-RU" sz="2000" b="1" dirty="0" smtClean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базовые умения субъекта</a:t>
            </a:r>
            <a:r>
              <a:rPr lang="ru-RU" sz="2000" b="1" dirty="0" smtClean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 algn="just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Symbol" panose="05050102010706020507" pitchFamily="18" charset="2"/>
              <a:buChar char=""/>
            </a:pPr>
            <a:endParaRPr lang="ru-RU" sz="2000" b="1" dirty="0">
              <a:solidFill>
                <a:srgbClr val="00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Приобретение опыта деятельности по решению проблем, учебных сложных задач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умения действовать в ситуации неопределенности</a:t>
            </a:r>
            <a:r>
              <a:rPr lang="ru-RU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выбирать оптимальные решения, ставить цели, различать истинное и </a:t>
            </a:r>
            <a:r>
              <a:rPr lang="ru-RU" dirty="0" smtClean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другое </a:t>
            </a:r>
          </a:p>
          <a:p>
            <a:pPr marL="342900" lvl="0" indent="-342900" algn="just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Symbol" panose="05050102010706020507" pitchFamily="18" charset="2"/>
              <a:buChar char=""/>
            </a:pPr>
            <a:endParaRPr lang="ru-RU" sz="2400" dirty="0">
              <a:solidFill>
                <a:srgbClr val="00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Приобретение опыта творческой деятельности – развитие умения создавать новое.</a:t>
            </a:r>
            <a:endParaRPr lang="ru-RU" sz="2400" dirty="0">
              <a:solidFill>
                <a:srgbClr val="00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99557" y="638033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15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50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5150" y="-29174"/>
            <a:ext cx="4578493" cy="34323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2073" y="0"/>
            <a:ext cx="4849927" cy="39813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4466" y="2956197"/>
            <a:ext cx="4572396" cy="37920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2699" y="3981391"/>
            <a:ext cx="2743200" cy="2511484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77861" y="254239"/>
            <a:ext cx="4756605" cy="6297863"/>
            <a:chOff x="-170957" y="450376"/>
            <a:chExt cx="4756605" cy="6297863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-170957" y="450376"/>
              <a:ext cx="4756605" cy="6297863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  <a:alpha val="4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804" y="792945"/>
              <a:ext cx="4379081" cy="5545359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1699557" y="638033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16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19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3600" b="1" dirty="0"/>
              <a:t>Исследовательские и проектные работы представлены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5807382"/>
              </p:ext>
            </p:extLst>
          </p:nvPr>
        </p:nvGraphicFramePr>
        <p:xfrm>
          <a:off x="822960" y="1825625"/>
          <a:ext cx="11022036" cy="4880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02591"/>
                <a:gridCol w="5219114"/>
                <a:gridCol w="90033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Тема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Конкурсы, конференции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</a:tr>
              <a:tr h="659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«Феномен болота 17 ключей»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конкурс экологических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проектов «Подрост»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16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«Влияние отклонений температурного режима на растения в зимний период»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конкурс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экологических исследовательских работ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«Изучение сукцессий берега и водного бассейна озера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Сушанское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Региональная научно-практическая конференция «Полевой сезон – 2011» Национальный парк «Валдайский»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2011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81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Палеонтологические</a:t>
                      </a:r>
                      <a:r>
                        <a:rPr lang="ru-RU" sz="18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аспекты обитания тетрапод на территории </a:t>
                      </a:r>
                      <a:r>
                        <a:rPr lang="ru-RU" sz="1800" b="1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Боровичского</a:t>
                      </a:r>
                      <a:r>
                        <a:rPr lang="ru-RU" sz="18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края в нижнем карбоне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Международная научная конференция «ХП Школьные Харитоновские чтения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«Проект венерианского атмосферного </a:t>
                      </a:r>
                      <a:r>
                        <a:rPr lang="ru-RU" sz="1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биореакторного</a:t>
                      </a: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зонда «</a:t>
                      </a: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FVBP</a:t>
                      </a: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Всероссийский  этап конкурса научно- технического творчества учащихся Союзного государства « Таланты 21 века» 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699557" y="638033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17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66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-177424"/>
            <a:ext cx="10972800" cy="1600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600" b="1" dirty="0"/>
              <a:t>Количественные показатели достижений предметных результатов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95736"/>
            <a:ext cx="5386917" cy="609600"/>
          </a:xfrm>
        </p:spPr>
        <p:txBody>
          <a:bodyPr/>
          <a:lstStyle/>
          <a:p>
            <a:r>
              <a:rPr lang="ru-RU" dirty="0" smtClean="0"/>
              <a:t>Качество знаний учащихся по биологии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7601" y="1695736"/>
            <a:ext cx="5389033" cy="609600"/>
          </a:xfrm>
        </p:spPr>
        <p:txBody>
          <a:bodyPr/>
          <a:lstStyle/>
          <a:p>
            <a:pPr algn="ctr"/>
            <a:r>
              <a:rPr lang="ru-RU" dirty="0" smtClean="0"/>
              <a:t>Итоги ЕГЭ по биологии</a:t>
            </a:r>
            <a:endParaRPr 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779468"/>
              </p:ext>
            </p:extLst>
          </p:nvPr>
        </p:nvGraphicFramePr>
        <p:xfrm>
          <a:off x="609600" y="2308511"/>
          <a:ext cx="5389563" cy="3913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Объект 11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196556251"/>
              </p:ext>
            </p:extLst>
          </p:nvPr>
        </p:nvGraphicFramePr>
        <p:xfrm>
          <a:off x="6229350" y="2308511"/>
          <a:ext cx="5389563" cy="3913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699557" y="638033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18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83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-313904"/>
            <a:ext cx="10972800" cy="1600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600" b="1" dirty="0"/>
              <a:t>Теоретическая база опыта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Общепсихологическая и психолого-педагогическая теория деятельности (</a:t>
            </a:r>
            <a:r>
              <a:rPr lang="ru-RU" sz="2400" dirty="0" err="1">
                <a:solidFill>
                  <a:prstClr val="black"/>
                </a:solidFill>
              </a:rPr>
              <a:t>Б.Г.Ананьев</a:t>
            </a:r>
            <a:r>
              <a:rPr lang="ru-RU" sz="2400" dirty="0">
                <a:solidFill>
                  <a:prstClr val="black"/>
                </a:solidFill>
              </a:rPr>
              <a:t>, </a:t>
            </a:r>
            <a:r>
              <a:rPr lang="ru-RU" sz="2400" dirty="0" err="1">
                <a:solidFill>
                  <a:prstClr val="black"/>
                </a:solidFill>
              </a:rPr>
              <a:t>В.В.Давыдов</a:t>
            </a:r>
            <a:r>
              <a:rPr lang="ru-RU" sz="2400" dirty="0">
                <a:solidFill>
                  <a:prstClr val="black"/>
                </a:solidFill>
              </a:rPr>
              <a:t>, А.Н. Леонтьев, </a:t>
            </a:r>
            <a:r>
              <a:rPr lang="ru-RU" sz="2400" dirty="0" err="1">
                <a:solidFill>
                  <a:prstClr val="black"/>
                </a:solidFill>
              </a:rPr>
              <a:t>В.В.Репкин</a:t>
            </a:r>
            <a:r>
              <a:rPr lang="ru-RU" sz="2400" dirty="0">
                <a:solidFill>
                  <a:prstClr val="black"/>
                </a:solidFill>
              </a:rPr>
              <a:t>, С.Л. Рубинштейн, </a:t>
            </a:r>
            <a:r>
              <a:rPr lang="ru-RU" sz="2400" dirty="0" err="1">
                <a:solidFill>
                  <a:prstClr val="black"/>
                </a:solidFill>
              </a:rPr>
              <a:t>Д.Б.Эльконин</a:t>
            </a:r>
            <a:r>
              <a:rPr lang="ru-RU" sz="2400" dirty="0">
                <a:solidFill>
                  <a:prstClr val="black"/>
                </a:solidFill>
              </a:rPr>
              <a:t>);</a:t>
            </a:r>
          </a:p>
          <a:p>
            <a:pPr lvl="0"/>
            <a:r>
              <a:rPr lang="ru-RU" sz="2400" dirty="0">
                <a:solidFill>
                  <a:prstClr val="black"/>
                </a:solidFill>
              </a:rPr>
              <a:t> положение о ведущей роли обучения в развитии личности (</a:t>
            </a:r>
            <a:r>
              <a:rPr lang="ru-RU" sz="2400" dirty="0" err="1">
                <a:solidFill>
                  <a:prstClr val="black"/>
                </a:solidFill>
              </a:rPr>
              <a:t>Л.С.Выготский</a:t>
            </a:r>
            <a:r>
              <a:rPr lang="ru-RU" sz="2400" dirty="0">
                <a:solidFill>
                  <a:prstClr val="black"/>
                </a:solidFill>
              </a:rPr>
              <a:t>, </a:t>
            </a:r>
            <a:r>
              <a:rPr lang="ru-RU" sz="2400" dirty="0" err="1">
                <a:solidFill>
                  <a:prstClr val="black"/>
                </a:solidFill>
              </a:rPr>
              <a:t>В.В.Давыдов</a:t>
            </a:r>
            <a:r>
              <a:rPr lang="ru-RU" sz="2400" dirty="0">
                <a:solidFill>
                  <a:prstClr val="black"/>
                </a:solidFill>
              </a:rPr>
              <a:t>, А.Б. Орлов, С.Л. Рубинштейн, </a:t>
            </a:r>
            <a:r>
              <a:rPr lang="ru-RU" sz="2400" dirty="0" err="1">
                <a:solidFill>
                  <a:prstClr val="black"/>
                </a:solidFill>
              </a:rPr>
              <a:t>К.Д.Ушинский</a:t>
            </a:r>
            <a:r>
              <a:rPr lang="ru-RU" sz="2400" dirty="0">
                <a:solidFill>
                  <a:prstClr val="black"/>
                </a:solidFill>
              </a:rPr>
              <a:t>, </a:t>
            </a:r>
            <a:r>
              <a:rPr lang="ru-RU" sz="2400" dirty="0" err="1">
                <a:solidFill>
                  <a:prstClr val="black"/>
                </a:solidFill>
              </a:rPr>
              <a:t>Д.Б.Эльконин</a:t>
            </a:r>
            <a:r>
              <a:rPr lang="ru-RU" sz="2400" dirty="0">
                <a:solidFill>
                  <a:prstClr val="black"/>
                </a:solidFill>
              </a:rPr>
              <a:t>); </a:t>
            </a:r>
          </a:p>
          <a:p>
            <a:pPr lvl="0"/>
            <a:r>
              <a:rPr lang="ru-RU" sz="2400" dirty="0">
                <a:solidFill>
                  <a:prstClr val="black"/>
                </a:solidFill>
              </a:rPr>
              <a:t>современные концепции педагогической деятельности (</a:t>
            </a:r>
            <a:r>
              <a:rPr lang="ru-RU" sz="2400" dirty="0" err="1">
                <a:solidFill>
                  <a:prstClr val="black"/>
                </a:solidFill>
              </a:rPr>
              <a:t>В.И.Загвязинский</a:t>
            </a:r>
            <a:r>
              <a:rPr lang="ru-RU" sz="2400" dirty="0">
                <a:solidFill>
                  <a:prstClr val="black"/>
                </a:solidFill>
              </a:rPr>
              <a:t>, А.К. Маркова, Л.М. Митина, К.М. Поташник, Г.К. </a:t>
            </a:r>
            <a:r>
              <a:rPr lang="ru-RU" sz="2400" dirty="0" err="1">
                <a:solidFill>
                  <a:prstClr val="black"/>
                </a:solidFill>
              </a:rPr>
              <a:t>Селевко</a:t>
            </a:r>
            <a:r>
              <a:rPr lang="ru-RU" sz="2400" dirty="0">
                <a:solidFill>
                  <a:prstClr val="black"/>
                </a:solidFill>
              </a:rPr>
              <a:t>); </a:t>
            </a:r>
          </a:p>
          <a:p>
            <a:pPr lvl="0"/>
            <a:r>
              <a:rPr lang="ru-RU" sz="2400" dirty="0">
                <a:solidFill>
                  <a:prstClr val="black"/>
                </a:solidFill>
              </a:rPr>
              <a:t>концепции современной педагогики по проблеме развивающего обучения (В.В. Давыдов, Л.В. </a:t>
            </a:r>
            <a:r>
              <a:rPr lang="ru-RU" sz="2400" dirty="0" err="1">
                <a:solidFill>
                  <a:prstClr val="black"/>
                </a:solidFill>
              </a:rPr>
              <a:t>Занков</a:t>
            </a:r>
            <a:r>
              <a:rPr lang="ru-RU" sz="2400" dirty="0">
                <a:solidFill>
                  <a:prstClr val="black"/>
                </a:solidFill>
              </a:rPr>
              <a:t>, Г.Д. Кириллова,, </a:t>
            </a:r>
            <a:r>
              <a:rPr lang="ru-RU" sz="2400" dirty="0" err="1">
                <a:solidFill>
                  <a:prstClr val="black"/>
                </a:solidFill>
              </a:rPr>
              <a:t>И.С.Якиманская</a:t>
            </a:r>
            <a:r>
              <a:rPr lang="ru-RU" sz="2400" dirty="0">
                <a:solidFill>
                  <a:prstClr val="black"/>
                </a:solidFill>
              </a:rPr>
              <a:t>).</a:t>
            </a: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1699557" y="638033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19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57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6873" y="-373488"/>
            <a:ext cx="10972800" cy="16002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личности гимназиста как субъекта деятельности на уроках биологии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3502" y="1433111"/>
            <a:ext cx="2591025" cy="3340898"/>
          </a:xfrm>
          <a:prstGeom prst="rect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</p:pic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6154384" y="1574443"/>
            <a:ext cx="5388864" cy="501954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64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r>
              <a:rPr lang="ru-RU" sz="6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целенаправленный процесс организации деятельности обучающихся по овладению знаниями, умениями, навыками и компетенцией, приобретению опыта деятельности, развитию способностей, приобретению опыта применения знаний в повседневной жизни и формированию у обучающихся мотивации получения образования в течение всей жизни;</a:t>
            </a:r>
          </a:p>
          <a:p>
            <a:pPr marL="0" indent="0">
              <a:buNone/>
            </a:pPr>
            <a:r>
              <a:rPr lang="ru-RU" sz="6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ст.2 </a:t>
            </a:r>
            <a:r>
              <a:rPr lang="ru-RU" sz="6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гл.1 Закон 273-ФЗ </a:t>
            </a:r>
            <a:endParaRPr lang="ru-RU" sz="6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6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"</a:t>
            </a:r>
            <a:r>
              <a:rPr lang="ru-RU" sz="6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образовании в РФ"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u="sng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u="sng" dirty="0"/>
          </a:p>
          <a:p>
            <a:pPr algn="ctr"/>
            <a:r>
              <a:rPr lang="ru-RU" sz="48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«Ученик проходит в несколько лет дорогу, на которую человечество употребило тысячелетия. Однако его следует вести к цели не с завязанными глазами, а зрячим: он должен воспринимать истину не как готовый результат, а должен ее открыть. Учитель должен руководить этой экспедицией открытий, следовательно, присутствовать не только в качестве простого рассказчика. Но ученик должен напрягать свои силы, ему ничего не должно доставаться даром. Дается только тому, кто стремится».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r"/>
            <a:r>
              <a:rPr lang="ru-RU" sz="48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Немецкий педагог А. </a:t>
            </a:r>
            <a:r>
              <a:rPr lang="ru-RU" sz="4800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Дистервег</a:t>
            </a:r>
            <a:endParaRPr lang="ru-RU" sz="1200" b="0" i="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D:\Result Task2\img\O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039" y="3657601"/>
            <a:ext cx="3915175" cy="2936382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53446" y="642574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31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248" y="-272955"/>
            <a:ext cx="10972800" cy="1600200"/>
          </a:xfrm>
        </p:spPr>
        <p:txBody>
          <a:bodyPr/>
          <a:lstStyle/>
          <a:p>
            <a:pPr algn="ctr"/>
            <a:r>
              <a:rPr lang="ru-RU" dirty="0" smtClean="0"/>
              <a:t>Литература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Ананьев Б.Г.  О человеке как объекте и субъекте воспитания.- </a:t>
            </a:r>
            <a:r>
              <a:rPr lang="ru-RU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Избр.психол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труды.- М., 1980, с.2-127</a:t>
            </a:r>
          </a:p>
          <a:p>
            <a:pPr lvl="0"/>
            <a:r>
              <a:rPr lang="ru-RU" sz="2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Выготский Л.С. Педагогическая психология.. Под </a:t>
            </a:r>
            <a:r>
              <a:rPr lang="ru-RU" sz="25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ред.В.В.Давыдова</a:t>
            </a:r>
            <a:r>
              <a:rPr lang="ru-RU" sz="2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.- </a:t>
            </a:r>
            <a:r>
              <a:rPr lang="ru-RU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М., </a:t>
            </a:r>
            <a:r>
              <a:rPr lang="ru-RU" sz="2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Педагогика-пресс, 1996, - 536 с.</a:t>
            </a:r>
          </a:p>
          <a:p>
            <a:pPr lvl="0"/>
            <a:r>
              <a:rPr lang="ru-RU" sz="2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Давыдов В.В. Проблемы развивающего обучения.- М.,  1986,  273 с.</a:t>
            </a:r>
          </a:p>
          <a:p>
            <a:pPr lvl="0"/>
            <a:r>
              <a:rPr lang="ru-RU" sz="25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Дусавицкий</a:t>
            </a:r>
            <a:r>
              <a:rPr lang="ru-RU" sz="2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А.К. Развитие личности в учебной деятельности.-М.: Дом педагогики, 1996.- 213 с.</a:t>
            </a:r>
          </a:p>
          <a:p>
            <a:pPr lvl="0"/>
            <a:r>
              <a:rPr lang="ru-RU" sz="25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Загвязинский</a:t>
            </a:r>
            <a:r>
              <a:rPr lang="ru-RU" sz="2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В.И. Педагогическое творчество учителя.- М.: Педагогика, 1987.- 160 с.</a:t>
            </a:r>
          </a:p>
          <a:p>
            <a:pPr lvl="0"/>
            <a:r>
              <a:rPr lang="ru-RU" sz="25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Занков</a:t>
            </a:r>
            <a:r>
              <a:rPr lang="ru-RU" sz="2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Л.В. Избранные педагогические труды.- М.: Педагогика, 1990.- 424 с.</a:t>
            </a:r>
          </a:p>
          <a:p>
            <a:pPr lvl="0"/>
            <a:r>
              <a:rPr lang="ru-RU" sz="2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Кириллова Г.Д. Теория и практика урока в условиях развивающего обучения.- М.: Просвещение, 1998.- 159 с.</a:t>
            </a:r>
          </a:p>
          <a:p>
            <a:pPr lvl="0"/>
            <a:r>
              <a:rPr lang="ru-RU" sz="2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Леонтьев А.А. Педагогическое общение.- Москва-Нальчик: </a:t>
            </a:r>
            <a:r>
              <a:rPr lang="ru-RU" sz="25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Изд.центр</a:t>
            </a:r>
            <a:r>
              <a:rPr lang="ru-RU" sz="2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1996. №2, с.13-14</a:t>
            </a:r>
          </a:p>
          <a:p>
            <a:pPr lvl="0"/>
            <a:r>
              <a:rPr lang="ru-RU" sz="2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Орлов А.Б. Психология личности и сущности человека: парадигмы, проекции, практики: Пособие для студентов психол.фак.-М.:</a:t>
            </a:r>
            <a:r>
              <a:rPr lang="ru-RU" sz="25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</a:t>
            </a:r>
            <a:r>
              <a:rPr lang="ru-RU" sz="2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корпорация «Логос», 1995.-214 с.</a:t>
            </a:r>
          </a:p>
          <a:p>
            <a:pPr lvl="0"/>
            <a:r>
              <a:rPr lang="ru-RU" sz="25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Педагогическме</a:t>
            </a:r>
            <a:r>
              <a:rPr lang="ru-RU" sz="2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идея К.Д. Ушинского.-М.:Знание,1971.-79с.</a:t>
            </a:r>
          </a:p>
          <a:p>
            <a:pPr lvl="0"/>
            <a:r>
              <a:rPr lang="ru-RU" sz="25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Репкин</a:t>
            </a:r>
            <a:r>
              <a:rPr lang="ru-RU" sz="2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В.В. Развивающее обучение и учебная деятельность.- Рига, 1992.- 41 с.</a:t>
            </a:r>
          </a:p>
          <a:p>
            <a:pPr lvl="0"/>
            <a:r>
              <a:rPr lang="ru-RU" sz="2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Рубинштейн С.Л. Основы общей психологии.- СПб.: Питер Ком, 1998.-705 с.</a:t>
            </a:r>
          </a:p>
          <a:p>
            <a:pPr lvl="0"/>
            <a:r>
              <a:rPr lang="ru-RU" sz="25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Селевко</a:t>
            </a:r>
            <a:r>
              <a:rPr lang="ru-RU" sz="2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Г.К. Современные образовательные технологии: Учебное пособие,- Народное </a:t>
            </a:r>
            <a:r>
              <a:rPr lang="ru-RU" sz="25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</a:t>
            </a:r>
            <a:r>
              <a:rPr lang="ru-RU" sz="2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1998.- 256 с</a:t>
            </a:r>
            <a:r>
              <a:rPr lang="ru-RU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Семенова Т.С. Организационно-дидактические условия подготовки студентов педагогического </a:t>
            </a:r>
            <a:r>
              <a:rPr lang="ru-RU" sz="25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коледжа</a:t>
            </a:r>
            <a:r>
              <a:rPr lang="ru-RU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развивающему обучению младших школьников: </a:t>
            </a:r>
            <a:r>
              <a:rPr lang="ru-RU" sz="25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Автореф</a:t>
            </a:r>
            <a:r>
              <a:rPr lang="ru-RU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5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Дисс</a:t>
            </a:r>
            <a:r>
              <a:rPr lang="ru-RU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5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</a:t>
            </a:r>
            <a:r>
              <a:rPr lang="ru-RU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Наук. – Великий Новгород, 2004, 23 с.</a:t>
            </a:r>
            <a:endParaRPr lang="ru-RU" sz="2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5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Эльконин</a:t>
            </a:r>
            <a:r>
              <a:rPr lang="ru-RU" sz="2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Д.Б. Избранные психологические труды. Проблемы возрастной и педагогической психологии/ Под ред. Д.И . </a:t>
            </a:r>
            <a:r>
              <a:rPr lang="ru-RU" sz="25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Фельдштейна</a:t>
            </a:r>
            <a:r>
              <a:rPr lang="ru-RU" sz="2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.- М.: Международная педагогическая академия, 1995.- 224 с.</a:t>
            </a:r>
          </a:p>
          <a:p>
            <a:pPr lvl="0"/>
            <a:r>
              <a:rPr lang="ru-RU" sz="25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Якиманская</a:t>
            </a:r>
            <a:r>
              <a:rPr lang="ru-RU" sz="2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И.С. Развивающее обучение.- М.: Педагогика, 1979.- 144 с.</a:t>
            </a:r>
          </a:p>
          <a:p>
            <a:endParaRPr lang="ru-RU" sz="2500" dirty="0"/>
          </a:p>
        </p:txBody>
      </p:sp>
      <p:sp>
        <p:nvSpPr>
          <p:cNvPr id="4" name="TextBox 3"/>
          <p:cNvSpPr txBox="1"/>
          <p:nvPr/>
        </p:nvSpPr>
        <p:spPr>
          <a:xfrm>
            <a:off x="11699557" y="638033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89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-515160"/>
            <a:ext cx="10972800" cy="1600200"/>
          </a:xfrm>
        </p:spPr>
        <p:txBody>
          <a:bodyPr/>
          <a:lstStyle/>
          <a:p>
            <a:pPr algn="ctr"/>
            <a:r>
              <a:rPr lang="ru-RU" sz="4000" b="1" dirty="0" smtClean="0"/>
              <a:t>Структура обучения</a:t>
            </a:r>
            <a:endParaRPr lang="ru-RU" sz="4000" b="1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386863" y="1547442"/>
            <a:ext cx="11805137" cy="5318578"/>
            <a:chOff x="386863" y="1547442"/>
            <a:chExt cx="11805137" cy="5318578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4349261" y="1547442"/>
              <a:ext cx="3399692" cy="1008185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Зачем?</a:t>
              </a:r>
            </a:p>
            <a:p>
              <a:pPr algn="ctr"/>
              <a:r>
                <a:rPr lang="ru-RU" sz="24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(цель обучения)</a:t>
              </a:r>
              <a:endPara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4360983" y="3282456"/>
              <a:ext cx="3399692" cy="1184038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Чему?</a:t>
              </a:r>
            </a:p>
            <a:p>
              <a:pPr algn="ctr"/>
              <a:r>
                <a:rPr lang="ru-RU" sz="2400" b="1" dirty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(содержание обучения)</a:t>
              </a: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4360985" y="5146403"/>
              <a:ext cx="3399692" cy="126611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Как?</a:t>
              </a:r>
            </a:p>
            <a:p>
              <a:pPr algn="ctr"/>
              <a:r>
                <a:rPr lang="ru-RU" sz="2400" b="1" dirty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(принципы, методы, приемы)</a:t>
              </a: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386863" y="2538038"/>
              <a:ext cx="3212122" cy="253215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Кто?</a:t>
              </a:r>
            </a:p>
            <a:p>
              <a:pPr algn="ctr"/>
              <a:r>
                <a:rPr lang="ru-RU" sz="2400" b="1" dirty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(деятельность учителя, его профессиональные и личностные качества) </a:t>
              </a: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8804030" y="2672839"/>
              <a:ext cx="2860379" cy="253215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Кого?</a:t>
              </a:r>
            </a:p>
            <a:p>
              <a:pPr algn="ctr"/>
              <a:r>
                <a:rPr lang="ru-RU" sz="2400" b="1" dirty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(деятельность учащегося, его личность, потребности)</a:t>
              </a:r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 flipV="1">
              <a:off x="2854569" y="1963617"/>
              <a:ext cx="1488830" cy="550983"/>
            </a:xfrm>
            <a:prstGeom prst="straightConnector1">
              <a:avLst/>
            </a:prstGeom>
            <a:ln w="444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/>
            <p:nvPr/>
          </p:nvCxnSpPr>
          <p:spPr>
            <a:xfrm>
              <a:off x="7760677" y="1963617"/>
              <a:ext cx="1324708" cy="697517"/>
            </a:xfrm>
            <a:prstGeom prst="straightConnector1">
              <a:avLst/>
            </a:prstGeom>
            <a:ln w="444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/>
            <p:nvPr/>
          </p:nvCxnSpPr>
          <p:spPr>
            <a:xfrm>
              <a:off x="2854569" y="5099511"/>
              <a:ext cx="1488830" cy="726861"/>
            </a:xfrm>
            <a:prstGeom prst="straightConnector1">
              <a:avLst/>
            </a:prstGeom>
            <a:ln w="444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/>
            <p:nvPr/>
          </p:nvCxnSpPr>
          <p:spPr>
            <a:xfrm flipV="1">
              <a:off x="7760677" y="5204995"/>
              <a:ext cx="1324708" cy="644823"/>
            </a:xfrm>
            <a:prstGeom prst="straightConnector1">
              <a:avLst/>
            </a:prstGeom>
            <a:ln w="444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>
              <a:stCxn id="7" idx="2"/>
              <a:endCxn id="8" idx="0"/>
            </p:cNvCxnSpPr>
            <p:nvPr/>
          </p:nvCxnSpPr>
          <p:spPr>
            <a:xfrm>
              <a:off x="6060829" y="4466494"/>
              <a:ext cx="2" cy="679909"/>
            </a:xfrm>
            <a:prstGeom prst="straightConnector1">
              <a:avLst/>
            </a:prstGeom>
            <a:ln w="444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>
              <a:off x="3634153" y="4771276"/>
              <a:ext cx="5169877" cy="0"/>
            </a:xfrm>
            <a:prstGeom prst="straightConnector1">
              <a:avLst/>
            </a:prstGeom>
            <a:ln w="444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>
              <a:stCxn id="6" idx="2"/>
              <a:endCxn id="7" idx="0"/>
            </p:cNvCxnSpPr>
            <p:nvPr/>
          </p:nvCxnSpPr>
          <p:spPr>
            <a:xfrm>
              <a:off x="6049107" y="2555627"/>
              <a:ext cx="11722" cy="726829"/>
            </a:xfrm>
            <a:prstGeom prst="straightConnector1">
              <a:avLst/>
            </a:prstGeom>
            <a:ln w="444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 flipH="1" flipV="1">
              <a:off x="3634153" y="2989389"/>
              <a:ext cx="5169877" cy="11723"/>
            </a:xfrm>
            <a:prstGeom prst="straightConnector1">
              <a:avLst/>
            </a:prstGeom>
            <a:ln w="444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11827798" y="6342800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7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06570" y="1120473"/>
            <a:ext cx="10972800" cy="16002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Зачем?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/>
              <a:t>Целевые ориентиры современного обучения</a:t>
            </a:r>
            <a:br>
              <a:rPr lang="ru-RU" sz="4400" b="1" dirty="0"/>
            </a:br>
            <a:endParaRPr lang="ru-RU" sz="4400" b="1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609600" y="2257030"/>
            <a:ext cx="10972800" cy="4525963"/>
          </a:xfrm>
        </p:spPr>
        <p:txBody>
          <a:bodyPr>
            <a:normAutofit fontScale="92500" lnSpcReduction="20000"/>
          </a:bodyPr>
          <a:lstStyle/>
          <a:p>
            <a:pPr marL="571500" lvl="1" indent="-571500"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3600" dirty="0" smtClean="0"/>
              <a:t> «поворот» к личности,</a:t>
            </a:r>
          </a:p>
          <a:p>
            <a:pPr marL="1104900" lvl="1" indent="-571500"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3600" dirty="0" smtClean="0"/>
              <a:t> создание условий для развития личности</a:t>
            </a:r>
            <a:r>
              <a:rPr lang="ru-RU" sz="3600" b="1" dirty="0" smtClean="0"/>
              <a:t>,      </a:t>
            </a:r>
            <a:r>
              <a:rPr lang="ru-RU" sz="3600" dirty="0" smtClean="0"/>
              <a:t>          	приоритет самостоятельности,   			самопознания  и саморазвития личности,</a:t>
            </a:r>
          </a:p>
          <a:p>
            <a:pPr marL="2730500" lvl="1" indent="-571500"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3600" dirty="0" smtClean="0"/>
              <a:t> свобода выбора,</a:t>
            </a:r>
          </a:p>
          <a:p>
            <a:pPr marL="3441700" lvl="1" indent="-571500"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3600" dirty="0" smtClean="0"/>
              <a:t> поисковая активность.</a:t>
            </a:r>
          </a:p>
          <a:p>
            <a:pPr marL="0" lvl="1" indent="0" algn="ctr">
              <a:buNone/>
            </a:pPr>
            <a:r>
              <a:rPr lang="ru-RU" sz="3600" dirty="0" smtClean="0"/>
              <a:t>	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Ценностью становятся не знания как таковые, а самореализация личности благодаря этим знаниям.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ru-RU" sz="3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53446" y="642574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8040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4547" y="103032"/>
            <a:ext cx="12539729" cy="1325563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Кого?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/>
              <a:t>Деятельность учащегося, его личность, потребность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4606996"/>
              </p:ext>
            </p:extLst>
          </p:nvPr>
        </p:nvGraphicFramePr>
        <p:xfrm>
          <a:off x="811365" y="1741440"/>
          <a:ext cx="10573556" cy="5003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4519"/>
                <a:gridCol w="1749489"/>
                <a:gridCol w="5299548"/>
              </a:tblGrid>
              <a:tr h="34916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Ведущая деятельность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Возраст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Возрастные особенности</a:t>
                      </a:r>
                      <a:endParaRPr lang="ru-RU" dirty="0"/>
                    </a:p>
                  </a:txBody>
                  <a:tcPr/>
                </a:tc>
              </a:tr>
              <a:tr h="1425748">
                <a:tc>
                  <a:txBody>
                    <a:bodyPr/>
                    <a:lstStyle/>
                    <a:p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Учебная деятельность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Начальная школа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6 - 10 лет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Формируются основы теоретического сознания и мышления, развиваются соответствующие им способности, потребности и мотивы учения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</a:tr>
              <a:tr h="1134779">
                <a:tc>
                  <a:txBody>
                    <a:bodyPr/>
                    <a:lstStyle/>
                    <a:p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Общественно-значимая деятельность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Основная школа</a:t>
                      </a:r>
                    </a:p>
                    <a:p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10-15 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трудовая</a:t>
                      </a:r>
                      <a:r>
                        <a:rPr kumimoji="0" lang="ru-RU" sz="20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, </a:t>
                      </a:r>
                      <a:r>
                        <a:rPr kumimoji="0" lang="ru-RU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учебная</a:t>
                      </a:r>
                      <a:r>
                        <a:rPr kumimoji="0" lang="ru-RU" sz="20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, 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общественно -организационная, </a:t>
                      </a:r>
                      <a:r>
                        <a:rPr kumimoji="0" lang="ru-RU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общение</a:t>
                      </a:r>
                      <a:r>
                        <a:rPr kumimoji="0" lang="ru-RU" sz="20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, </a:t>
                      </a:r>
                      <a:r>
                        <a:rPr kumimoji="0" lang="ru-RU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рефлексия на собственное поведени</a:t>
                      </a:r>
                      <a:r>
                        <a:rPr kumimoji="0" lang="ru-RU" sz="20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е, 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умение оценивать возможности своего «я»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</a:tr>
              <a:tr h="19557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Учебно-профессиональная деятельность</a:t>
                      </a: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Средняя школа</a:t>
                      </a:r>
                    </a:p>
                    <a:p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15 -18 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потребность в труде, профессиональные интересы, </a:t>
                      </a:r>
                      <a:r>
                        <a:rPr kumimoji="0" lang="ru-RU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формируются элементы исследовательских умений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, способность строить жизненные планы, нравственные и гражданские качества личности и основы мировоззрения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853446" y="642574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13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Кто?</a:t>
            </a:r>
            <a:r>
              <a:rPr lang="ru-RU" dirty="0"/>
              <a:t/>
            </a:r>
            <a:br>
              <a:rPr lang="ru-RU" dirty="0"/>
            </a:br>
            <a:r>
              <a:rPr lang="ru-RU" sz="3600" b="1" dirty="0">
                <a:solidFill>
                  <a:srgbClr val="534949"/>
                </a:solidFill>
              </a:rPr>
              <a:t>Деятельность учителя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lvl="0"/>
            <a:endParaRPr lang="ru-RU" sz="1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Знать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только утвердившиеся в преподаваемой  науке знания,   но и актуальные проблемы, разные точки зрения, систему  доказательств тех     или иных вопросов;</a:t>
            </a:r>
          </a:p>
          <a:p>
            <a:pPr lvl="0"/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глубоко осведомленным в вопросах методологии научного познания вообще и специфике познания преподаваемого предмета, ее методах и обобщенных способах решения проблем</a:t>
            </a:r>
          </a:p>
          <a:p>
            <a:pPr lvl="0"/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Уметь гибко ставить проблемные вопросы перед учащимися по ходу     изучения темы, уметь составлять систему проблем и проблемных вопросов</a:t>
            </a:r>
          </a:p>
          <a:p>
            <a:pPr lvl="0"/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Владеть операциями теоретического мышления и обладать чертами   творческого мышления</a:t>
            </a:r>
          </a:p>
          <a:p>
            <a:pPr lvl="0"/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отвергать неверные ответы, суждения, а вовлекать учащихся в опровержение системой вопросов, контрдоводов, добиваться, чтобы ученики сами делали  верные умозаключения</a:t>
            </a:r>
          </a:p>
          <a:p>
            <a:pPr lvl="0"/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допускать ни малейшего проявления неуважения, пренебрежения к ответам,  стало быть к личности учащегося</a:t>
            </a: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Общепедагогическая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функция. Обучение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деятельность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деятельность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Воспитательная деятельность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7284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Чему?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/>
              <a:t>Содержание обучения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u="sng" dirty="0" smtClean="0"/>
              <a:t>Формирование базовых умений субъекта деятельности:</a:t>
            </a:r>
          </a:p>
          <a:p>
            <a:pPr marL="0" indent="811213">
              <a:buNone/>
            </a:pPr>
            <a:r>
              <a:rPr lang="ru-RU" dirty="0" smtClean="0"/>
              <a:t>Анализ</a:t>
            </a:r>
          </a:p>
          <a:p>
            <a:pPr marL="0" indent="811213">
              <a:buNone/>
            </a:pPr>
            <a:r>
              <a:rPr lang="ru-RU" dirty="0" smtClean="0"/>
              <a:t>Планирование</a:t>
            </a:r>
          </a:p>
          <a:p>
            <a:pPr marL="0" indent="811213">
              <a:buNone/>
            </a:pPr>
            <a:r>
              <a:rPr lang="ru-RU" dirty="0" smtClean="0"/>
              <a:t>Рефлексия</a:t>
            </a:r>
          </a:p>
          <a:p>
            <a:pPr marL="0" indent="811213">
              <a:buNone/>
            </a:pPr>
            <a:r>
              <a:rPr lang="ru-RU" dirty="0" smtClean="0"/>
              <a:t>Контроль и оценка</a:t>
            </a:r>
          </a:p>
          <a:p>
            <a:pPr marL="0" indent="811213">
              <a:buNone/>
            </a:pPr>
            <a:r>
              <a:rPr lang="ru-RU" dirty="0" smtClean="0"/>
              <a:t>Коммуникативные умения</a:t>
            </a:r>
          </a:p>
          <a:p>
            <a:pPr marL="2784475"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u="sng" dirty="0" smtClean="0"/>
              <a:t>Обучение способам познания</a:t>
            </a:r>
          </a:p>
          <a:p>
            <a:pPr marL="3221038" indent="0">
              <a:buNone/>
            </a:pPr>
            <a:r>
              <a:rPr lang="ru-RU" dirty="0" err="1" smtClean="0"/>
              <a:t>Метапредметным</a:t>
            </a:r>
            <a:r>
              <a:rPr lang="ru-RU" dirty="0" smtClean="0"/>
              <a:t> </a:t>
            </a:r>
          </a:p>
          <a:p>
            <a:pPr marL="0" indent="3221038">
              <a:buNone/>
            </a:pPr>
            <a:r>
              <a:rPr lang="ru-RU" dirty="0" smtClean="0"/>
              <a:t>Предметным</a:t>
            </a:r>
          </a:p>
          <a:p>
            <a:pPr marL="5461000"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u="sng" dirty="0" smtClean="0"/>
              <a:t>Система научных знаний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Базовые функции субъекта и общие способы познания составляют важнейшую способность человека учиться</a:t>
            </a:r>
          </a:p>
          <a:p>
            <a:endParaRPr lang="ru-RU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53446" y="642574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71740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Как?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/>
              <a:t>Подходы, принципы, методы, приемы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935055"/>
            <a:ext cx="10972800" cy="4525963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Подходы: </a:t>
            </a:r>
            <a:r>
              <a:rPr lang="ru-RU" sz="3000" dirty="0" smtClean="0"/>
              <a:t>личностно-</a:t>
            </a:r>
            <a:r>
              <a:rPr lang="ru-RU" sz="3000" dirty="0" err="1" smtClean="0"/>
              <a:t>деятельностный</a:t>
            </a:r>
            <a:r>
              <a:rPr lang="ru-RU" sz="3000" dirty="0" smtClean="0"/>
              <a:t>, </a:t>
            </a:r>
            <a:r>
              <a:rPr lang="ru-RU" sz="3000" u="sng" dirty="0" smtClean="0"/>
              <a:t>субъект-субъектный, </a:t>
            </a:r>
            <a:r>
              <a:rPr lang="ru-RU" sz="3000" dirty="0" smtClean="0"/>
              <a:t>развивающий</a:t>
            </a:r>
            <a:endParaRPr lang="ru-RU" sz="3000" b="1" dirty="0" smtClean="0"/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Принципы: </a:t>
            </a:r>
            <a:r>
              <a:rPr lang="ru-RU" sz="3000" dirty="0" smtClean="0"/>
              <a:t>гуманистическая педагогика, </a:t>
            </a:r>
            <a:r>
              <a:rPr lang="ru-RU" sz="3000" u="sng" dirty="0" smtClean="0"/>
              <a:t>развивающее обучение,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Методы и приемы: </a:t>
            </a:r>
            <a:r>
              <a:rPr lang="ru-RU" sz="3000" dirty="0" smtClean="0"/>
              <a:t>сотрудничество</a:t>
            </a:r>
            <a:r>
              <a:rPr lang="ru-RU" sz="3000" dirty="0"/>
              <a:t>,</a:t>
            </a:r>
            <a:r>
              <a:rPr lang="ru-RU" sz="3000" dirty="0" smtClean="0"/>
              <a:t> сотворчество, </a:t>
            </a:r>
            <a:r>
              <a:rPr lang="ru-RU" sz="3000" u="sng" dirty="0" smtClean="0"/>
              <a:t>диалог</a:t>
            </a:r>
            <a:r>
              <a:rPr lang="ru-RU" sz="3000" b="1" dirty="0" smtClean="0"/>
              <a:t>,</a:t>
            </a:r>
            <a:r>
              <a:rPr lang="ru-RU" sz="3000" dirty="0" smtClean="0"/>
              <a:t> </a:t>
            </a:r>
            <a:r>
              <a:rPr lang="ru-RU" sz="3000" dirty="0" err="1" smtClean="0"/>
              <a:t>полилог</a:t>
            </a:r>
            <a:r>
              <a:rPr lang="ru-RU" sz="3000" dirty="0" smtClean="0"/>
              <a:t>, дискуссия, парная, </a:t>
            </a:r>
            <a:r>
              <a:rPr lang="ru-RU" sz="3000" dirty="0"/>
              <a:t>г</a:t>
            </a:r>
            <a:r>
              <a:rPr lang="ru-RU" sz="3000" dirty="0" smtClean="0"/>
              <a:t>рупповая работа, </a:t>
            </a:r>
            <a:r>
              <a:rPr lang="ru-RU" sz="3000" u="sng" dirty="0" smtClean="0"/>
              <a:t>метод проектов, исследовательская деятельность</a:t>
            </a:r>
            <a:endParaRPr lang="ru-RU" sz="30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1853446" y="642574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05811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167" y="327546"/>
            <a:ext cx="10972800" cy="1600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это сделать?</a:t>
            </a:r>
            <a:b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/>
              <a:t>Практическая реализация. УМК «</a:t>
            </a:r>
            <a:r>
              <a:rPr lang="ru-RU" sz="3600" b="1" dirty="0" smtClean="0"/>
              <a:t>Сферы» </a:t>
            </a:r>
            <a:r>
              <a:rPr lang="ru-RU" sz="3600" b="1" dirty="0"/>
              <a:t>по биологии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9760" y="3883148"/>
            <a:ext cx="2162175" cy="2857500"/>
          </a:xfrm>
          <a:prstGeom prst="rect">
            <a:avLst/>
          </a:prstGeom>
        </p:spPr>
      </p:pic>
      <p:pic>
        <p:nvPicPr>
          <p:cNvPr id="4" name="Picture 2" descr="C:\Users\VIP\Desktop\bio_5-6_dis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0168" y="1710745"/>
            <a:ext cx="1905000" cy="1789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VIP\Desktop\bio_5-6_uc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979" y="3891673"/>
            <a:ext cx="20669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VIP\Desktop\bio_5-6_tetr_tren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014" y="3876260"/>
            <a:ext cx="21526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C:\Users\VIP\Desktop\bio_5-6_tetr_ekz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843" y="3891673"/>
            <a:ext cx="21526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242" y="2072997"/>
            <a:ext cx="1603387" cy="24751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78633" y="2087305"/>
            <a:ext cx="756586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УМК «Сферы» предоставляют возможность изучать предмет на основе работы в едином информационном поле, реализованном через взаимосвязь всех компонентов комплекта, облегчают поиск, освоение и интерпретацию информации,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изменяют роль и функцию учителя от носителя и транслятора информации к организатору учебной деятельности. </a:t>
            </a:r>
            <a:endParaRPr lang="ru-R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53446" y="642574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00257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2603</TotalTime>
  <Words>1628</Words>
  <Application>Microsoft Office PowerPoint</Application>
  <PresentationFormat>Произвольный</PresentationFormat>
  <Paragraphs>253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Исполнительная</vt:lpstr>
      <vt:lpstr>ВСЕРОССИЙСКИЙ КОНКУРС «УЧИТЕЛЬ ГОДА РОССИИ – 2015»</vt:lpstr>
      <vt:lpstr>Развитие личности гимназиста как субъекта деятельности на уроках биологии</vt:lpstr>
      <vt:lpstr>Структура обучения</vt:lpstr>
      <vt:lpstr>Зачем? Целевые ориентиры современного обучения </vt:lpstr>
      <vt:lpstr>Кого? Деятельность учащегося, его личность, потребность</vt:lpstr>
      <vt:lpstr>Кто? Деятельность учителя</vt:lpstr>
      <vt:lpstr>Чему? Содержание обучения</vt:lpstr>
      <vt:lpstr>Как? Подходы, принципы, методы, приемы</vt:lpstr>
      <vt:lpstr>Как это сделать? Практическая реализация. УМК «Сферы» по биологии</vt:lpstr>
      <vt:lpstr>Развивающий урок – это?</vt:lpstr>
      <vt:lpstr> Планирование раздела «Ткани живых организмов»  (9 часов) 5 класс</vt:lpstr>
      <vt:lpstr>Процесс организации проектной деятельности</vt:lpstr>
      <vt:lpstr>Темы наших проектов по биологии</vt:lpstr>
      <vt:lpstr>Процесс организации исследовательской деятельности</vt:lpstr>
      <vt:lpstr>Почему необходимо организовывать учебную исследовательскую деятельность? </vt:lpstr>
      <vt:lpstr>Презентация PowerPoint</vt:lpstr>
      <vt:lpstr>Исследовательские и проектные работы представлены</vt:lpstr>
      <vt:lpstr>Количественные показатели достижений предметных результатов </vt:lpstr>
      <vt:lpstr>Теоретическая база опыта </vt:lpstr>
      <vt:lpstr>Литература </vt:lpstr>
    </vt:vector>
  </TitlesOfParts>
  <Company>UralSOFT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Новые целевые ориентиры современного образования:</dc:title>
  <dc:creator>Пользователь</dc:creator>
  <cp:lastModifiedBy>Оля</cp:lastModifiedBy>
  <cp:revision>126</cp:revision>
  <dcterms:created xsi:type="dcterms:W3CDTF">2015-08-05T21:46:28Z</dcterms:created>
  <dcterms:modified xsi:type="dcterms:W3CDTF">2015-08-14T21:51:16Z</dcterms:modified>
</cp:coreProperties>
</file>