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1" r:id="rId3"/>
    <p:sldId id="260" r:id="rId4"/>
    <p:sldId id="262" r:id="rId5"/>
    <p:sldId id="263" r:id="rId6"/>
    <p:sldId id="256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81" r:id="rId17"/>
    <p:sldId id="282" r:id="rId18"/>
    <p:sldId id="275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6FF"/>
    <a:srgbClr val="33CC33"/>
    <a:srgbClr val="9933FF"/>
    <a:srgbClr val="FF3399"/>
    <a:srgbClr val="99FF99"/>
    <a:srgbClr val="000000"/>
    <a:srgbClr val="7F857B"/>
    <a:srgbClr val="726A4E"/>
    <a:srgbClr val="B298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5" autoAdjust="0"/>
    <p:restoredTop sz="94660"/>
  </p:normalViewPr>
  <p:slideViewPr>
    <p:cSldViewPr>
      <p:cViewPr varScale="1">
        <p:scale>
          <a:sx n="107" d="100"/>
          <a:sy n="107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2;&#1076;&#1080;&#1084;\Desktop\&#1082;&#1086;&#1085;&#1082;&#1091;&#1088;&#1089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2;&#1076;&#1080;&#1084;\Desktop\&#1082;&#1086;&#1085;&#1082;&#1091;&#1088;&#1089;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2;&#1076;&#1080;&#1084;\Desktop\&#1082;&#1086;&#1085;&#1082;&#1091;&#1088;&#1089;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72;&#1076;&#1080;&#1084;\Desktop\&#1082;&#1086;&#1085;&#1082;&#1091;&#1088;&#1089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3077746482734101"/>
          <c:y val="0.1651737126552493"/>
          <c:w val="0.70605466745056433"/>
          <c:h val="0.63126407846495014"/>
        </c:manualLayout>
      </c:layout>
      <c:barChart>
        <c:barDir val="col"/>
        <c:grouping val="clustered"/>
        <c:ser>
          <c:idx val="0"/>
          <c:order val="0"/>
          <c:tx>
            <c:strRef>
              <c:f>Лист1!$A$53</c:f>
              <c:strCache>
                <c:ptCount val="1"/>
                <c:pt idx="0">
                  <c:v>5 класс - экспериментальная группа (86 человек)</c:v>
                </c:pt>
              </c:strCache>
            </c:strRef>
          </c:tx>
          <c:dLbls>
            <c:dLbl>
              <c:idx val="0"/>
              <c:layout>
                <c:manualLayout>
                  <c:x val="1.1851768899838588E-2"/>
                  <c:y val="4.7619047619047644E-2"/>
                </c:manualLayout>
              </c:layout>
              <c:dLblPos val="inBase"/>
              <c:showVal val="1"/>
            </c:dLbl>
            <c:dLbl>
              <c:idx val="1"/>
              <c:layout>
                <c:manualLayout>
                  <c:x val="5.9258844499192774E-3"/>
                  <c:y val="4.7619047619047644E-2"/>
                </c:manualLayout>
              </c:layout>
              <c:dLblPos val="inBase"/>
              <c:showVal val="1"/>
            </c:dLbl>
            <c:dLbl>
              <c:idx val="2"/>
              <c:layout>
                <c:manualLayout>
                  <c:x val="1.1851768899838588E-2"/>
                  <c:y val="4.656052067793718E-2"/>
                </c:manualLayout>
              </c:layout>
              <c:dLblPos val="inBase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Лист1!$B$52:$D$52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Лист1!$B$53:$D$53</c:f>
              <c:numCache>
                <c:formatCode>0%</c:formatCode>
                <c:ptCount val="3"/>
                <c:pt idx="0">
                  <c:v>0.1</c:v>
                </c:pt>
                <c:pt idx="1">
                  <c:v>0.48750000000000032</c:v>
                </c:pt>
                <c:pt idx="2">
                  <c:v>0.41250000000000031</c:v>
                </c:pt>
              </c:numCache>
            </c:numRef>
          </c:val>
        </c:ser>
        <c:ser>
          <c:idx val="1"/>
          <c:order val="1"/>
          <c:tx>
            <c:strRef>
              <c:f>Лист1!$A$54</c:f>
              <c:strCache>
                <c:ptCount val="1"/>
                <c:pt idx="0">
                  <c:v>6 класс - экспериментальная группа (86 человек)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3.17424766597476E-3"/>
                </c:manualLayout>
              </c:layout>
              <c:dLblPos val="inBase"/>
              <c:showVal val="1"/>
            </c:dLbl>
            <c:dLbl>
              <c:idx val="1"/>
              <c:layout>
                <c:manualLayout>
                  <c:x val="3.7557042470394045E-3"/>
                  <c:y val="3.17424766597476E-3"/>
                </c:manualLayout>
              </c:layout>
              <c:dLblPos val="inBase"/>
              <c:showVal val="1"/>
            </c:dLbl>
            <c:dLbl>
              <c:idx val="2"/>
              <c:layout>
                <c:manualLayout>
                  <c:x val="-9.3321014959358903E-7"/>
                  <c:y val="3.17424766597476E-3"/>
                </c:manualLayout>
              </c:layout>
              <c:dLblPos val="inBase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Лист1!$B$52:$D$52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Лист1!$B$54:$D$54</c:f>
              <c:numCache>
                <c:formatCode>0%</c:formatCode>
                <c:ptCount val="3"/>
                <c:pt idx="0">
                  <c:v>0.15000000000000024</c:v>
                </c:pt>
                <c:pt idx="1">
                  <c:v>0.58749999999999969</c:v>
                </c:pt>
                <c:pt idx="2">
                  <c:v>0.26250000000000001</c:v>
                </c:pt>
              </c:numCache>
            </c:numRef>
          </c:val>
        </c:ser>
        <c:gapWidth val="20"/>
        <c:axId val="85471232"/>
        <c:axId val="85472768"/>
      </c:barChart>
      <c:lineChart>
        <c:grouping val="stacked"/>
        <c:ser>
          <c:idx val="2"/>
          <c:order val="2"/>
          <c:tx>
            <c:strRef>
              <c:f>Лист1!$A$55</c:f>
              <c:strCache>
                <c:ptCount val="1"/>
                <c:pt idx="0">
                  <c:v>6 класс - 
контрольная 
группа (91 человек)</c:v>
                </c:pt>
              </c:strCache>
            </c:strRef>
          </c:tx>
          <c:spPr>
            <a:ln w="63500">
              <a:solidFill>
                <a:srgbClr val="9BBB59">
                  <a:shade val="95000"/>
                  <a:satMod val="105000"/>
                  <a:alpha val="95000"/>
                </a:srgbClr>
              </a:solidFill>
            </a:ln>
          </c:spPr>
          <c:marker>
            <c:symbol val="none"/>
          </c:marker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Лист1!$B$52:$D$52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Лист1!$B$55:$D$55</c:f>
              <c:numCache>
                <c:formatCode>0%</c:formatCode>
                <c:ptCount val="3"/>
                <c:pt idx="0">
                  <c:v>0.11250000000000004</c:v>
                </c:pt>
                <c:pt idx="1">
                  <c:v>0.5625</c:v>
                </c:pt>
                <c:pt idx="2">
                  <c:v>0.32500000000000057</c:v>
                </c:pt>
              </c:numCache>
            </c:numRef>
          </c:val>
        </c:ser>
        <c:marker val="1"/>
        <c:axId val="85471232"/>
        <c:axId val="85472768"/>
      </c:lineChart>
      <c:catAx>
        <c:axId val="85471232"/>
        <c:scaling>
          <c:orientation val="minMax"/>
        </c:scaling>
        <c:axPos val="b"/>
        <c:majorTickMark val="none"/>
        <c:tickLblPos val="nextTo"/>
        <c:crossAx val="85472768"/>
        <c:crosses val="autoZero"/>
        <c:auto val="1"/>
        <c:lblAlgn val="ctr"/>
        <c:lblOffset val="100"/>
      </c:catAx>
      <c:valAx>
        <c:axId val="85472768"/>
        <c:scaling>
          <c:orientation val="minMax"/>
          <c:max val="0.8"/>
          <c:min val="0"/>
        </c:scaling>
        <c:axPos val="l"/>
        <c:majorGridlines/>
        <c:numFmt formatCode="0%" sourceLinked="1"/>
        <c:majorTickMark val="none"/>
        <c:tickLblPos val="nextTo"/>
        <c:crossAx val="85471232"/>
        <c:crosses val="autoZero"/>
        <c:crossBetween val="between"/>
        <c:majorUnit val="0.2"/>
      </c:valAx>
    </c:plotArea>
    <c:plotVisOnly val="1"/>
    <c:dispBlanksAs val="zero"/>
  </c:chart>
  <c:spPr>
    <a:solidFill>
      <a:srgbClr val="FFFFFF">
        <a:alpha val="60000"/>
      </a:srgbClr>
    </a:solidFill>
    <a:effectLst>
      <a:softEdge rad="63500"/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22122222222222221"/>
          <c:y val="5.1626698641087126E-2"/>
          <c:w val="0.68234688346883565"/>
          <c:h val="0.71588795630162561"/>
        </c:manualLayout>
      </c:layout>
      <c:barChart>
        <c:barDir val="col"/>
        <c:grouping val="clustered"/>
        <c:ser>
          <c:idx val="0"/>
          <c:order val="0"/>
          <c:tx>
            <c:strRef>
              <c:f>Лист1!$A$36</c:f>
              <c:strCache>
                <c:ptCount val="1"/>
                <c:pt idx="0">
                  <c:v>5 класс - экспериментальная группа (86 человек)</c:v>
                </c:pt>
              </c:strCache>
            </c:strRef>
          </c:tx>
          <c:dLbls>
            <c:dLbl>
              <c:idx val="0"/>
              <c:layout>
                <c:manualLayout>
                  <c:x val="-4.04561878952124E-3"/>
                  <c:y val="4.9083399946709516E-2"/>
                </c:manualLayout>
              </c:layout>
              <c:dLblPos val="inBase"/>
              <c:showVal val="1"/>
            </c:dLbl>
            <c:dLbl>
              <c:idx val="1"/>
              <c:layout>
                <c:manualLayout>
                  <c:x val="5.7362240289070181E-3"/>
                  <c:y val="4.9083399946709516E-2"/>
                </c:manualLayout>
              </c:layout>
              <c:dLblPos val="inBase"/>
              <c:showVal val="1"/>
            </c:dLbl>
            <c:dLbl>
              <c:idx val="2"/>
              <c:layout>
                <c:manualLayout>
                  <c:x val="3.7136404697380348E-3"/>
                  <c:y val="4.9083399946709516E-2"/>
                </c:manualLayout>
              </c:layout>
              <c:dLblPos val="inBase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Лист1!$B$35:$D$35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Лист1!$B$36:$D$36</c:f>
              <c:numCache>
                <c:formatCode>0%</c:formatCode>
                <c:ptCount val="3"/>
                <c:pt idx="0">
                  <c:v>8.7500000000000008E-2</c:v>
                </c:pt>
                <c:pt idx="1">
                  <c:v>0.58749999999999958</c:v>
                </c:pt>
                <c:pt idx="2">
                  <c:v>0.32500000000000057</c:v>
                </c:pt>
              </c:numCache>
            </c:numRef>
          </c:val>
        </c:ser>
        <c:ser>
          <c:idx val="1"/>
          <c:order val="1"/>
          <c:tx>
            <c:strRef>
              <c:f>Лист1!$A$37</c:f>
              <c:strCache>
                <c:ptCount val="1"/>
                <c:pt idx="0">
                  <c:v>6 класс - экспериментальная группа (86 человек)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5.0672795097255526E-3"/>
                </c:manualLayout>
              </c:layout>
              <c:dLblPos val="inBase"/>
              <c:showVal val="1"/>
            </c:dLbl>
            <c:dLbl>
              <c:idx val="1"/>
              <c:layout>
                <c:manualLayout>
                  <c:x val="4.2457091237579175E-5"/>
                  <c:y val="-1.9118038902211586E-3"/>
                </c:manualLayout>
              </c:layout>
              <c:dLblPos val="inBase"/>
              <c:showVal val="1"/>
            </c:dLbl>
            <c:dLbl>
              <c:idx val="2"/>
              <c:layout>
                <c:manualLayout>
                  <c:x val="0"/>
                  <c:y val="2.5333066879829557E-3"/>
                </c:manualLayout>
              </c:layout>
              <c:dLblPos val="inBase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Лист1!$B$35:$D$35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Лист1!$B$37:$D$37</c:f>
              <c:numCache>
                <c:formatCode>0%</c:formatCode>
                <c:ptCount val="3"/>
                <c:pt idx="0">
                  <c:v>0.15000000000000024</c:v>
                </c:pt>
                <c:pt idx="1">
                  <c:v>0.6875</c:v>
                </c:pt>
                <c:pt idx="2">
                  <c:v>0.16250000000000001</c:v>
                </c:pt>
              </c:numCache>
            </c:numRef>
          </c:val>
        </c:ser>
        <c:gapWidth val="20"/>
        <c:axId val="85512576"/>
        <c:axId val="85514112"/>
      </c:barChart>
      <c:lineChart>
        <c:grouping val="stacked"/>
        <c:ser>
          <c:idx val="2"/>
          <c:order val="2"/>
          <c:tx>
            <c:strRef>
              <c:f>Лист1!$A$38</c:f>
              <c:strCache>
                <c:ptCount val="1"/>
                <c:pt idx="0">
                  <c:v>6 класс - 
контрольная 
группа (91 человек)</c:v>
                </c:pt>
              </c:strCache>
            </c:strRef>
          </c:tx>
          <c:spPr>
            <a:ln w="63500">
              <a:solidFill>
                <a:srgbClr val="9BBB59">
                  <a:shade val="95000"/>
                  <a:satMod val="105000"/>
                  <a:alpha val="95000"/>
                </a:srgbClr>
              </a:solidFill>
            </a:ln>
          </c:spPr>
          <c:marker>
            <c:symbol val="none"/>
          </c:marker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Лист1!$B$35:$D$35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Лист1!$B$38:$D$38</c:f>
              <c:numCache>
                <c:formatCode>0%</c:formatCode>
                <c:ptCount val="3"/>
                <c:pt idx="0">
                  <c:v>0.1125</c:v>
                </c:pt>
                <c:pt idx="1">
                  <c:v>0.63750000000000062</c:v>
                </c:pt>
                <c:pt idx="2">
                  <c:v>0.25</c:v>
                </c:pt>
              </c:numCache>
            </c:numRef>
          </c:val>
        </c:ser>
        <c:marker val="1"/>
        <c:axId val="85512576"/>
        <c:axId val="85514112"/>
      </c:lineChart>
      <c:catAx>
        <c:axId val="85512576"/>
        <c:scaling>
          <c:orientation val="minMax"/>
        </c:scaling>
        <c:axPos val="b"/>
        <c:majorTickMark val="none"/>
        <c:tickLblPos val="nextTo"/>
        <c:crossAx val="85514112"/>
        <c:crosses val="autoZero"/>
        <c:auto val="1"/>
        <c:lblAlgn val="ctr"/>
        <c:lblOffset val="100"/>
      </c:catAx>
      <c:valAx>
        <c:axId val="85514112"/>
        <c:scaling>
          <c:orientation val="minMax"/>
          <c:max val="0.8"/>
          <c:min val="0"/>
        </c:scaling>
        <c:axPos val="l"/>
        <c:majorGridlines/>
        <c:numFmt formatCode="0%" sourceLinked="1"/>
        <c:majorTickMark val="none"/>
        <c:tickLblPos val="nextTo"/>
        <c:crossAx val="85512576"/>
        <c:crosses val="autoZero"/>
        <c:crossBetween val="between"/>
        <c:majorUnit val="0.2"/>
      </c:valAx>
    </c:plotArea>
    <c:plotVisOnly val="1"/>
    <c:dispBlanksAs val="zero"/>
  </c:chart>
  <c:spPr>
    <a:solidFill>
      <a:srgbClr val="FFFFFF">
        <a:alpha val="60000"/>
      </a:srgbClr>
    </a:solidFill>
    <a:effectLst>
      <a:softEdge rad="63500"/>
    </a:effectLst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9822557615943079"/>
          <c:y val="5.1661180724144405E-2"/>
          <c:w val="0.68353112872971622"/>
          <c:h val="0.72862100384567585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Лист1!$A$20</c:f>
              <c:strCache>
                <c:ptCount val="1"/>
                <c:pt idx="0">
                  <c:v>5 класс - экспериментальная группа (86 человек)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3.4513444225362254E-2"/>
                </c:manualLayout>
              </c:layout>
              <c:dLblPos val="inBase"/>
              <c:showVal val="1"/>
            </c:dLbl>
            <c:dLbl>
              <c:idx val="1"/>
              <c:layout>
                <c:manualLayout>
                  <c:x val="3.70364015175804E-3"/>
                  <c:y val="3.8420261858767978E-2"/>
                </c:manualLayout>
              </c:layout>
              <c:dLblPos val="inBase"/>
              <c:showVal val="1"/>
            </c:dLbl>
            <c:dLbl>
              <c:idx val="2"/>
              <c:layout>
                <c:manualLayout>
                  <c:x val="-3.585333187632149E-4"/>
                  <c:y val="3.8420261858767978E-2"/>
                </c:manualLayout>
              </c:layout>
              <c:dLblPos val="inBase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Лист1!$B$19:$D$19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Лист1!$B$20:$D$20</c:f>
              <c:numCache>
                <c:formatCode>0%</c:formatCode>
                <c:ptCount val="3"/>
                <c:pt idx="0">
                  <c:v>0.30000000000000032</c:v>
                </c:pt>
                <c:pt idx="1">
                  <c:v>0.37500000000000056</c:v>
                </c:pt>
                <c:pt idx="2">
                  <c:v>0.32500000000000062</c:v>
                </c:pt>
              </c:numCache>
            </c:numRef>
          </c:val>
        </c:ser>
        <c:ser>
          <c:idx val="1"/>
          <c:order val="1"/>
          <c:tx>
            <c:strRef>
              <c:f>Лист1!$A$21</c:f>
              <c:strCache>
                <c:ptCount val="1"/>
                <c:pt idx="0">
                  <c:v>6 класс - экспериментальная группа (86 человек)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8233849542116865E-2"/>
                </c:manualLayout>
              </c:layout>
              <c:dLblPos val="inBase"/>
              <c:showVal val="1"/>
            </c:dLbl>
            <c:dLbl>
              <c:idx val="1"/>
              <c:layout>
                <c:manualLayout>
                  <c:x val="3.7558792239424459E-3"/>
                  <c:y val="-1.9943418750776296E-2"/>
                </c:manualLayout>
              </c:layout>
              <c:dLblPos val="inBase"/>
              <c:showVal val="1"/>
            </c:dLbl>
            <c:dLbl>
              <c:idx val="2"/>
              <c:layout>
                <c:manualLayout>
                  <c:x val="-9.7969003575398023E-3"/>
                  <c:y val="-9.768043951531730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</a:t>
                    </a:r>
                    <a:r>
                      <a:rPr lang="en-US" dirty="0" smtClean="0"/>
                      <a:t>15</a:t>
                    </a:r>
                    <a:r>
                      <a:rPr lang="en-US" dirty="0"/>
                      <a:t>%</a:t>
                    </a:r>
                  </a:p>
                </c:rich>
              </c:tx>
              <c:dLblPos val="inBase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Лист1!$B$19:$D$19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Лист1!$B$21:$D$21</c:f>
              <c:numCache>
                <c:formatCode>0%</c:formatCode>
                <c:ptCount val="3"/>
                <c:pt idx="0">
                  <c:v>0.37500000000000056</c:v>
                </c:pt>
                <c:pt idx="1">
                  <c:v>0.47500000000000031</c:v>
                </c:pt>
                <c:pt idx="2">
                  <c:v>0.15000000000000024</c:v>
                </c:pt>
              </c:numCache>
            </c:numRef>
          </c:val>
        </c:ser>
        <c:gapWidth val="20"/>
        <c:axId val="85285120"/>
        <c:axId val="85299200"/>
      </c:barChart>
      <c:lineChart>
        <c:grouping val="stacked"/>
        <c:ser>
          <c:idx val="2"/>
          <c:order val="2"/>
          <c:tx>
            <c:strRef>
              <c:f>Лист1!$A$22</c:f>
              <c:strCache>
                <c:ptCount val="1"/>
                <c:pt idx="0">
                  <c:v>6 класс - 
контрольная 
группа (91 человек)</c:v>
                </c:pt>
              </c:strCache>
            </c:strRef>
          </c:tx>
          <c:spPr>
            <a:ln w="63500">
              <a:solidFill>
                <a:srgbClr val="9BBB59">
                  <a:shade val="95000"/>
                  <a:satMod val="105000"/>
                  <a:alpha val="95000"/>
                </a:srgbClr>
              </a:solidFill>
            </a:ln>
          </c:spPr>
          <c:marker>
            <c:symbol val="none"/>
          </c:marker>
          <c:dLbls>
            <c:dLbl>
              <c:idx val="0"/>
              <c:layout/>
              <c:dLblPos val="t"/>
              <c:showVal val="1"/>
            </c:dLbl>
            <c:dLbl>
              <c:idx val="1"/>
              <c:layout/>
              <c:dLblPos val="t"/>
              <c:showVal val="1"/>
            </c:dLbl>
            <c:dLbl>
              <c:idx val="2"/>
              <c:layout/>
              <c:dLblPos val="t"/>
              <c:showVal val="1"/>
            </c:dLbl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Val val="1"/>
          </c:dLbls>
          <c:cat>
            <c:strRef>
              <c:f>Лист1!$B$19:$D$19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Лист1!$B$22:$D$22</c:f>
              <c:numCache>
                <c:formatCode>0%</c:formatCode>
                <c:ptCount val="3"/>
                <c:pt idx="0">
                  <c:v>0.32500000000000062</c:v>
                </c:pt>
                <c:pt idx="1">
                  <c:v>0.41250000000000031</c:v>
                </c:pt>
                <c:pt idx="2">
                  <c:v>0.26250000000000001</c:v>
                </c:pt>
              </c:numCache>
            </c:numRef>
          </c:val>
        </c:ser>
        <c:marker val="1"/>
        <c:axId val="85285120"/>
        <c:axId val="85299200"/>
      </c:lineChart>
      <c:catAx>
        <c:axId val="85285120"/>
        <c:scaling>
          <c:orientation val="minMax"/>
        </c:scaling>
        <c:axPos val="b"/>
        <c:majorTickMark val="none"/>
        <c:tickLblPos val="nextTo"/>
        <c:spPr>
          <a:noFill/>
        </c:spPr>
        <c:crossAx val="85299200"/>
        <c:crosses val="autoZero"/>
        <c:auto val="1"/>
        <c:lblAlgn val="ctr"/>
        <c:lblOffset val="100"/>
      </c:catAx>
      <c:valAx>
        <c:axId val="85299200"/>
        <c:scaling>
          <c:orientation val="minMax"/>
          <c:max val="0.5"/>
          <c:min val="0"/>
        </c:scaling>
        <c:axPos val="l"/>
        <c:majorGridlines/>
        <c:numFmt formatCode="0%" sourceLinked="1"/>
        <c:majorTickMark val="none"/>
        <c:tickLblPos val="nextTo"/>
        <c:crossAx val="85285120"/>
        <c:crosses val="autoZero"/>
        <c:crossBetween val="between"/>
        <c:majorUnit val="0.1"/>
      </c:valAx>
    </c:plotArea>
    <c:plotVisOnly val="1"/>
    <c:dispBlanksAs val="zero"/>
  </c:chart>
  <c:spPr>
    <a:solidFill>
      <a:srgbClr val="FFFFFF">
        <a:alpha val="60000"/>
      </a:srgbClr>
    </a:solidFill>
    <a:effectLst>
      <a:softEdge rad="63500"/>
    </a:effectLst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24810874056787796"/>
          <c:y val="6.7527687815792894E-2"/>
          <c:w val="0.68461283218337698"/>
          <c:h val="0.62838163398846703"/>
        </c:manualLayout>
      </c:layout>
      <c:barChart>
        <c:barDir val="col"/>
        <c:grouping val="clustered"/>
        <c:ser>
          <c:idx val="0"/>
          <c:order val="0"/>
          <c:tx>
            <c:strRef>
              <c:f>Лист1!$A$66</c:f>
              <c:strCache>
                <c:ptCount val="1"/>
                <c:pt idx="0">
                  <c:v>5 класс - экспериментальная группа (86 человек)</c:v>
                </c:pt>
              </c:strCache>
            </c:strRef>
          </c:tx>
          <c:dLbls>
            <c:dLbl>
              <c:idx val="0"/>
              <c:layout>
                <c:manualLayout>
                  <c:x val="1.0781893004115244E-3"/>
                  <c:y val="3.862848259095027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66CC"/>
                      </a:solidFill>
                    </a:defRPr>
                  </a:pPr>
                  <a:endParaRPr lang="ru-RU"/>
                </a:p>
              </c:txPr>
              <c:dLblPos val="inBase"/>
              <c:showVal val="1"/>
            </c:dLbl>
            <c:dLbl>
              <c:idx val="1"/>
              <c:layout>
                <c:manualLayout>
                  <c:x val="-5.2263374485596766E-3"/>
                  <c:y val="3.2185654876867746E-2"/>
                </c:manualLayout>
              </c:layout>
              <c:dLblPos val="inBase"/>
              <c:showVal val="1"/>
            </c:dLbl>
            <c:dLbl>
              <c:idx val="2"/>
              <c:layout>
                <c:manualLayout>
                  <c:x val="0"/>
                  <c:y val="3.2185654876867746E-2"/>
                </c:manualLayout>
              </c:layout>
              <c:dLblPos val="inBase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Лист1!$B$65:$D$65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Лист1!$B$66:$D$66</c:f>
              <c:numCache>
                <c:formatCode>0%</c:formatCode>
                <c:ptCount val="3"/>
                <c:pt idx="0">
                  <c:v>0</c:v>
                </c:pt>
                <c:pt idx="1">
                  <c:v>0.37500000000000056</c:v>
                </c:pt>
                <c:pt idx="2">
                  <c:v>0.62500000000000122</c:v>
                </c:pt>
              </c:numCache>
            </c:numRef>
          </c:val>
        </c:ser>
        <c:ser>
          <c:idx val="1"/>
          <c:order val="1"/>
          <c:tx>
            <c:strRef>
              <c:f>Лист1!$A$67</c:f>
              <c:strCache>
                <c:ptCount val="1"/>
                <c:pt idx="0">
                  <c:v>6 класс - экспериментальная группа (86 человек)</c:v>
                </c:pt>
              </c:strCache>
            </c:strRef>
          </c:tx>
          <c:dLbls>
            <c:dLbl>
              <c:idx val="0"/>
              <c:layout>
                <c:manualLayout>
                  <c:x val="-4.1152263374485636E-7"/>
                  <c:y val="3.6054843054848604E-3"/>
                </c:manualLayout>
              </c:layout>
              <c:dLblPos val="inBase"/>
              <c:showVal val="1"/>
            </c:dLbl>
            <c:dLbl>
              <c:idx val="1"/>
              <c:layout>
                <c:manualLayout>
                  <c:x val="3.7555555555555602E-3"/>
                  <c:y val="5.1780598378083405E-3"/>
                </c:manualLayout>
              </c:layout>
              <c:dLblPos val="inBase"/>
              <c:showVal val="1"/>
            </c:dLbl>
            <c:dLbl>
              <c:idx val="2"/>
              <c:layout>
                <c:manualLayout>
                  <c:x val="-1.0453086419753087E-2"/>
                  <c:y val="-5.2832657381595223E-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</a:t>
                    </a:r>
                    <a:r>
                      <a:rPr lang="en-US" dirty="0" smtClean="0"/>
                      <a:t>14</a:t>
                    </a:r>
                    <a:r>
                      <a:rPr lang="en-US" dirty="0"/>
                      <a:t>%</a:t>
                    </a:r>
                  </a:p>
                </c:rich>
              </c:tx>
              <c:dLblPos val="inBase"/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Лист1!$B$65:$D$65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Лист1!$B$67:$D$67</c:f>
              <c:numCache>
                <c:formatCode>0%</c:formatCode>
                <c:ptCount val="3"/>
                <c:pt idx="0">
                  <c:v>0.21250000000000024</c:v>
                </c:pt>
                <c:pt idx="1">
                  <c:v>0.65000000000000135</c:v>
                </c:pt>
                <c:pt idx="2">
                  <c:v>0.13750000000000001</c:v>
                </c:pt>
              </c:numCache>
            </c:numRef>
          </c:val>
        </c:ser>
        <c:gapWidth val="20"/>
        <c:axId val="85850368"/>
        <c:axId val="87449600"/>
      </c:barChart>
      <c:lineChart>
        <c:grouping val="stacked"/>
        <c:ser>
          <c:idx val="2"/>
          <c:order val="2"/>
          <c:tx>
            <c:strRef>
              <c:f>Лист1!$A$68</c:f>
              <c:strCache>
                <c:ptCount val="1"/>
                <c:pt idx="0">
                  <c:v>6 класс - 
контрольная 
группа (91 человек)</c:v>
                </c:pt>
              </c:strCache>
            </c:strRef>
          </c:tx>
          <c:spPr>
            <a:ln w="63500">
              <a:solidFill>
                <a:srgbClr val="9BBB59">
                  <a:shade val="95000"/>
                  <a:satMod val="105000"/>
                  <a:alpha val="95000"/>
                </a:srgb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840722495895015E-2"/>
                  <c:y val="0"/>
                </c:manualLayout>
              </c:layout>
              <c:dLblPos val="t"/>
              <c:showVal val="1"/>
            </c:dLbl>
            <c:dLbl>
              <c:idx val="2"/>
              <c:layout>
                <c:manualLayout>
                  <c:x val="5.2545155993431854E-2"/>
                  <c:y val="2.484472049689445E-2"/>
                </c:manualLayout>
              </c:layout>
              <c:dLblPos val="t"/>
              <c:showVal val="1"/>
            </c:dLbl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Лист1!$B$65:$D$65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Лист1!$B$68:$D$68</c:f>
              <c:numCache>
                <c:formatCode>0%</c:formatCode>
                <c:ptCount val="3"/>
                <c:pt idx="0">
                  <c:v>8.7500000000000022E-2</c:v>
                </c:pt>
                <c:pt idx="1">
                  <c:v>0.52500000000000002</c:v>
                </c:pt>
                <c:pt idx="2">
                  <c:v>0.38750000000000062</c:v>
                </c:pt>
              </c:numCache>
            </c:numRef>
          </c:val>
        </c:ser>
        <c:marker val="1"/>
        <c:axId val="85850368"/>
        <c:axId val="87449600"/>
      </c:lineChart>
      <c:catAx>
        <c:axId val="85850368"/>
        <c:scaling>
          <c:orientation val="minMax"/>
        </c:scaling>
        <c:axPos val="b"/>
        <c:majorTickMark val="none"/>
        <c:tickLblPos val="nextTo"/>
        <c:crossAx val="87449600"/>
        <c:crosses val="autoZero"/>
        <c:auto val="1"/>
        <c:lblAlgn val="ctr"/>
        <c:lblOffset val="100"/>
      </c:catAx>
      <c:valAx>
        <c:axId val="87449600"/>
        <c:scaling>
          <c:orientation val="minMax"/>
          <c:max val="0.8"/>
          <c:min val="0"/>
        </c:scaling>
        <c:axPos val="l"/>
        <c:majorGridlines/>
        <c:numFmt formatCode="0%" sourceLinked="1"/>
        <c:majorTickMark val="none"/>
        <c:tickLblPos val="nextTo"/>
        <c:crossAx val="85850368"/>
        <c:crosses val="autoZero"/>
        <c:crossBetween val="between"/>
        <c:majorUnit val="0.1"/>
      </c:valAx>
    </c:plotArea>
    <c:plotVisOnly val="1"/>
    <c:dispBlanksAs val="zero"/>
  </c:chart>
  <c:spPr>
    <a:solidFill>
      <a:srgbClr val="FFFFFF">
        <a:alpha val="60000"/>
      </a:srgbClr>
    </a:solidFill>
    <a:effectLst>
      <a:softEdge rad="63500"/>
    </a:effectLst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EBE6-77C1-4579-AA58-9CC48DE59D72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F9728-0AA2-48DC-9742-CD9EF77716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3993-B0CC-4A9B-B210-0503F8D329B5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132E-C782-45CB-9950-9AFDB0C8B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3993-B0CC-4A9B-B210-0503F8D329B5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132E-C782-45CB-9950-9AFDB0C8B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3993-B0CC-4A9B-B210-0503F8D329B5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132E-C782-45CB-9950-9AFDB0C8B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3993-B0CC-4A9B-B210-0503F8D329B5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132E-C782-45CB-9950-9AFDB0C8B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3993-B0CC-4A9B-B210-0503F8D329B5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132E-C782-45CB-9950-9AFDB0C8B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3993-B0CC-4A9B-B210-0503F8D329B5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132E-C782-45CB-9950-9AFDB0C8B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3993-B0CC-4A9B-B210-0503F8D329B5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132E-C782-45CB-9950-9AFDB0C8B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3993-B0CC-4A9B-B210-0503F8D329B5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132E-C782-45CB-9950-9AFDB0C8B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3993-B0CC-4A9B-B210-0503F8D329B5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132E-C782-45CB-9950-9AFDB0C8B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3993-B0CC-4A9B-B210-0503F8D329B5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132E-C782-45CB-9950-9AFDB0C8B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3993-B0CC-4A9B-B210-0503F8D329B5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132E-C782-45CB-9950-9AFDB0C8B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A3993-B0CC-4A9B-B210-0503F8D329B5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A132E-C782-45CB-9950-9AFDB0C8B1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hyperlink" Target="http://fiz-kch.ucoz.com/" TargetMode="External"/><Relationship Id="rId7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3826512"/>
            <a:chOff x="0" y="0"/>
            <a:chExt cx="9144000" cy="3826512"/>
          </a:xfrm>
        </p:grpSpPr>
        <p:sp>
          <p:nvSpPr>
            <p:cNvPr id="4" name="TextBox 3"/>
            <p:cNvSpPr txBox="1"/>
            <p:nvPr/>
          </p:nvSpPr>
          <p:spPr>
            <a:xfrm>
              <a:off x="428660" y="3143248"/>
              <a:ext cx="8715340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1200"/>
                </a:spcBef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Внеурочная деятельность по физике</a:t>
              </a:r>
            </a:p>
            <a:p>
              <a:pPr algn="ctr">
                <a:lnSpc>
                  <a:spcPct val="80000"/>
                </a:lnSpc>
              </a:pP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как средство развития исследовательских умений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98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 dirty="0"/>
            </a:p>
          </p:txBody>
        </p:sp>
        <p:pic>
          <p:nvPicPr>
            <p:cNvPr id="4097" name="Picture 1" descr="Screenshot_23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71538" y="193071"/>
              <a:ext cx="6000792" cy="12476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1071538" y="1643050"/>
              <a:ext cx="7858180" cy="982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269875" algn="ctr" defTabSz="914400" rtl="0" eaLnBrk="1" fontAlgn="base" latinLnBrk="0" hangingPunct="1">
                <a:lnSpc>
                  <a:spcPct val="110000"/>
                </a:lnSpc>
                <a:spcBef>
                  <a:spcPts val="3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Calibri" pitchFamily="34" charset="0"/>
                </a:rPr>
                <a:t>КОНКУРСНОЕ ЗАДАНИЕ «МЕТОДИЧЕСКИЙ СЕМИНАР»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269875" algn="r" defTabSz="914400" rtl="0" eaLnBrk="0" fontAlgn="base" latinLnBrk="0" hangingPunct="0">
                <a:lnSpc>
                  <a:spcPct val="110000"/>
                </a:lnSpc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Мельникова Н.М.,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269875" algn="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Свердловская область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28662" y="71438"/>
            <a:ext cx="9115370" cy="6076500"/>
            <a:chOff x="28662" y="71438"/>
            <a:chExt cx="9115370" cy="6076500"/>
          </a:xfrm>
        </p:grpSpPr>
        <p:pic>
          <p:nvPicPr>
            <p:cNvPr id="50" name="Рисунок 49" descr="лаб4.jpg"/>
            <p:cNvPicPr>
              <a:picLocks noChangeAspect="1"/>
            </p:cNvPicPr>
            <p:nvPr/>
          </p:nvPicPr>
          <p:blipFill>
            <a:blip r:embed="rId3" cstate="print"/>
            <a:srcRect r="-4459"/>
            <a:stretch>
              <a:fillRect/>
            </a:stretch>
          </p:blipFill>
          <p:spPr>
            <a:xfrm>
              <a:off x="5643570" y="1071546"/>
              <a:ext cx="1785950" cy="12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Блок-схема: альтернативный процесс 19"/>
            <p:cNvSpPr/>
            <p:nvPr/>
          </p:nvSpPr>
          <p:spPr>
            <a:xfrm>
              <a:off x="1000100" y="1000108"/>
              <a:ext cx="3000396" cy="3929090"/>
            </a:xfrm>
            <a:prstGeom prst="flowChartAlternateProcess">
              <a:avLst/>
            </a:prstGeom>
            <a:solidFill>
              <a:srgbClr val="C6D9F1">
                <a:alpha val="50196"/>
              </a:srgbClr>
            </a:solidFill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u="sng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42976" y="1643050"/>
              <a:ext cx="2714644" cy="64294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/>
                  </a:solidFill>
                </a:rPr>
                <a:t>Экспериментальная деятельность исследователя (4 занятия)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285852" y="1142984"/>
              <a:ext cx="2428892" cy="3571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000" b="1" spc="150" dirty="0" smtClean="0">
                  <a:solidFill>
                    <a:schemeClr val="tx1"/>
                  </a:solidFill>
                </a:rPr>
                <a:t>6 класс</a:t>
              </a:r>
              <a:endParaRPr lang="ru-RU" sz="2000" b="1" spc="15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357290" y="2357430"/>
              <a:ext cx="2500330" cy="71438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Правила безопасности при организации экспериментов.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Работа с измерительными приборами.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72200" y="3428206"/>
              <a:ext cx="2286016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214414" y="2714620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214414" y="3357562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1357290" y="3143248"/>
              <a:ext cx="2500330" cy="64294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Расстояние, площадь, объем.</a:t>
              </a:r>
              <a:br>
                <a:rPr lang="ru-RU" sz="1400" dirty="0" smtClean="0">
                  <a:solidFill>
                    <a:schemeClr val="tx1"/>
                  </a:solidFill>
                </a:rPr>
              </a:br>
              <a:r>
                <a:rPr lang="ru-RU" sz="1400" dirty="0" smtClean="0">
                  <a:solidFill>
                    <a:schemeClr val="tx1"/>
                  </a:solidFill>
                </a:rPr>
                <a:t>ЛР «Измерение линейных размеров тел»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214414" y="4071942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210654" y="4572008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1357290" y="3857628"/>
              <a:ext cx="2500330" cy="428628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Силы в природе.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ЛР «Измерение сил»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57290" y="4357694"/>
              <a:ext cx="2500330" cy="428628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Масса тела.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ЛР «Измерение массы тел»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00100" y="214290"/>
              <a:ext cx="8143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spc="-80" dirty="0" smtClean="0"/>
                <a:t>Реализация принципов исследовательского обучения в рамках </a:t>
              </a:r>
            </a:p>
            <a:p>
              <a:pPr algn="ctr"/>
              <a:r>
                <a:rPr lang="ru-RU" sz="2000" b="1" i="1" spc="-80" dirty="0" smtClean="0"/>
                <a:t>курса внеурочной деятельности «Юный исследователь» (5-6 класс)</a:t>
              </a:r>
              <a:endParaRPr lang="ru-RU" sz="1600" b="1" i="1" spc="-80" dirty="0" smtClean="0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000100" y="5072074"/>
              <a:ext cx="3000396" cy="1000132"/>
            </a:xfrm>
            <a:prstGeom prst="rect">
              <a:avLst/>
            </a:prstGeom>
            <a:ln>
              <a:solidFill>
                <a:srgbClr val="E224C7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b="1" i="1" u="sng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Принцип</a:t>
              </a:r>
              <a:r>
                <a:rPr lang="ru-RU" b="1" i="1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сочетания продуктивных и репродуктивных </a:t>
              </a:r>
            </a:p>
            <a:p>
              <a:pPr algn="ctr">
                <a:lnSpc>
                  <a:spcPct val="90000"/>
                </a:lnSpc>
              </a:pPr>
              <a:r>
                <a:rPr lang="ru-RU" b="1" i="1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методов обучения</a:t>
              </a:r>
              <a:endParaRPr lang="ru-RU" b="1" i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000496" y="2214554"/>
              <a:ext cx="5143536" cy="3933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600" b="1" u="sng" dirty="0" smtClean="0">
                  <a:latin typeface="Times New Roman" pitchFamily="18" charset="0"/>
                  <a:cs typeface="Times New Roman" pitchFamily="18" charset="0"/>
                </a:rPr>
                <a:t>Краткая характеристика занятий блока: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Место проведения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школьная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лаборатория.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Приемы обучения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 Бортовой журнал, </a:t>
              </a:r>
              <a:r>
                <a:rPr lang="ru-RU" sz="1600" i="1" dirty="0" err="1" smtClean="0">
                  <a:latin typeface="Times New Roman" pitchFamily="18" charset="0"/>
                  <a:cs typeface="Times New Roman" pitchFamily="18" charset="0"/>
                </a:rPr>
                <a:t>Синквейн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Методы обучения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лабораторная работа.</a:t>
              </a:r>
            </a:p>
            <a:p>
              <a:pPr algn="just"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Особенности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обзорное знакомство с физ. величинами и</a:t>
              </a:r>
              <a:b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единицами измерения, после чего учащиеся в ходе лабораторных работ определяют различные характеристики окружающих предметов (массу ключа,</a:t>
              </a:r>
              <a:b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жесткость волоса…), выявляют зависимости (силы трения от качества поверхности…), формулируют выводы (измерив длину лаборатории в аршинах, локтях,</a:t>
              </a:r>
              <a:b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пядях – вывод о необходимости</a:t>
              </a:r>
            </a:p>
            <a:p>
              <a:pPr algn="just">
                <a:lnSpc>
                  <a:spcPct val="120000"/>
                </a:lnSpc>
              </a:pP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единых единиц измерения…).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000628" y="857232"/>
              <a:ext cx="3071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rgbClr val="606060"/>
                  </a:solidFill>
                </a:rPr>
                <a:t>На лабораторных работах блока</a:t>
              </a:r>
              <a:endParaRPr lang="ru-RU" sz="1400" b="1" i="1" dirty="0">
                <a:solidFill>
                  <a:srgbClr val="606060"/>
                </a:solidFill>
              </a:endParaRPr>
            </a:p>
          </p:txBody>
        </p:sp>
        <p:pic>
          <p:nvPicPr>
            <p:cNvPr id="44" name="Рисунок 43" descr="P1160644.JPG"/>
            <p:cNvPicPr>
              <a:picLocks noChangeAspect="1"/>
            </p:cNvPicPr>
            <p:nvPr/>
          </p:nvPicPr>
          <p:blipFill>
            <a:blip r:embed="rId4" cstate="print"/>
            <a:srcRect l="4314" t="15319" r="13196"/>
            <a:stretch>
              <a:fillRect/>
            </a:stretch>
          </p:blipFill>
          <p:spPr>
            <a:xfrm>
              <a:off x="7286644" y="1061992"/>
              <a:ext cx="1785950" cy="12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8" name="Рисунок 47" descr="P116072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71934" y="1071546"/>
              <a:ext cx="1632000" cy="12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0" name="Прямоугольник 39"/>
            <p:cNvSpPr/>
            <p:nvPr/>
          </p:nvSpPr>
          <p:spPr>
            <a:xfrm>
              <a:off x="4071934" y="917992"/>
              <a:ext cx="5040000" cy="1332000"/>
            </a:xfrm>
            <a:prstGeom prst="rect">
              <a:avLst/>
            </a:prstGeom>
            <a:noFill/>
            <a:ln w="38100" cmpd="dbl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8662" y="71438"/>
              <a:ext cx="900000" cy="5000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10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28662" y="71438"/>
            <a:ext cx="9115370" cy="6000768"/>
            <a:chOff x="28662" y="71438"/>
            <a:chExt cx="9115370" cy="6000768"/>
          </a:xfrm>
        </p:grpSpPr>
        <p:sp>
          <p:nvSpPr>
            <p:cNvPr id="20" name="Блок-схема: альтернативный процесс 19"/>
            <p:cNvSpPr/>
            <p:nvPr/>
          </p:nvSpPr>
          <p:spPr>
            <a:xfrm>
              <a:off x="1000100" y="2357430"/>
              <a:ext cx="3000396" cy="2500330"/>
            </a:xfrm>
            <a:prstGeom prst="flowChartAlternateProcess">
              <a:avLst/>
            </a:prstGeom>
            <a:solidFill>
              <a:srgbClr val="C6D9F1">
                <a:alpha val="50196"/>
              </a:srgbClr>
            </a:solidFill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u="sng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42976" y="2928934"/>
              <a:ext cx="2714644" cy="64294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/>
                  </a:solidFill>
                </a:rPr>
                <a:t>Экспериментальные доказательства теорий 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/>
                  </a:solidFill>
                </a:rPr>
                <a:t>(3 занятия)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285852" y="2500306"/>
              <a:ext cx="2428892" cy="3571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000" b="1" spc="150" dirty="0" smtClean="0">
                  <a:solidFill>
                    <a:schemeClr val="tx1"/>
                  </a:solidFill>
                </a:rPr>
                <a:t>6 класс</a:t>
              </a:r>
              <a:endParaRPr lang="ru-RU" sz="2000" b="1" spc="15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357290" y="3643314"/>
              <a:ext cx="2500330" cy="214314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Строение вещества. 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750861" y="4035429"/>
              <a:ext cx="928694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214414" y="3786190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214414" y="4071942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1357290" y="3929066"/>
              <a:ext cx="2500330" cy="35719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Строение атомов и электрические явления.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214414" y="4500570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Прямоугольник 25"/>
            <p:cNvSpPr/>
            <p:nvPr/>
          </p:nvSpPr>
          <p:spPr>
            <a:xfrm>
              <a:off x="1357290" y="4357694"/>
              <a:ext cx="2500330" cy="35719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Химические и физические явления.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00100" y="214290"/>
              <a:ext cx="8143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spc="-80" dirty="0" smtClean="0"/>
                <a:t>Реализация принципов исследовательского обучения в рамках </a:t>
              </a:r>
            </a:p>
            <a:p>
              <a:pPr algn="ctr"/>
              <a:r>
                <a:rPr lang="ru-RU" sz="2000" b="1" i="1" spc="-80" dirty="0" smtClean="0"/>
                <a:t>курса внеурочной деятельности «Юный исследователь» (5-6 класс)</a:t>
              </a:r>
              <a:endParaRPr lang="ru-RU" sz="1600" b="1" i="1" spc="-80" dirty="0" smtClean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000100" y="5000864"/>
              <a:ext cx="3000396" cy="499838"/>
            </a:xfrm>
            <a:prstGeom prst="rect">
              <a:avLst/>
            </a:prstGeom>
            <a:ln>
              <a:solidFill>
                <a:srgbClr val="00FF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b="1" i="1" u="sng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Принцип</a:t>
              </a:r>
              <a:r>
                <a:rPr lang="ru-RU" b="1" i="1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 err="1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межпредметности</a:t>
              </a:r>
              <a:endParaRPr lang="ru-RU" b="1" i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000496" y="785794"/>
              <a:ext cx="5143536" cy="4819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600" b="1" u="sng" dirty="0" smtClean="0">
                  <a:latin typeface="Times New Roman" pitchFamily="18" charset="0"/>
                  <a:cs typeface="Times New Roman" pitchFamily="18" charset="0"/>
                </a:rPr>
                <a:t>Краткая характеристика занятий блока: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Место проведения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школьная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лаборатория.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Приемы обучения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 Верю, не верю; Опорный конспект.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Методы обучения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 эвристическая беседа, эксперимен</a:t>
              </a:r>
              <a:r>
                <a:rPr lang="ru-RU" sz="1600" i="1" spc="-100" dirty="0" smtClean="0">
                  <a:latin typeface="Times New Roman" pitchFamily="18" charset="0"/>
                  <a:cs typeface="Times New Roman" pitchFamily="18" charset="0"/>
                </a:rPr>
                <a:t>т.</a:t>
              </a:r>
            </a:p>
            <a:p>
              <a:pPr algn="just"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Особенности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реализуются  </a:t>
              </a:r>
              <a:r>
                <a:rPr lang="ru-RU" sz="1600" i="1" dirty="0" err="1" smtClean="0">
                  <a:latin typeface="Times New Roman" pitchFamily="18" charset="0"/>
                  <a:cs typeface="Times New Roman" pitchFamily="18" charset="0"/>
                </a:rPr>
                <a:t>межпредметные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  связи физики, химии, биологии, истории. Содержание блока демонстрирует единство окружающего мира,</a:t>
              </a:r>
              <a:b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универсальность исследовательских умений. Материал выстроен так, чтобы «опыт человечества представал перед учащимися не как сумма догм, не как свод </a:t>
              </a:r>
              <a:r>
                <a:rPr lang="ru-RU" sz="1600" i="1" dirty="0" err="1" smtClean="0">
                  <a:latin typeface="Times New Roman" pitchFamily="18" charset="0"/>
                  <a:cs typeface="Times New Roman" pitchFamily="18" charset="0"/>
                </a:rPr>
                <a:t>незыблимых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 законов и правил, а как живой, постоянно развивающийся организм». 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А.И.Савенков</a:t>
              </a:r>
              <a:r>
                <a:rPr lang="en-US" sz="1600" i="1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</a:p>
            <a:p>
              <a:pPr algn="just">
                <a:lnSpc>
                  <a:spcPct val="120000"/>
                </a:lnSpc>
              </a:pP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Учащиеся работают с различными источниками информации, анализируют демонстрационные эксперименты, выполняют практические работы с микроскопом, опыты по физике, химии.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000100" y="5643806"/>
              <a:ext cx="4929222" cy="428400"/>
            </a:xfrm>
            <a:prstGeom prst="rect">
              <a:avLst/>
            </a:prstGeom>
            <a:ln>
              <a:solidFill>
                <a:srgbClr val="FF99CC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b="1" i="1" u="sng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Принцип</a:t>
              </a:r>
              <a:r>
                <a:rPr lang="ru-RU" b="1" i="1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формирования представлений о динамичности </a:t>
              </a:r>
              <a:r>
                <a:rPr lang="ru-RU" b="1" i="1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знания</a:t>
              </a:r>
              <a:endParaRPr lang="ru-RU" b="1" i="1" dirty="0"/>
            </a:p>
          </p:txBody>
        </p:sp>
        <p:pic>
          <p:nvPicPr>
            <p:cNvPr id="32" name="Рисунок 31" descr="P1160648.JPG"/>
            <p:cNvPicPr>
              <a:picLocks noChangeAspect="1"/>
            </p:cNvPicPr>
            <p:nvPr/>
          </p:nvPicPr>
          <p:blipFill>
            <a:blip r:embed="rId3" cstate="print"/>
            <a:srcRect r="6484"/>
            <a:stretch>
              <a:fillRect/>
            </a:stretch>
          </p:blipFill>
          <p:spPr>
            <a:xfrm>
              <a:off x="2357422" y="1071546"/>
              <a:ext cx="1643074" cy="12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9" name="Рисунок 38" descr="P1160730.JPG"/>
            <p:cNvPicPr>
              <a:picLocks noChangeAspect="1"/>
            </p:cNvPicPr>
            <p:nvPr/>
          </p:nvPicPr>
          <p:blipFill>
            <a:blip r:embed="rId4" cstate="print">
              <a:lum bright="10000" contrast="10000"/>
            </a:blip>
            <a:srcRect l="3699"/>
            <a:stretch>
              <a:fillRect/>
            </a:stretch>
          </p:blipFill>
          <p:spPr>
            <a:xfrm>
              <a:off x="928662" y="1071546"/>
              <a:ext cx="1571636" cy="12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3" name="TextBox 42"/>
            <p:cNvSpPr txBox="1"/>
            <p:nvPr/>
          </p:nvSpPr>
          <p:spPr>
            <a:xfrm>
              <a:off x="1000100" y="857232"/>
              <a:ext cx="30718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i="1" dirty="0" smtClean="0">
                  <a:solidFill>
                    <a:srgbClr val="606060"/>
                  </a:solidFill>
                </a:rPr>
                <a:t>На занятиях</a:t>
              </a:r>
              <a:endParaRPr lang="ru-RU" sz="1400" b="1" i="1" dirty="0">
                <a:solidFill>
                  <a:srgbClr val="606060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960760" y="917992"/>
              <a:ext cx="3039736" cy="1332000"/>
            </a:xfrm>
            <a:prstGeom prst="rect">
              <a:avLst/>
            </a:prstGeom>
            <a:noFill/>
            <a:ln w="38100" cmpd="dbl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28662" y="71438"/>
              <a:ext cx="900000" cy="5000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11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28662" y="71438"/>
            <a:ext cx="9115370" cy="6000540"/>
            <a:chOff x="28662" y="71438"/>
            <a:chExt cx="9115370" cy="6000540"/>
          </a:xfrm>
        </p:grpSpPr>
        <p:sp>
          <p:nvSpPr>
            <p:cNvPr id="20" name="Блок-схема: альтернативный процесс 19"/>
            <p:cNvSpPr/>
            <p:nvPr/>
          </p:nvSpPr>
          <p:spPr>
            <a:xfrm>
              <a:off x="1000100" y="1000108"/>
              <a:ext cx="3000396" cy="3571900"/>
            </a:xfrm>
            <a:prstGeom prst="flowChartAlternateProcess">
              <a:avLst/>
            </a:prstGeom>
            <a:solidFill>
              <a:srgbClr val="C6D9F1">
                <a:alpha val="50196"/>
              </a:srgbClr>
            </a:solidFill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u="sng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42976" y="1571612"/>
              <a:ext cx="2714644" cy="64294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/>
                  </a:solidFill>
                </a:rPr>
                <a:t>Методы решения исследовательских задач 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/>
                  </a:solidFill>
                </a:rPr>
                <a:t>(3 занятия)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285852" y="1142984"/>
              <a:ext cx="2428892" cy="3571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000" b="1" spc="150" dirty="0" smtClean="0">
                  <a:solidFill>
                    <a:schemeClr val="tx1"/>
                  </a:solidFill>
                </a:rPr>
                <a:t>6 класс</a:t>
              </a:r>
              <a:endParaRPr lang="ru-RU" sz="2000" b="1" spc="15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357290" y="2285992"/>
              <a:ext cx="2500330" cy="71438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Формулирование цели, задач, 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гипотезы исследования.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Выявление объекта и предмета исследования.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286514" y="3142454"/>
              <a:ext cx="1857388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214414" y="2500306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214414" y="3357562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1357290" y="3714752"/>
              <a:ext cx="2500330" cy="71438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Планирование решения исследовательских задач. Задача о давлении пирата на палубу шлюпки.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57290" y="3071810"/>
              <a:ext cx="2500330" cy="571504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Методы работы с различными источниками информации.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214414" y="4071942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000100" y="214290"/>
              <a:ext cx="8143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spc="-80" dirty="0" smtClean="0"/>
                <a:t>Реализация принципов исследовательского обучения в рамках </a:t>
              </a:r>
            </a:p>
            <a:p>
              <a:pPr algn="ctr"/>
              <a:r>
                <a:rPr lang="ru-RU" sz="2000" b="1" i="1" spc="-80" dirty="0" smtClean="0"/>
                <a:t>курса внеурочной деятельности «Юный исследователь» (5-6 класс)</a:t>
              </a:r>
              <a:endParaRPr lang="ru-RU" sz="1600" b="1" i="1" spc="-80" dirty="0" smtClean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000100" y="4786322"/>
              <a:ext cx="3000396" cy="714380"/>
            </a:xfrm>
            <a:prstGeom prst="rect">
              <a:avLst/>
            </a:prstGeom>
            <a:ln>
              <a:solidFill>
                <a:srgbClr val="FCA90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b="1" i="1" u="sng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Принцип</a:t>
              </a:r>
              <a:r>
                <a:rPr lang="ru-RU" b="1" i="1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широкой трактовки понятия «исследование»</a:t>
              </a:r>
              <a:endParaRPr lang="ru-RU" b="1" i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000496" y="3071810"/>
              <a:ext cx="5143536" cy="2456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600" b="1" u="sng" dirty="0" smtClean="0">
                  <a:latin typeface="Times New Roman" pitchFamily="18" charset="0"/>
                  <a:cs typeface="Times New Roman" pitchFamily="18" charset="0"/>
                </a:rPr>
                <a:t>Краткая характеристика занятий блока: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Место проведения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кабинет.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Приемы обучения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i="1" dirty="0" err="1" smtClean="0">
                  <a:latin typeface="Times New Roman" pitchFamily="18" charset="0"/>
                  <a:cs typeface="Times New Roman" pitchFamily="18" charset="0"/>
                </a:rPr>
                <a:t>Инсерт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, Лови ошибку!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Методы обучения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 игровые методы</a:t>
              </a:r>
              <a:r>
                <a:rPr lang="ru-RU" sz="1600" i="1" spc="-1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Особенности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на занятиях в различных игровых формах отрабатываются исследовательские умения,</a:t>
              </a:r>
              <a:b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характерные не только для экспериментального, но и для теоретического исследования. </a:t>
              </a: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071966" y="928694"/>
              <a:ext cx="5072066" cy="2214554"/>
            </a:xfrm>
            <a:prstGeom prst="roundRect">
              <a:avLst/>
            </a:prstGeom>
            <a:effectLst>
              <a:softEdge rad="6350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90000"/>
                </a:lnSpc>
              </a:pPr>
              <a:r>
                <a:rPr lang="ru-RU" sz="1500" b="1" i="1" spc="-80" dirty="0" smtClean="0"/>
                <a:t>В научно-методической литературе понятие «исследование» нередко необоснованно сводится лишь к эмпирической стороне детской исследовательской практики и часто ассоциируется с учебными наблюдениями и экспериментами. В этом случае все, что формально находится за пределами эксперимента, например, умение видеть проблему, структурировать материал, полученный в ходе собственных изысканий, умение доказывать и защищать свои идеи… ускользает из поля внимания. </a:t>
              </a:r>
            </a:p>
            <a:p>
              <a:pPr algn="r">
                <a:lnSpc>
                  <a:spcPct val="90000"/>
                </a:lnSpc>
              </a:pPr>
              <a:r>
                <a:rPr lang="en-US" sz="1500" b="1" i="1" spc="-80" dirty="0" smtClean="0"/>
                <a:t>[</a:t>
              </a:r>
              <a:r>
                <a:rPr lang="ru-RU" sz="1500" b="1" i="1" spc="-80" dirty="0" smtClean="0"/>
                <a:t>А.И.Савенков</a:t>
              </a:r>
              <a:r>
                <a:rPr lang="en-US" sz="1500" b="1" i="1" spc="-80" dirty="0" smtClean="0"/>
                <a:t>]</a:t>
              </a:r>
              <a:endParaRPr lang="ru-RU" sz="1500" spc="-8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1000100" y="5643578"/>
              <a:ext cx="4929222" cy="42840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b="1" i="1" u="sng" dirty="0" smtClean="0"/>
                <a:t>Принцип</a:t>
              </a:r>
              <a:r>
                <a:rPr lang="ru-RU" b="1" i="1" dirty="0" smtClean="0"/>
                <a:t> освоения знаний </a:t>
              </a:r>
              <a:endParaRPr lang="ru-RU" b="1" i="1" dirty="0" smtClean="0"/>
            </a:p>
            <a:p>
              <a:pPr algn="ctr">
                <a:lnSpc>
                  <a:spcPct val="90000"/>
                </a:lnSpc>
              </a:pPr>
              <a:r>
                <a:rPr lang="ru-RU" b="1" i="1" dirty="0" smtClean="0"/>
                <a:t>в </a:t>
              </a:r>
              <a:r>
                <a:rPr lang="ru-RU" b="1" i="1" dirty="0" smtClean="0"/>
                <a:t>единстве со способами их </a:t>
              </a:r>
              <a:r>
                <a:rPr lang="ru-RU" b="1" i="1" dirty="0" smtClean="0"/>
                <a:t>получения</a:t>
              </a:r>
              <a:endParaRPr lang="ru-RU" b="1" i="1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8662" y="71438"/>
              <a:ext cx="900000" cy="5000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12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Группа 35"/>
          <p:cNvGrpSpPr/>
          <p:nvPr/>
        </p:nvGrpSpPr>
        <p:grpSpPr>
          <a:xfrm>
            <a:off x="28662" y="71438"/>
            <a:ext cx="9115370" cy="6000768"/>
            <a:chOff x="28662" y="71438"/>
            <a:chExt cx="9115370" cy="6000768"/>
          </a:xfrm>
        </p:grpSpPr>
        <p:sp>
          <p:nvSpPr>
            <p:cNvPr id="20" name="Блок-схема: альтернативный процесс 19"/>
            <p:cNvSpPr/>
            <p:nvPr/>
          </p:nvSpPr>
          <p:spPr>
            <a:xfrm>
              <a:off x="1000100" y="2357430"/>
              <a:ext cx="3000396" cy="3071834"/>
            </a:xfrm>
            <a:prstGeom prst="flowChartAlternateProcess">
              <a:avLst/>
            </a:prstGeom>
            <a:solidFill>
              <a:srgbClr val="C6D9F1">
                <a:alpha val="50196"/>
              </a:srgbClr>
            </a:solidFill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u="sng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42976" y="3000372"/>
              <a:ext cx="2714644" cy="64294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/>
                  </a:solidFill>
                </a:rPr>
                <a:t>Практикум по решению исследовательских задач 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/>
                  </a:solidFill>
                </a:rPr>
                <a:t>(5 занятий)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285852" y="2500306"/>
              <a:ext cx="2428892" cy="3571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000" b="1" spc="150" dirty="0" smtClean="0">
                  <a:solidFill>
                    <a:schemeClr val="tx1"/>
                  </a:solidFill>
                </a:rPr>
                <a:t>6 класс</a:t>
              </a:r>
              <a:endParaRPr lang="ru-RU" sz="2000" b="1" spc="15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357290" y="3714752"/>
              <a:ext cx="2500330" cy="214314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Задачи о Геракле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500828" y="4356900"/>
              <a:ext cx="142876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214414" y="3857628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214414" y="4143380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1357290" y="4000504"/>
              <a:ext cx="2500330" cy="214314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Задачи о золотом яйце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214414" y="4714884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214414" y="4429132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рямоугольник 20"/>
            <p:cNvSpPr/>
            <p:nvPr/>
          </p:nvSpPr>
          <p:spPr>
            <a:xfrm>
              <a:off x="1357290" y="4286256"/>
              <a:ext cx="2500330" cy="214314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Задачи о Джине Аладдина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357290" y="4572008"/>
              <a:ext cx="2500330" cy="214314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Задачи о Золушке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214414" y="5072074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Прямоугольник 27"/>
            <p:cNvSpPr/>
            <p:nvPr/>
          </p:nvSpPr>
          <p:spPr>
            <a:xfrm>
              <a:off x="1357290" y="4857760"/>
              <a:ext cx="2500330" cy="35719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Задачи о золотом слитке и Водяном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00100" y="214290"/>
              <a:ext cx="8143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spc="-80" dirty="0" smtClean="0"/>
                <a:t>Реализация принципов исследовательского обучения в рамках </a:t>
              </a:r>
            </a:p>
            <a:p>
              <a:pPr algn="ctr"/>
              <a:r>
                <a:rPr lang="ru-RU" sz="2000" b="1" i="1" spc="-80" dirty="0" smtClean="0"/>
                <a:t>курса внеурочной деятельности «Юный исследователь» (5-6 класс)</a:t>
              </a:r>
              <a:endParaRPr lang="ru-RU" sz="1600" b="1" i="1" spc="-80" dirty="0" smtClean="0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000100" y="5643806"/>
              <a:ext cx="4929222" cy="428400"/>
            </a:xfrm>
            <a:prstGeom prst="rect">
              <a:avLst/>
            </a:prstGeom>
            <a:ln>
              <a:solidFill>
                <a:srgbClr val="FCA90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b="1" i="1" u="sng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Принцип</a:t>
              </a:r>
              <a:r>
                <a:rPr lang="ru-RU" b="1" i="1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свободы выбора и ответственности за собственное обучение</a:t>
              </a:r>
              <a:endParaRPr lang="ru-RU" b="1" i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00496" y="2214554"/>
              <a:ext cx="5143536" cy="334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600" b="1" u="sng" dirty="0" smtClean="0">
                  <a:latin typeface="Times New Roman" pitchFamily="18" charset="0"/>
                  <a:cs typeface="Times New Roman" pitchFamily="18" charset="0"/>
                </a:rPr>
                <a:t>Краткая характеристика занятий блока: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Место проведения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школьный </a:t>
              </a:r>
              <a:r>
                <a:rPr lang="ru-RU" sz="1600" i="1" dirty="0" err="1" smtClean="0">
                  <a:latin typeface="Times New Roman" pitchFamily="18" charset="0"/>
                  <a:cs typeface="Times New Roman" pitchFamily="18" charset="0"/>
                </a:rPr>
                <a:t>мультимедийный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 центр.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Приемы обучения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 Проблемный ряд.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Методы обучения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метод проектов.</a:t>
              </a:r>
            </a:p>
            <a:p>
              <a:pPr algn="just"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Особенности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spc="-30" dirty="0" smtClean="0">
                  <a:latin typeface="Times New Roman" pitchFamily="18" charset="0"/>
                  <a:cs typeface="Times New Roman" pitchFamily="18" charset="0"/>
                </a:rPr>
                <a:t>учащиеся работают в группах постоянного состава. Командам предлагается пять исследовательских задач обозначенной тематики. Учащиеся самостоятельно распределяют роли, выбирают задачи, решают их (при этом ищут информацию, формулируют понятия,</a:t>
              </a:r>
              <a:br>
                <a:rPr lang="ru-RU" sz="1600" i="1" spc="-3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i="1" spc="-30" dirty="0" smtClean="0">
                  <a:latin typeface="Times New Roman" pitchFamily="18" charset="0"/>
                  <a:cs typeface="Times New Roman" pitchFamily="18" charset="0"/>
                </a:rPr>
                <a:t>выполняют виртуальные эксперименты…), готовят доклад и презентацию. Роль </a:t>
              </a:r>
              <a:r>
                <a:rPr lang="ru-RU" sz="1600" i="1" spc="-30" dirty="0" smtClean="0">
                  <a:latin typeface="Times New Roman" pitchFamily="18" charset="0"/>
                  <a:cs typeface="Times New Roman" pitchFamily="18" charset="0"/>
                </a:rPr>
                <a:t>учителя – консультант</a:t>
              </a:r>
              <a:r>
                <a:rPr lang="ru-RU" sz="1600" i="1" spc="-3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  <p:pic>
          <p:nvPicPr>
            <p:cNvPr id="30" name="Рисунок 29" descr="Слайд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489" y="1142984"/>
              <a:ext cx="1442810" cy="8696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1" name="Рисунок 30" descr="Слайд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1291" y="1344930"/>
              <a:ext cx="1430577" cy="8696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2" name="Рисунок 31" descr="Слайд3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2861" y="1142984"/>
              <a:ext cx="1430577" cy="8696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8" name="Рисунок 37" descr="Слайд6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43637" y="1344930"/>
              <a:ext cx="1442810" cy="8696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5" name="Рисунок 44" descr="Слайд13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27439" y="1142984"/>
              <a:ext cx="1430577" cy="8696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9" name="Рисунок 48" descr="Слайд17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70447" y="1344930"/>
              <a:ext cx="1430577" cy="8696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0" name="Рисунок 49" descr="Слайд18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42017" y="1130616"/>
              <a:ext cx="1430577" cy="8696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1" name="Прямоугольник 50"/>
            <p:cNvSpPr/>
            <p:nvPr/>
          </p:nvSpPr>
          <p:spPr>
            <a:xfrm>
              <a:off x="1000100" y="917992"/>
              <a:ext cx="8111834" cy="1332000"/>
            </a:xfrm>
            <a:prstGeom prst="rect">
              <a:avLst/>
            </a:prstGeom>
            <a:noFill/>
            <a:ln w="38100" cmpd="dbl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928662" y="857232"/>
              <a:ext cx="8143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i="1" dirty="0" smtClean="0">
                  <a:solidFill>
                    <a:srgbClr val="606060"/>
                  </a:solidFill>
                </a:rPr>
                <a:t>Решение исследовательской задачи. Презентация, выполненная командой шестиклассников.</a:t>
              </a:r>
              <a:endParaRPr lang="ru-RU" sz="1400" b="1" i="1" dirty="0">
                <a:solidFill>
                  <a:srgbClr val="606060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28662" y="71438"/>
              <a:ext cx="900000" cy="5000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13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28662" y="71438"/>
            <a:ext cx="9115370" cy="5819889"/>
            <a:chOff x="28662" y="71438"/>
            <a:chExt cx="9115370" cy="5819889"/>
          </a:xfrm>
        </p:grpSpPr>
        <p:sp>
          <p:nvSpPr>
            <p:cNvPr id="20" name="Блок-схема: альтернативный процесс 19"/>
            <p:cNvSpPr/>
            <p:nvPr/>
          </p:nvSpPr>
          <p:spPr>
            <a:xfrm>
              <a:off x="1000100" y="2857496"/>
              <a:ext cx="3000396" cy="2928958"/>
            </a:xfrm>
            <a:prstGeom prst="flowChartAlternateProcess">
              <a:avLst/>
            </a:prstGeom>
            <a:solidFill>
              <a:srgbClr val="C6D9F1">
                <a:alpha val="50196"/>
              </a:srgbClr>
            </a:solidFill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u="sng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42976" y="3571876"/>
              <a:ext cx="2714644" cy="857256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/>
                  </a:solidFill>
                </a:rPr>
                <a:t>«Турнир юных исследователей»  – защита исследовательских проектов (2 занятия)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285852" y="3071810"/>
              <a:ext cx="2428892" cy="3571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000" b="1" spc="150" dirty="0" smtClean="0">
                  <a:solidFill>
                    <a:schemeClr val="tx1"/>
                  </a:solidFill>
                </a:rPr>
                <a:t>6 класс</a:t>
              </a:r>
              <a:endParaRPr lang="ru-RU" sz="2000" b="1" spc="15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357290" y="4643446"/>
              <a:ext cx="2500330" cy="428628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Коллективная защита исследовательских проектов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743608" y="4899938"/>
              <a:ext cx="94320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214414" y="4857760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1357290" y="5143512"/>
              <a:ext cx="2500330" cy="428628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Индивидуальная защита исследовательских проектов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>
              <a:off x="1214414" y="5357826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000496" y="1071546"/>
              <a:ext cx="5143536" cy="4819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600" b="1" u="sng" dirty="0" smtClean="0">
                  <a:latin typeface="Times New Roman" pitchFamily="18" charset="0"/>
                  <a:cs typeface="Times New Roman" pitchFamily="18" charset="0"/>
                </a:rPr>
                <a:t>Краткая характеристика занятий блока: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Место проведения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школьный актовый зал.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Приемы обучения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 Учебный турнир.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Методы обучения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метод проектов.</a:t>
              </a:r>
            </a:p>
            <a:p>
              <a:pPr algn="just"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Особенности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spc="-20" dirty="0" smtClean="0">
                  <a:latin typeface="Times New Roman" pitchFamily="18" charset="0"/>
                  <a:cs typeface="Times New Roman" pitchFamily="18" charset="0"/>
                </a:rPr>
                <a:t>для организации занятий использована модель Всероссийского турнира юных физиков. На защиту выносятся задачи, решенные командами ранее. Команда-оппонент, вызывает команду-докладчика на задачу. Команда-докладчик представляет свое решение,</a:t>
              </a:r>
              <a:br>
                <a:rPr lang="ru-RU" sz="1600" i="1" spc="-2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i="1" spc="-20" dirty="0" smtClean="0">
                  <a:latin typeface="Times New Roman" pitchFamily="18" charset="0"/>
                  <a:cs typeface="Times New Roman" pitchFamily="18" charset="0"/>
                </a:rPr>
                <a:t>оппоненты – анализируют решение, команда-рецензент оценивает работу докладчиков и оппонентов. Остальные команды выполняют роль наблюдателей и участвуют в общей полемике. Затем роли меняются. Индивидуальная защита проводится в форме стендовых докладов. Жюри– старшеклассники, имеющие опыт участия в турнирах. Учитель – ведущий турнира.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00100" y="214290"/>
              <a:ext cx="8143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spc="-80" dirty="0" smtClean="0"/>
                <a:t>Реализация принципов исследовательского обучения в рамках </a:t>
              </a:r>
            </a:p>
            <a:p>
              <a:pPr algn="ctr"/>
              <a:r>
                <a:rPr lang="ru-RU" sz="2000" b="1" i="1" spc="-80" dirty="0" smtClean="0"/>
                <a:t>курса внеурочной деятельности «Юный исследователь» (5-6 класс)</a:t>
              </a:r>
              <a:endParaRPr lang="ru-RU" sz="1600" b="1" i="1" spc="-80" dirty="0" smtClean="0"/>
            </a:p>
          </p:txBody>
        </p:sp>
        <p:pic>
          <p:nvPicPr>
            <p:cNvPr id="12" name="Рисунок 11" descr="лаб6.jpg"/>
            <p:cNvPicPr>
              <a:picLocks noChangeAspect="1"/>
            </p:cNvPicPr>
            <p:nvPr/>
          </p:nvPicPr>
          <p:blipFill>
            <a:blip r:embed="rId3" cstate="print">
              <a:lum bright="10000" contrast="20000"/>
            </a:blip>
            <a:srcRect t="34105" r="14844" b="14583"/>
            <a:stretch>
              <a:fillRect/>
            </a:stretch>
          </p:blipFill>
          <p:spPr>
            <a:xfrm>
              <a:off x="1071538" y="1142984"/>
              <a:ext cx="2928958" cy="14287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Прямоугольник 17"/>
            <p:cNvSpPr/>
            <p:nvPr/>
          </p:nvSpPr>
          <p:spPr>
            <a:xfrm>
              <a:off x="1000100" y="1142984"/>
              <a:ext cx="3000396" cy="1428760"/>
            </a:xfrm>
            <a:prstGeom prst="rect">
              <a:avLst/>
            </a:prstGeom>
            <a:noFill/>
            <a:ln w="38100" cmpd="dbl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71538" y="1500174"/>
              <a:ext cx="1928826" cy="1052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b="1" i="1" dirty="0" smtClean="0">
                  <a:solidFill>
                    <a:srgbClr val="606060"/>
                  </a:solidFill>
                </a:rPr>
                <a:t>«Турнир юных</a:t>
              </a:r>
            </a:p>
            <a:p>
              <a:pPr>
                <a:lnSpc>
                  <a:spcPct val="80000"/>
                </a:lnSpc>
              </a:pPr>
              <a:r>
                <a:rPr lang="ru-RU" sz="1400" b="1" i="1" dirty="0" smtClean="0">
                  <a:solidFill>
                    <a:srgbClr val="606060"/>
                  </a:solidFill>
                </a:rPr>
                <a:t>исследователей»,</a:t>
              </a:r>
            </a:p>
            <a:p>
              <a:pPr>
                <a:lnSpc>
                  <a:spcPct val="80000"/>
                </a:lnSpc>
              </a:pPr>
              <a:endParaRPr lang="ru-RU" sz="800" b="1" i="1" dirty="0" smtClean="0">
                <a:solidFill>
                  <a:srgbClr val="606060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ru-RU" sz="1400" b="1" i="1" dirty="0" smtClean="0">
                  <a:solidFill>
                    <a:srgbClr val="606060"/>
                  </a:solidFill>
                </a:rPr>
                <a:t>защита </a:t>
              </a:r>
              <a:br>
                <a:rPr lang="ru-RU" sz="1400" b="1" i="1" dirty="0" smtClean="0">
                  <a:solidFill>
                    <a:srgbClr val="606060"/>
                  </a:solidFill>
                </a:rPr>
              </a:br>
              <a:r>
                <a:rPr lang="ru-RU" sz="1400" b="1" i="1" dirty="0" smtClean="0">
                  <a:solidFill>
                    <a:srgbClr val="606060"/>
                  </a:solidFill>
                </a:rPr>
                <a:t>исследовательского </a:t>
              </a:r>
              <a:br>
                <a:rPr lang="ru-RU" sz="1400" b="1" i="1" dirty="0" smtClean="0">
                  <a:solidFill>
                    <a:srgbClr val="606060"/>
                  </a:solidFill>
                </a:rPr>
              </a:br>
              <a:r>
                <a:rPr lang="ru-RU" sz="1400" b="1" i="1" dirty="0" smtClean="0">
                  <a:solidFill>
                    <a:srgbClr val="606060"/>
                  </a:solidFill>
                </a:rPr>
                <a:t>проекта</a:t>
              </a:r>
              <a:endParaRPr lang="ru-RU" sz="1400" b="1" i="1" dirty="0">
                <a:solidFill>
                  <a:srgbClr val="606060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28662" y="71438"/>
              <a:ext cx="900000" cy="5000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14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8662" y="71438"/>
            <a:ext cx="9115338" cy="5503215"/>
            <a:chOff x="28662" y="71438"/>
            <a:chExt cx="9115338" cy="5503215"/>
          </a:xfrm>
        </p:grpSpPr>
        <p:sp>
          <p:nvSpPr>
            <p:cNvPr id="5121" name="Rectangle 1"/>
            <p:cNvSpPr>
              <a:spLocks noChangeArrowheads="1"/>
            </p:cNvSpPr>
            <p:nvPr/>
          </p:nvSpPr>
          <p:spPr bwMode="auto">
            <a:xfrm>
              <a:off x="1000100" y="4000504"/>
              <a:ext cx="8072462" cy="1574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7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Учебная программа, рассчитанная на творческое учебно-исследовательское взаимодействие ученика и учителя, </a:t>
              </a:r>
              <a:r>
                <a:rPr kumimoji="0" lang="ru-RU" b="0" u="none" strike="noStrike" cap="none" normalizeH="0" baseline="0" dirty="0" smtClean="0">
                  <a:ln>
                    <a:noFill/>
                  </a:ln>
                  <a:solidFill>
                    <a:srgbClr val="003399"/>
                  </a:solidFill>
                  <a:effectLst/>
                  <a:latin typeface="Segoe Script" pitchFamily="34" charset="0"/>
                  <a:ea typeface="Times New Roman" pitchFamily="18" charset="0"/>
                  <a:cs typeface="Times New Roman" pitchFamily="18" charset="0"/>
                </a:rPr>
                <a:t>«...не может быть приобретена в «супермаркете», торгующем замороженными идеями; она должна вырасти из жизни тех людей, которые будут взаимодействовать» </a:t>
              </a:r>
              <a:r>
                <a:rPr kumimoji="0" lang="ru-RU" b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[</a:t>
              </a:r>
              <a:r>
                <a:rPr kumimoji="0" lang="ru-RU" b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К.Роджерс</a:t>
              </a:r>
              <a:r>
                <a:rPr kumimoji="0" lang="ru-RU" b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, Свобода </a:t>
              </a:r>
              <a:r>
                <a:rPr kumimoji="0" lang="en-US" b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b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учиться</a:t>
              </a:r>
              <a:r>
                <a:rPr kumimoji="0" lang="en-US" b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]</a:t>
              </a:r>
              <a:endParaRPr kumimoji="0" lang="ru-RU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57488" y="3286124"/>
              <a:ext cx="4214842" cy="571276"/>
            </a:xfrm>
            <a:prstGeom prst="rect">
              <a:avLst/>
            </a:prstGeom>
            <a:ln>
              <a:solidFill>
                <a:srgbClr val="FCA904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b="1" i="1" u="sng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Принципа</a:t>
              </a:r>
              <a:r>
                <a:rPr lang="ru-RU" b="1" i="1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использования </a:t>
              </a:r>
            </a:p>
            <a:p>
              <a:pPr algn="ctr">
                <a:lnSpc>
                  <a:spcPct val="90000"/>
                </a:lnSpc>
              </a:pPr>
              <a:r>
                <a:rPr lang="ru-RU" b="1" i="1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авторских учебных программ</a:t>
              </a:r>
              <a:endParaRPr lang="ru-RU" b="1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00100" y="214290"/>
              <a:ext cx="8143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spc="-80" dirty="0" smtClean="0"/>
                <a:t>Реализация принципов исследовательского обучения в рамках </a:t>
              </a:r>
            </a:p>
            <a:p>
              <a:pPr algn="ctr"/>
              <a:r>
                <a:rPr lang="ru-RU" sz="2000" b="1" i="1" spc="-80" dirty="0" smtClean="0"/>
                <a:t>курса внеурочной деятельности «Юный исследователь» (5-6 класс)</a:t>
              </a:r>
              <a:endParaRPr lang="ru-RU" sz="1600" b="1" i="1" spc="-80" dirty="0" smtClean="0"/>
            </a:p>
          </p:txBody>
        </p:sp>
        <p:pic>
          <p:nvPicPr>
            <p:cNvPr id="10" name="Рисунок 9" descr="st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0100" y="1571612"/>
              <a:ext cx="1079006" cy="7858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Блок-схема: альтернативный процесс 10"/>
            <p:cNvSpPr/>
            <p:nvPr/>
          </p:nvSpPr>
          <p:spPr>
            <a:xfrm>
              <a:off x="2000232" y="1500174"/>
              <a:ext cx="7000924" cy="928694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Отсутствие методического обеспечения по реализации внеурочной деятельности на момент внедрения ФГОС</a:t>
              </a:r>
              <a:r>
                <a:rPr lang="en-US" sz="1600" b="1" dirty="0" smtClean="0"/>
                <a:t> </a:t>
              </a:r>
              <a:r>
                <a:rPr lang="ru-RU" sz="1600" b="1" dirty="0" smtClean="0"/>
                <a:t>в основной школе </a:t>
              </a:r>
            </a:p>
            <a:p>
              <a:pPr algn="ctr"/>
              <a:r>
                <a:rPr lang="ru-RU" sz="1600" b="1" dirty="0" smtClean="0"/>
                <a:t>в опережающем режиме</a:t>
              </a:r>
              <a:endParaRPr lang="ru-RU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0100" y="1093112"/>
              <a:ext cx="7929618" cy="2166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ru-RU" i="1" dirty="0" smtClean="0"/>
                <a:t>Одно из выявленных противоречий:</a:t>
              </a:r>
            </a:p>
            <a:p>
              <a:pPr algn="ctr">
                <a:lnSpc>
                  <a:spcPct val="107000"/>
                </a:lnSpc>
              </a:pPr>
              <a:endParaRPr lang="ru-RU" i="1" dirty="0" smtClean="0"/>
            </a:p>
            <a:p>
              <a:pPr algn="ctr">
                <a:lnSpc>
                  <a:spcPct val="107000"/>
                </a:lnSpc>
              </a:pPr>
              <a:endParaRPr lang="ru-RU" i="1" dirty="0" smtClean="0"/>
            </a:p>
            <a:p>
              <a:pPr algn="ctr">
                <a:lnSpc>
                  <a:spcPct val="107000"/>
                </a:lnSpc>
              </a:pPr>
              <a:endParaRPr lang="ru-RU" i="1" dirty="0" smtClean="0"/>
            </a:p>
            <a:p>
              <a:pPr algn="ctr">
                <a:lnSpc>
                  <a:spcPct val="107000"/>
                </a:lnSpc>
              </a:pPr>
              <a:endParaRPr lang="ru-RU" i="1" dirty="0" smtClean="0"/>
            </a:p>
            <a:p>
              <a:pPr algn="ctr">
                <a:lnSpc>
                  <a:spcPct val="107000"/>
                </a:lnSpc>
              </a:pPr>
              <a:r>
                <a:rPr lang="ru-RU" i="1" dirty="0" smtClean="0"/>
                <a:t>способствовало реализации одной из фундаментальных идей исследовательского обучения</a:t>
              </a:r>
              <a:endParaRPr lang="ru-RU" i="1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662" y="71438"/>
              <a:ext cx="900000" cy="5000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15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28662" y="71438"/>
            <a:ext cx="9115338" cy="6000768"/>
            <a:chOff x="28662" y="71438"/>
            <a:chExt cx="9115338" cy="600076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857356" y="1714488"/>
              <a:ext cx="3357586" cy="252414"/>
            </a:xfrm>
            <a:prstGeom prst="rect">
              <a:avLst/>
            </a:prstGeom>
            <a:solidFill>
              <a:srgbClr val="C6D9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4" name="Диаграмма 23"/>
            <p:cNvGraphicFramePr/>
            <p:nvPr/>
          </p:nvGraphicFramePr>
          <p:xfrm>
            <a:off x="3570760" y="2428868"/>
            <a:ext cx="2430000" cy="1766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928662" y="4214818"/>
              <a:ext cx="2786082" cy="954107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Тест Е.П.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Торранса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Определены  оригинальность, 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беглость,  гибкость мышления, 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рассчитан уровень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креативности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(представлен на диаграмме).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000100" y="2001242"/>
              <a:ext cx="2428892" cy="824841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dirty="0" smtClean="0"/>
                <a:t>Способность к дивергентному мышлению (этап выявления проблем, </a:t>
              </a:r>
            </a:p>
            <a:p>
              <a:pPr algn="ctr">
                <a:lnSpc>
                  <a:spcPct val="70000"/>
                </a:lnSpc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dirty="0" smtClean="0"/>
                <a:t>поиск гипотез…)</a:t>
              </a:r>
            </a:p>
            <a:p>
              <a:pPr algn="ctr">
                <a:lnSpc>
                  <a:spcPct val="70000"/>
                </a:lnSpc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499322" y="2000240"/>
              <a:ext cx="2430000" cy="695575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dirty="0" smtClean="0"/>
                <a:t>Способность к конвергентному мышлению (этап анализа ситуации, </a:t>
              </a:r>
            </a:p>
            <a:p>
              <a:pPr algn="ctr">
                <a:lnSpc>
                  <a:spcPct val="70000"/>
                </a:lnSpc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dirty="0" smtClean="0"/>
                <a:t>выработки суждений…)</a:t>
              </a:r>
              <a:endParaRPr lang="ru-RU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00100" y="259185"/>
              <a:ext cx="81439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000" b="1" i="1" spc="-80" dirty="0" smtClean="0"/>
                <a:t>Курс внеурочной деятельности «Юный исследователь» как средство развития исследовательских умений учащихся</a:t>
              </a:r>
            </a:p>
            <a:p>
              <a:pPr algn="ctr"/>
              <a:endParaRPr lang="ru-RU" sz="1600" b="1" i="1" spc="-80" dirty="0" smtClean="0"/>
            </a:p>
          </p:txBody>
        </p:sp>
        <p:graphicFrame>
          <p:nvGraphicFramePr>
            <p:cNvPr id="13" name="Диаграмма 12"/>
            <p:cNvGraphicFramePr/>
            <p:nvPr/>
          </p:nvGraphicFramePr>
          <p:xfrm>
            <a:off x="928662" y="2643182"/>
            <a:ext cx="2430000" cy="15528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3500430" y="4201885"/>
              <a:ext cx="2643206" cy="954107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Тесты интеллекта – 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матрицы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Равена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и тест </a:t>
              </a: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Айзенка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. </a:t>
              </a:r>
              <a:br>
                <a:rPr lang="ru-RU" sz="1400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Определен уровень конвергентной продуктивности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(представлен на диаграмме).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6072198" y="1714488"/>
              <a:ext cx="3071802" cy="3571900"/>
            </a:xfrm>
            <a:prstGeom prst="roundRect">
              <a:avLst>
                <a:gd name="adj" fmla="val 11415"/>
              </a:avLst>
            </a:prstGeom>
            <a:solidFill>
              <a:srgbClr val="C6D9F1">
                <a:alpha val="60000"/>
              </a:srgbClr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i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Дивергентное мышление:</a:t>
              </a:r>
            </a:p>
            <a:p>
              <a:pPr algn="just"/>
              <a:r>
                <a:rPr lang="ru-RU" sz="1400" i="1" u="sng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Высокий уровень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i="1" spc="-5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+6%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ru-RU" sz="1400" b="1" i="1" spc="-5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на 4% выше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b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чем у сверстников, не изучавших курс)</a:t>
              </a:r>
            </a:p>
            <a:p>
              <a:r>
                <a:rPr lang="ru-RU" sz="1400" i="1" u="sng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Средний уровень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i="1" spc="-5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+10%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ru-RU" sz="1400" b="1" i="1" spc="-5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на 5% выше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b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чем у сверстников, не изучавших курс)</a:t>
              </a:r>
            </a:p>
            <a:p>
              <a:endParaRPr lang="ru-RU" sz="1400" i="1" spc="-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b="1" i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Конвергентное мышление:</a:t>
              </a:r>
            </a:p>
            <a:p>
              <a:pPr algn="just"/>
              <a:r>
                <a:rPr lang="ru-RU" sz="1400" i="1" u="sng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Высокий уровень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i="1" spc="-5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+5%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ru-RU" sz="1400" b="1" i="1" spc="-5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на 4% выше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b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чем у сверстников, не изучавших курс)</a:t>
              </a:r>
            </a:p>
            <a:p>
              <a:r>
                <a:rPr lang="ru-RU" sz="1400" i="1" u="sng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Средний уровень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i="1" spc="-5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+10%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ru-RU" sz="1400" b="1" i="1" spc="-5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на 3% выше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b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чем у сверстников, не изучавших курс)</a:t>
              </a:r>
            </a:p>
            <a:p>
              <a:endParaRPr lang="ru-RU" sz="1400" i="1" spc="-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/>
              <a:r>
                <a:rPr lang="ru-RU" sz="1400" b="1" i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Внедрение курса способствовало более интенсивному развитию мышления школьников.</a:t>
              </a: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962976" y="5214950"/>
              <a:ext cx="6537982" cy="857256"/>
              <a:chOff x="962976" y="5214950"/>
              <a:chExt cx="6537982" cy="85725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071538" y="5214950"/>
                <a:ext cx="6429420" cy="307777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400" i="1" spc="-50" dirty="0" smtClean="0">
                    <a:latin typeface="Times New Roman" pitchFamily="18" charset="0"/>
                    <a:cs typeface="Times New Roman" pitchFamily="18" charset="0"/>
                  </a:rPr>
                  <a:t>5 кл., экспериментальная группа (84 чел.), входная диагностика (сентябрь 2013)</a:t>
                </a:r>
                <a:endParaRPr lang="ru-RU" sz="1400" i="1" spc="-5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71538" y="5478677"/>
                <a:ext cx="6429420" cy="307777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400" i="1" spc="-50" dirty="0" smtClean="0">
                    <a:latin typeface="Times New Roman" pitchFamily="18" charset="0"/>
                    <a:cs typeface="Times New Roman" pitchFamily="18" charset="0"/>
                  </a:rPr>
                  <a:t>6 кл., экспериментальная группа (84 чел.), диагностика после изучения курса (май 2015)</a:t>
                </a:r>
                <a:endParaRPr lang="ru-RU" sz="1400" i="1" spc="-5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71538" y="5764429"/>
                <a:ext cx="6429420" cy="307777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400" i="1" spc="-50" dirty="0" smtClean="0">
                    <a:latin typeface="Times New Roman" pitchFamily="18" charset="0"/>
                    <a:cs typeface="Times New Roman" pitchFamily="18" charset="0"/>
                  </a:rPr>
                  <a:t>6 кл., контрольная группа (91 чел.), не изучали курс «Юный исследователь» (май 2014) </a:t>
                </a:r>
                <a:endParaRPr lang="ru-RU" sz="1400" i="1" spc="-5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5" name="Picture 1"/>
              <p:cNvPicPr>
                <a:picLocks noChangeAspect="1" noChangeArrowheads="1"/>
              </p:cNvPicPr>
              <p:nvPr/>
            </p:nvPicPr>
            <p:blipFill>
              <a:blip r:embed="rId5"/>
              <a:srcRect l="80278" t="52918" r="17016" b="44196"/>
              <a:stretch>
                <a:fillRect/>
              </a:stretch>
            </p:blipFill>
            <p:spPr bwMode="auto">
              <a:xfrm>
                <a:off x="962976" y="5892768"/>
                <a:ext cx="180000" cy="108000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" name="Picture 1"/>
              <p:cNvPicPr>
                <a:picLocks noChangeAspect="1" noChangeArrowheads="1"/>
              </p:cNvPicPr>
              <p:nvPr/>
            </p:nvPicPr>
            <p:blipFill>
              <a:blip r:embed="rId5"/>
              <a:srcRect l="80278" t="45092" r="17016" b="51059"/>
              <a:stretch>
                <a:fillRect/>
              </a:stretch>
            </p:blipFill>
            <p:spPr bwMode="auto">
              <a:xfrm>
                <a:off x="962976" y="5545816"/>
                <a:ext cx="180000" cy="144000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8" name="Picture 1"/>
              <p:cNvPicPr>
                <a:picLocks noChangeAspect="1" noChangeArrowheads="1"/>
              </p:cNvPicPr>
              <p:nvPr/>
            </p:nvPicPr>
            <p:blipFill>
              <a:blip r:embed="rId5"/>
              <a:srcRect l="80278" t="37523" r="17160" b="58885"/>
              <a:stretch>
                <a:fillRect/>
              </a:stretch>
            </p:blipFill>
            <p:spPr bwMode="auto">
              <a:xfrm>
                <a:off x="962976" y="5286388"/>
                <a:ext cx="180000" cy="141972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9" name="Скругленный прямоугольник 38"/>
            <p:cNvSpPr/>
            <p:nvPr/>
          </p:nvSpPr>
          <p:spPr>
            <a:xfrm>
              <a:off x="857224" y="857232"/>
              <a:ext cx="8286776" cy="785818"/>
            </a:xfrm>
            <a:prstGeom prst="roundRect">
              <a:avLst>
                <a:gd name="adj" fmla="val 28630"/>
              </a:avLst>
            </a:prstGeom>
            <a:effectLst>
              <a:softEdge rad="6350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80000"/>
                </a:lnSpc>
              </a:pPr>
              <a:r>
                <a:rPr lang="ru-RU" sz="1600" b="1" i="1" dirty="0" smtClean="0"/>
                <a:t>Для оценки результативности внедрения курса «Юный исследователь» использованы метод</a:t>
              </a:r>
              <a:r>
                <a:rPr lang="ru-RU" sz="1600" b="1" dirty="0" smtClean="0"/>
                <a:t> </a:t>
              </a:r>
              <a:r>
                <a:rPr lang="ru-RU" sz="1600" b="1" i="1" dirty="0" smtClean="0"/>
                <a:t>наблюдения, </a:t>
              </a:r>
              <a:r>
                <a:rPr lang="ru-RU" sz="1600" b="1" i="1" dirty="0" err="1" smtClean="0"/>
                <a:t>критериально-ориентированные</a:t>
              </a:r>
              <a:r>
                <a:rPr lang="ru-RU" sz="1600" b="1" i="1" dirty="0" smtClean="0"/>
                <a:t> тесты исследовательских умений,  диагностика дивергентного  и  конвергентного  мышления</a:t>
              </a:r>
              <a:endParaRPr lang="ru-RU" sz="1600" b="1" i="1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928662" y="1714488"/>
              <a:ext cx="5143536" cy="3500462"/>
            </a:xfrm>
            <a:prstGeom prst="roundRect">
              <a:avLst>
                <a:gd name="adj" fmla="val 87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Диагностика школьного психолога</a:t>
              </a:r>
              <a:endParaRPr lang="ru-RU" sz="8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8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8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8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8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28662" y="71438"/>
              <a:ext cx="900000" cy="5000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16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28662" y="71438"/>
            <a:ext cx="9115338" cy="6000768"/>
            <a:chOff x="28662" y="71438"/>
            <a:chExt cx="9115338" cy="600076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1857356" y="1000108"/>
              <a:ext cx="3357586" cy="252414"/>
            </a:xfrm>
            <a:prstGeom prst="rect">
              <a:avLst/>
            </a:prstGeom>
            <a:solidFill>
              <a:srgbClr val="C2F4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7224" y="3357562"/>
              <a:ext cx="2786082" cy="1298817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70000"/>
                </a:lnSpc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Карты наблюдения составлены </a:t>
              </a:r>
            </a:p>
            <a:p>
              <a:pPr algn="just">
                <a:lnSpc>
                  <a:spcPct val="70000"/>
                </a:lnSpc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на базе методики А.И.Савенкова.</a:t>
              </a:r>
            </a:p>
            <a:p>
              <a:pPr>
                <a:lnSpc>
                  <a:spcPct val="70000"/>
                </a:lnSpc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Диагностика по каждому учащемуся проводилась </a:t>
              </a:r>
            </a:p>
            <a:p>
              <a:pPr>
                <a:lnSpc>
                  <a:spcPct val="70000"/>
                </a:lnSpc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тремя экспертами: </a:t>
              </a:r>
            </a:p>
            <a:p>
              <a:pPr>
                <a:lnSpc>
                  <a:spcPct val="70000"/>
                </a:lnSpc>
                <a:buFont typeface="Arial" pitchFamily="34" charset="0"/>
                <a:buChar char="•"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мной (на занятиях курса), </a:t>
              </a:r>
            </a:p>
            <a:p>
              <a:pPr>
                <a:lnSpc>
                  <a:spcPct val="70000"/>
                </a:lnSpc>
                <a:buFont typeface="Arial" pitchFamily="34" charset="0"/>
                <a:buChar char="•"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классным руководителем,</a:t>
              </a:r>
            </a:p>
            <a:p>
              <a:pPr>
                <a:lnSpc>
                  <a:spcPct val="70000"/>
                </a:lnSpc>
                <a:buFont typeface="Arial" pitchFamily="34" charset="0"/>
                <a:buChar char="•"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родителями.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57224" y="1286862"/>
              <a:ext cx="2714644" cy="824841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dirty="0" smtClean="0"/>
                <a:t>Поисковая активность – </a:t>
              </a:r>
              <a:br>
                <a:rPr lang="ru-RU" sz="1400" dirty="0" smtClean="0"/>
              </a:br>
              <a:r>
                <a:rPr lang="ru-RU" sz="1400" dirty="0" smtClean="0"/>
                <a:t>первоисточник </a:t>
              </a:r>
            </a:p>
            <a:p>
              <a:pPr algn="ctr">
                <a:lnSpc>
                  <a:spcPct val="70000"/>
                </a:lnSpc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dirty="0" smtClean="0"/>
                <a:t>и основной двигатель исследовательского поведения</a:t>
              </a:r>
            </a:p>
            <a:p>
              <a:pPr algn="ctr">
                <a:lnSpc>
                  <a:spcPct val="70000"/>
                </a:lnSpc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500430" y="1285860"/>
              <a:ext cx="2430000" cy="252826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effectLst>
              <a:softEdge rad="63500"/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70000"/>
                </a:lnSpc>
                <a:defRPr sz="12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r>
                <a:rPr lang="ru-RU" sz="1400" dirty="0" smtClean="0"/>
                <a:t>Исследовательские умения</a:t>
              </a:r>
              <a:endParaRPr lang="ru-RU" sz="1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00100" y="259185"/>
              <a:ext cx="81439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2000" b="1" i="1" spc="-80" dirty="0" smtClean="0"/>
                <a:t>Курс внеурочной деятельности «Юный исследователь» как средство развития исследовательских умений учащихся</a:t>
              </a:r>
            </a:p>
            <a:p>
              <a:pPr algn="ctr"/>
              <a:endParaRPr lang="ru-RU" sz="1600" b="1" i="1" spc="-80" dirty="0" smtClean="0"/>
            </a:p>
          </p:txBody>
        </p:sp>
        <p:graphicFrame>
          <p:nvGraphicFramePr>
            <p:cNvPr id="29" name="Диаграмма 28"/>
            <p:cNvGraphicFramePr/>
            <p:nvPr/>
          </p:nvGraphicFramePr>
          <p:xfrm>
            <a:off x="1000100" y="2000240"/>
            <a:ext cx="2430000" cy="12858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31" name="Диаграмма 30"/>
            <p:cNvGraphicFramePr/>
            <p:nvPr/>
          </p:nvGraphicFramePr>
          <p:xfrm>
            <a:off x="3428992" y="1428736"/>
            <a:ext cx="2430000" cy="21766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3" name="TextBox 22"/>
            <p:cNvSpPr txBox="1"/>
            <p:nvPr/>
          </p:nvSpPr>
          <p:spPr>
            <a:xfrm>
              <a:off x="3428992" y="3332149"/>
              <a:ext cx="2786082" cy="1815882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Критериально-ориентированный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тест, состоящий из заданий имитирующих учебное исследование. Проведена диагностика всех основных исследовательских умений и определен общий уровень сформированности исследовательских умений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(представлен на диаграмме).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928662" y="1000108"/>
              <a:ext cx="5143536" cy="4214842"/>
            </a:xfrm>
            <a:prstGeom prst="roundRect">
              <a:avLst>
                <a:gd name="adj" fmla="val 8767"/>
              </a:avLst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Моя диагностика</a:t>
              </a:r>
              <a:endParaRPr lang="ru-RU" sz="24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24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8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8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8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8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8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9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16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8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800" b="1" dirty="0" smtClean="0">
                <a:solidFill>
                  <a:schemeClr val="tx1"/>
                </a:solidFill>
              </a:endParaRPr>
            </a:p>
            <a:p>
              <a:pPr algn="ctr"/>
              <a:endParaRPr lang="ru-RU" sz="8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962976" y="5214950"/>
              <a:ext cx="6537982" cy="857256"/>
              <a:chOff x="962976" y="5214950"/>
              <a:chExt cx="6537982" cy="857256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1071538" y="5214950"/>
                <a:ext cx="6429420" cy="307777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400" i="1" spc="-50" dirty="0" smtClean="0">
                    <a:latin typeface="Times New Roman" pitchFamily="18" charset="0"/>
                    <a:cs typeface="Times New Roman" pitchFamily="18" charset="0"/>
                  </a:rPr>
                  <a:t>5 кл., экспериментальная группа (84 чел.), входная диагностика (сентябрь 2013)</a:t>
                </a:r>
                <a:endParaRPr lang="ru-RU" sz="1400" i="1" spc="-5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71538" y="5478677"/>
                <a:ext cx="6429420" cy="307777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400" i="1" spc="-50" dirty="0" smtClean="0">
                    <a:latin typeface="Times New Roman" pitchFamily="18" charset="0"/>
                    <a:cs typeface="Times New Roman" pitchFamily="18" charset="0"/>
                  </a:rPr>
                  <a:t>6 кл., экспериментальная группа (84 чел.), диагностика после изучения курса (май 2015)</a:t>
                </a:r>
                <a:endParaRPr lang="ru-RU" sz="1400" i="1" spc="-5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071538" y="5764429"/>
                <a:ext cx="6429420" cy="307777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1400" i="1" spc="-50" dirty="0" smtClean="0">
                    <a:latin typeface="Times New Roman" pitchFamily="18" charset="0"/>
                    <a:cs typeface="Times New Roman" pitchFamily="18" charset="0"/>
                  </a:rPr>
                  <a:t>6 кл., контрольная группа (91 чел.), не изучали курс «Юный исследователь» (май 2014) </a:t>
                </a:r>
                <a:endParaRPr lang="ru-RU" sz="1400" i="1" spc="-5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0481" name="Picture 1"/>
              <p:cNvPicPr>
                <a:picLocks noChangeAspect="1" noChangeArrowheads="1"/>
              </p:cNvPicPr>
              <p:nvPr/>
            </p:nvPicPr>
            <p:blipFill>
              <a:blip r:embed="rId5"/>
              <a:srcRect l="80278" t="52918" r="17016" b="44196"/>
              <a:stretch>
                <a:fillRect/>
              </a:stretch>
            </p:blipFill>
            <p:spPr bwMode="auto">
              <a:xfrm>
                <a:off x="962976" y="5892768"/>
                <a:ext cx="180000" cy="108000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2" name="Picture 1"/>
              <p:cNvPicPr>
                <a:picLocks noChangeAspect="1" noChangeArrowheads="1"/>
              </p:cNvPicPr>
              <p:nvPr/>
            </p:nvPicPr>
            <p:blipFill>
              <a:blip r:embed="rId5"/>
              <a:srcRect l="80278" t="45092" r="17016" b="51059"/>
              <a:stretch>
                <a:fillRect/>
              </a:stretch>
            </p:blipFill>
            <p:spPr bwMode="auto">
              <a:xfrm>
                <a:off x="962976" y="5545816"/>
                <a:ext cx="180000" cy="144000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3" name="Picture 1"/>
              <p:cNvPicPr>
                <a:picLocks noChangeAspect="1" noChangeArrowheads="1"/>
              </p:cNvPicPr>
              <p:nvPr/>
            </p:nvPicPr>
            <p:blipFill>
              <a:blip r:embed="rId5"/>
              <a:srcRect l="80278" t="37523" r="17160" b="58885"/>
              <a:stretch>
                <a:fillRect/>
              </a:stretch>
            </p:blipFill>
            <p:spPr bwMode="auto">
              <a:xfrm>
                <a:off x="962976" y="5286388"/>
                <a:ext cx="180000" cy="141972"/>
              </a:xfrm>
              <a:prstGeom prst="rect">
                <a:avLst/>
              </a:prstGeom>
              <a:solidFill>
                <a:srgbClr val="FFFFFF">
                  <a:alpha val="6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34" name="Скругленный прямоугольник 33"/>
            <p:cNvSpPr/>
            <p:nvPr/>
          </p:nvSpPr>
          <p:spPr>
            <a:xfrm>
              <a:off x="6072198" y="1000108"/>
              <a:ext cx="3071802" cy="4286280"/>
            </a:xfrm>
            <a:prstGeom prst="roundRect">
              <a:avLst>
                <a:gd name="adj" fmla="val 11415"/>
              </a:avLst>
            </a:prstGeom>
            <a:solidFill>
              <a:srgbClr val="C2F4AE">
                <a:alpha val="60000"/>
              </a:srgbClr>
            </a:solidFill>
            <a:effectLst>
              <a:softEdge rad="6350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i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Поисковая активность:</a:t>
              </a:r>
            </a:p>
            <a:p>
              <a:pPr algn="just"/>
              <a:r>
                <a:rPr lang="ru-RU" sz="1400" i="1" u="sng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Высокий уровень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i="1" spc="-5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+8%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ru-RU" sz="1400" b="1" i="1" spc="-5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на 5% выше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b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чем у сверстников, не изучавших курс)</a:t>
              </a:r>
            </a:p>
            <a:p>
              <a:r>
                <a:rPr lang="ru-RU" sz="1400" i="1" u="sng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Средний уровень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i="1" spc="-5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+10%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ru-RU" sz="1400" b="1" i="1" spc="-5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на 5% выше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b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чем у сверстников, не изучавших курс)</a:t>
              </a:r>
            </a:p>
            <a:p>
              <a:endParaRPr lang="ru-RU" sz="800" i="1" spc="-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b="1" i="1" u="sng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Исследовательские умения:</a:t>
              </a:r>
            </a:p>
            <a:p>
              <a:pPr algn="just"/>
              <a:r>
                <a:rPr lang="ru-RU" sz="1400" i="1" u="sng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Высокий уровень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i="1" spc="-7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+21%</a:t>
              </a:r>
              <a:r>
                <a:rPr lang="ru-RU" sz="1400" i="1" spc="-7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ru-RU" sz="1400" b="1" i="1" spc="-7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на 12% выше</a:t>
              </a:r>
              <a:r>
                <a:rPr lang="ru-RU" sz="1400" i="1" spc="-7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чем у сверстников не изучавших курс)</a:t>
              </a:r>
            </a:p>
            <a:p>
              <a:r>
                <a:rPr lang="ru-RU" sz="1400" i="1" u="sng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Средний уровень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i="1" spc="-8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+17%</a:t>
              </a:r>
              <a:r>
                <a:rPr lang="ru-RU" sz="1400" i="1" spc="-8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ru-RU" sz="1400" b="1" i="1" spc="-8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на 12% выше</a:t>
              </a:r>
              <a:r>
                <a:rPr lang="ru-RU" sz="1400" i="1" spc="-8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i="1" spc="-5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чем у сверстников не изучавших курс)</a:t>
              </a:r>
            </a:p>
            <a:p>
              <a:endParaRPr lang="ru-RU" sz="800" i="1" spc="-4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66700" indent="-266700" algn="just">
                <a:lnSpc>
                  <a:spcPct val="80000"/>
                </a:lnSpc>
                <a:buAutoNum type="arabicPeriod"/>
                <a:tabLst>
                  <a:tab pos="2513013" algn="l"/>
                </a:tabLst>
              </a:pPr>
              <a:r>
                <a:rPr lang="ru-RU" sz="1400" b="1" dirty="0" smtClean="0">
                  <a:solidFill>
                    <a:schemeClr val="tx1"/>
                  </a:solidFill>
                  <a:cs typeface="Times New Roman" pitchFamily="18" charset="0"/>
                </a:rPr>
                <a:t>Диагностика подтверждает эффективность курса «Юный исследователь» как средства развития исследовательских умений школьников. </a:t>
              </a:r>
            </a:p>
            <a:p>
              <a:pPr marL="266700" indent="-266700" algn="just">
                <a:lnSpc>
                  <a:spcPct val="80000"/>
                </a:lnSpc>
                <a:buAutoNum type="arabicPeriod"/>
              </a:pPr>
              <a:r>
                <a:rPr lang="ru-RU" sz="1400" b="1" dirty="0" smtClean="0">
                  <a:solidFill>
                    <a:schemeClr val="tx1"/>
                  </a:solidFill>
                  <a:cs typeface="Times New Roman" pitchFamily="18" charset="0"/>
                </a:rPr>
                <a:t>Внедрение курса способствует достижению личностных и </a:t>
              </a:r>
              <a:r>
                <a:rPr lang="ru-RU" sz="1400" b="1" dirty="0" err="1" smtClean="0">
                  <a:solidFill>
                    <a:schemeClr val="tx1"/>
                  </a:solidFill>
                  <a:cs typeface="Times New Roman" pitchFamily="18" charset="0"/>
                </a:rPr>
                <a:t>метапредметных</a:t>
              </a:r>
              <a:r>
                <a:rPr lang="ru-RU" sz="1400" b="1" dirty="0" smtClean="0">
                  <a:solidFill>
                    <a:schemeClr val="tx1"/>
                  </a:solidFill>
                  <a:cs typeface="Times New Roman" pitchFamily="18" charset="0"/>
                </a:rPr>
                <a:t> результатов обучения.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215074" y="3500438"/>
              <a:ext cx="2786082" cy="1643074"/>
            </a:xfrm>
            <a:prstGeom prst="rect">
              <a:avLst/>
            </a:prstGeom>
            <a:noFill/>
            <a:ln w="47625" cmpd="thickThin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8662" y="71438"/>
              <a:ext cx="900000" cy="5000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17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28662" y="71438"/>
            <a:ext cx="9115338" cy="5929330"/>
            <a:chOff x="28662" y="71438"/>
            <a:chExt cx="9115338" cy="592933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6715140" y="1928802"/>
              <a:ext cx="1928826" cy="234000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786182" y="1928802"/>
              <a:ext cx="1928826" cy="234000"/>
            </a:xfrm>
            <a:prstGeom prst="rect">
              <a:avLst/>
            </a:prstGeom>
            <a:noFill/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714480" y="2115106"/>
              <a:ext cx="714380" cy="367200"/>
              <a:chOff x="4786314" y="2643182"/>
              <a:chExt cx="714380" cy="428628"/>
            </a:xfrm>
          </p:grpSpPr>
          <p:sp>
            <p:nvSpPr>
              <p:cNvPr id="25" name="Стрелка вниз 24"/>
              <p:cNvSpPr/>
              <p:nvPr/>
            </p:nvSpPr>
            <p:spPr>
              <a:xfrm>
                <a:off x="4929190" y="2786058"/>
                <a:ext cx="428628" cy="285752"/>
              </a:xfrm>
              <a:prstGeom prst="downArrow">
                <a:avLst>
                  <a:gd name="adj1" fmla="val 65251"/>
                  <a:gd name="adj2" fmla="val 41123"/>
                </a:avLst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4786314" y="2643182"/>
                <a:ext cx="714380" cy="285752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FFFFFF"/>
                </a:solidFill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Скругленный прямоугольник 4"/>
            <p:cNvSpPr/>
            <p:nvPr/>
          </p:nvSpPr>
          <p:spPr>
            <a:xfrm>
              <a:off x="857224" y="1500174"/>
              <a:ext cx="8286776" cy="357190"/>
            </a:xfrm>
            <a:prstGeom prst="roundRect">
              <a:avLst>
                <a:gd name="adj" fmla="val 37443"/>
              </a:avLst>
            </a:prstGeom>
            <a:solidFill>
              <a:srgbClr val="0070C0"/>
            </a:solidFill>
            <a:effectLst>
              <a:softEdge rad="6350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1600" b="1" i="1" dirty="0" smtClean="0"/>
                <a:t>Исследовательская деятельность в рамках факультативного курса «Юный физик»</a:t>
              </a:r>
              <a:endParaRPr lang="ru-RU" sz="1600" b="1" i="1" dirty="0"/>
            </a:p>
          </p:txBody>
        </p:sp>
        <p:sp>
          <p:nvSpPr>
            <p:cNvPr id="14" name="Стрелка вниз 13"/>
            <p:cNvSpPr/>
            <p:nvPr/>
          </p:nvSpPr>
          <p:spPr>
            <a:xfrm>
              <a:off x="6357950" y="1285860"/>
              <a:ext cx="428628" cy="285752"/>
            </a:xfrm>
            <a:prstGeom prst="downArrow">
              <a:avLst>
                <a:gd name="adj1" fmla="val 65251"/>
                <a:gd name="adj2" fmla="val 41123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низ 14"/>
            <p:cNvSpPr/>
            <p:nvPr/>
          </p:nvSpPr>
          <p:spPr>
            <a:xfrm>
              <a:off x="4714876" y="1285860"/>
              <a:ext cx="428628" cy="285752"/>
            </a:xfrm>
            <a:prstGeom prst="downArrow">
              <a:avLst>
                <a:gd name="adj1" fmla="val 65251"/>
                <a:gd name="adj2" fmla="val 41123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3071802" y="1285860"/>
              <a:ext cx="428628" cy="285752"/>
            </a:xfrm>
            <a:prstGeom prst="downArrow">
              <a:avLst>
                <a:gd name="adj1" fmla="val 65251"/>
                <a:gd name="adj2" fmla="val 41123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8072462" y="1285860"/>
              <a:ext cx="428628" cy="285752"/>
            </a:xfrm>
            <a:prstGeom prst="downArrow">
              <a:avLst>
                <a:gd name="adj1" fmla="val 65251"/>
                <a:gd name="adj2" fmla="val 41123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Стрелка вниз 5"/>
            <p:cNvSpPr/>
            <p:nvPr/>
          </p:nvSpPr>
          <p:spPr>
            <a:xfrm>
              <a:off x="1428728" y="1285860"/>
              <a:ext cx="428628" cy="285752"/>
            </a:xfrm>
            <a:prstGeom prst="downArrow">
              <a:avLst>
                <a:gd name="adj1" fmla="val 65251"/>
                <a:gd name="adj2" fmla="val 41123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00100" y="214290"/>
              <a:ext cx="8143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spc="-80" dirty="0" smtClean="0"/>
                <a:t>Преемственность курса внеурочной деятельности </a:t>
              </a:r>
            </a:p>
            <a:p>
              <a:pPr algn="ctr"/>
              <a:r>
                <a:rPr lang="ru-RU" sz="2000" b="1" i="1" spc="-80" dirty="0" smtClean="0"/>
                <a:t>«Юный исследователь» и факультативного курса «Юный физик»</a:t>
              </a:r>
              <a:endParaRPr lang="ru-RU" sz="1600" b="1" i="1" spc="-80" dirty="0" smtClean="0"/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857224" y="857232"/>
              <a:ext cx="8286776" cy="571504"/>
            </a:xfrm>
            <a:prstGeom prst="roundRect">
              <a:avLst>
                <a:gd name="adj" fmla="val 27501"/>
              </a:avLst>
            </a:prstGeom>
            <a:effectLst>
              <a:softEdge rad="6350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80000"/>
                </a:lnSpc>
              </a:pPr>
              <a:r>
                <a:rPr lang="ru-RU" sz="1600" b="1" i="1" spc="-20" dirty="0" smtClean="0"/>
                <a:t>В 2015-16 учебном году экспериментальная параллель начнет изучать физику </a:t>
              </a:r>
              <a:br>
                <a:rPr lang="ru-RU" sz="1600" b="1" i="1" spc="-20" dirty="0" smtClean="0"/>
              </a:br>
              <a:r>
                <a:rPr lang="ru-RU" sz="1600" b="1" i="1" spc="-20" dirty="0" smtClean="0"/>
                <a:t>(в нашей школе это первая параллель 7 классов, обучающаяся по программе ФГОС ООО)</a:t>
              </a:r>
              <a:endParaRPr lang="ru-RU" sz="1600" b="1" i="1" spc="-20" dirty="0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286116" y="1928802"/>
              <a:ext cx="2928958" cy="4071966"/>
            </a:xfrm>
            <a:prstGeom prst="roundRect">
              <a:avLst>
                <a:gd name="adj" fmla="val 11108"/>
              </a:avLst>
            </a:prstGeom>
            <a:solidFill>
              <a:srgbClr val="FFFFFF">
                <a:alpha val="60000"/>
              </a:srgb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 smtClean="0"/>
                <a:t>«Юный физик»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ru-RU" sz="1500" i="1" u="sng" dirty="0" smtClean="0"/>
                <a:t>Основные задачи:</a:t>
              </a:r>
            </a:p>
            <a:p>
              <a:pPr algn="just">
                <a:lnSpc>
                  <a:spcPct val="90000"/>
                </a:lnSpc>
                <a:buFont typeface="Wingdings" pitchFamily="2" charset="2"/>
                <a:buChar char="ü"/>
              </a:pPr>
              <a:r>
                <a:rPr lang="ru-RU" sz="1500" i="1" dirty="0" smtClean="0"/>
                <a:t> Повышение мотивации к изучению физики через создание ситуации успеха</a:t>
              </a:r>
            </a:p>
            <a:p>
              <a:pPr algn="just">
                <a:lnSpc>
                  <a:spcPct val="90000"/>
                </a:lnSpc>
                <a:buFont typeface="Wingdings" pitchFamily="2" charset="2"/>
                <a:buChar char="ü"/>
              </a:pPr>
              <a:r>
                <a:rPr lang="ru-RU" sz="1500" i="1" spc="-20" dirty="0" smtClean="0"/>
                <a:t>Развитие исследовательских</a:t>
              </a:r>
              <a:r>
                <a:rPr lang="ru-RU" sz="1500" i="1" dirty="0" smtClean="0"/>
                <a:t> умений учащихся с разным уровнем способностей</a:t>
              </a:r>
            </a:p>
            <a:p>
              <a:pPr algn="just">
                <a:lnSpc>
                  <a:spcPct val="90000"/>
                </a:lnSpc>
                <a:buFont typeface="Wingdings" pitchFamily="2" charset="2"/>
                <a:buChar char="ü"/>
              </a:pPr>
              <a:r>
                <a:rPr lang="ru-RU" sz="1500" i="1" dirty="0" smtClean="0"/>
                <a:t>Создание условий для технического творчества школьников</a:t>
              </a:r>
            </a:p>
            <a:p>
              <a:pPr algn="just">
                <a:lnSpc>
                  <a:spcPct val="90000"/>
                </a:lnSpc>
                <a:buFont typeface="Wingdings" pitchFamily="2" charset="2"/>
                <a:buChar char="ü"/>
              </a:pPr>
              <a:r>
                <a:rPr lang="ru-RU" sz="1500" i="1" dirty="0" smtClean="0"/>
                <a:t>Подготовка к участию в олимпиадах, конференциях, </a:t>
              </a:r>
              <a:r>
                <a:rPr lang="ru-RU" sz="1500" i="1" dirty="0" smtClean="0"/>
                <a:t/>
              </a:r>
              <a:br>
                <a:rPr lang="ru-RU" sz="1500" i="1" dirty="0" smtClean="0"/>
              </a:br>
              <a:r>
                <a:rPr lang="ru-RU" sz="1500" i="1" spc="-40" dirty="0" smtClean="0"/>
                <a:t>интернет-проектах</a:t>
              </a:r>
              <a:r>
                <a:rPr lang="ru-RU" sz="1500" i="1" spc="-40" dirty="0" smtClean="0"/>
                <a:t>, турнирах </a:t>
              </a:r>
              <a:r>
                <a:rPr lang="ru-RU" sz="1500" i="1" dirty="0" smtClean="0"/>
                <a:t>различного уровня</a:t>
              </a:r>
            </a:p>
            <a:p>
              <a:pPr algn="just">
                <a:lnSpc>
                  <a:spcPct val="90000"/>
                </a:lnSpc>
                <a:buFont typeface="Wingdings" pitchFamily="2" charset="2"/>
                <a:buChar char="ü"/>
              </a:pPr>
              <a:r>
                <a:rPr lang="ru-RU" sz="1500" i="1" spc="-20" dirty="0" smtClean="0"/>
                <a:t>Знакомство с с</a:t>
              </a:r>
              <a:r>
                <a:rPr lang="ru-RU" sz="1500" i="1" dirty="0" smtClean="0"/>
                <a:t>овременным физическим оборудованием для проведения научных исследований</a:t>
              </a:r>
              <a:endParaRPr lang="ru-RU" sz="1500" i="1" dirty="0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000100" y="1928802"/>
              <a:ext cx="2214578" cy="4071966"/>
            </a:xfrm>
            <a:prstGeom prst="roundRect">
              <a:avLst>
                <a:gd name="adj" fmla="val 11108"/>
              </a:avLst>
            </a:prstGeom>
            <a:solidFill>
              <a:srgbClr val="FFFFFF">
                <a:alpha val="60000"/>
              </a:srgb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 smtClean="0"/>
                <a:t>Преемственность:</a:t>
              </a:r>
            </a:p>
            <a:p>
              <a:pPr algn="ctr">
                <a:lnSpc>
                  <a:spcPct val="90000"/>
                </a:lnSpc>
              </a:pPr>
              <a:r>
                <a:rPr lang="ru-RU" sz="1600" b="1" spc="-90" dirty="0" smtClean="0"/>
                <a:t>«Юный исследователь»</a:t>
              </a:r>
            </a:p>
            <a:p>
              <a:pPr algn="ctr">
                <a:lnSpc>
                  <a:spcPct val="90000"/>
                </a:lnSpc>
              </a:pPr>
              <a:endParaRPr lang="ru-RU" sz="800" b="1" spc="-70" dirty="0" smtClean="0"/>
            </a:p>
            <a:p>
              <a:pPr algn="ctr">
                <a:lnSpc>
                  <a:spcPct val="90000"/>
                </a:lnSpc>
              </a:pPr>
              <a:r>
                <a:rPr lang="ru-RU" sz="1600" b="1" spc="-70" dirty="0" smtClean="0"/>
                <a:t>«Юный физик»</a:t>
              </a:r>
            </a:p>
            <a:p>
              <a:pPr>
                <a:lnSpc>
                  <a:spcPct val="90000"/>
                </a:lnSpc>
                <a:spcBef>
                  <a:spcPts val="600"/>
                </a:spcBef>
                <a:buClr>
                  <a:srgbClr val="C00000"/>
                </a:buClr>
                <a:buSzPct val="150000"/>
                <a:buFont typeface="Calibri" pitchFamily="34" charset="0"/>
                <a:buChar char="+"/>
              </a:pPr>
              <a:r>
                <a:rPr lang="ru-RU" sz="1500" i="1" dirty="0" smtClean="0"/>
                <a:t>Знакомы с методологией и терминологией исследовательской деятельности </a:t>
              </a:r>
            </a:p>
            <a:p>
              <a:pPr>
                <a:lnSpc>
                  <a:spcPct val="90000"/>
                </a:lnSpc>
                <a:buClr>
                  <a:srgbClr val="C00000"/>
                </a:buClr>
                <a:buSzPct val="150000"/>
                <a:buFont typeface="Calibri" pitchFamily="34" charset="0"/>
                <a:buChar char="+"/>
              </a:pPr>
              <a:r>
                <a:rPr lang="ru-RU" sz="1500" i="1" spc="-100" dirty="0" smtClean="0"/>
                <a:t>Имеют высокий уровень познавательной  </a:t>
              </a:r>
              <a:r>
                <a:rPr lang="ru-RU" sz="1500" i="1" dirty="0" smtClean="0"/>
                <a:t>активности</a:t>
              </a:r>
            </a:p>
            <a:p>
              <a:pPr>
                <a:lnSpc>
                  <a:spcPct val="90000"/>
                </a:lnSpc>
                <a:buClr>
                  <a:srgbClr val="C00000"/>
                </a:buClr>
                <a:buSzPct val="150000"/>
                <a:buFont typeface="Calibri" pitchFamily="34" charset="0"/>
                <a:buChar char="+"/>
              </a:pPr>
              <a:r>
                <a:rPr lang="ru-RU" sz="1500" i="1" spc="-100" dirty="0" smtClean="0"/>
                <a:t>Знакомы с </a:t>
              </a:r>
              <a:r>
                <a:rPr lang="ru-RU" sz="1500" i="1" dirty="0" smtClean="0"/>
                <a:t>формами интеллектуальных соревнований, </a:t>
              </a:r>
              <a:br>
                <a:rPr lang="ru-RU" sz="1500" i="1" dirty="0" smtClean="0"/>
              </a:br>
              <a:r>
                <a:rPr lang="ru-RU" sz="1500" i="1" dirty="0" smtClean="0"/>
                <a:t>такими как физический турнир, </a:t>
              </a:r>
              <a:br>
                <a:rPr lang="ru-RU" sz="1500" i="1" dirty="0" smtClean="0"/>
              </a:br>
              <a:r>
                <a:rPr lang="ru-RU" sz="1500" i="1" dirty="0" smtClean="0"/>
                <a:t>научно-практическая конференция…</a:t>
              </a:r>
              <a:endParaRPr lang="ru-RU" sz="900" i="1" dirty="0" smtClean="0"/>
            </a:p>
            <a:p>
              <a:pPr>
                <a:lnSpc>
                  <a:spcPct val="90000"/>
                </a:lnSpc>
                <a:buClr>
                  <a:srgbClr val="C00000"/>
                </a:buClr>
                <a:buSzPct val="150000"/>
              </a:pPr>
              <a:endParaRPr lang="ru-RU" sz="900" i="1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6286512" y="1928802"/>
              <a:ext cx="2786050" cy="3643338"/>
            </a:xfrm>
            <a:prstGeom prst="roundRect">
              <a:avLst>
                <a:gd name="adj" fmla="val 11108"/>
              </a:avLst>
            </a:prstGeom>
            <a:solidFill>
              <a:srgbClr val="FFFFFF">
                <a:alpha val="60000"/>
              </a:srgb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sz="1600" b="1" dirty="0" smtClean="0"/>
                <a:t>Результативность</a:t>
              </a:r>
            </a:p>
            <a:p>
              <a:pPr algn="just">
                <a:lnSpc>
                  <a:spcPct val="90000"/>
                </a:lnSpc>
                <a:spcBef>
                  <a:spcPts val="600"/>
                </a:spcBef>
                <a:buFont typeface="Wingdings" pitchFamily="2" charset="2"/>
                <a:buChar char="ü"/>
              </a:pPr>
              <a:r>
                <a:rPr lang="ru-RU" sz="1400" i="1" spc="-50" dirty="0" smtClean="0"/>
                <a:t> Ребята, систематически становятся победителями и</a:t>
              </a:r>
              <a:br>
                <a:rPr lang="ru-RU" sz="1400" i="1" spc="-50" dirty="0" smtClean="0"/>
              </a:br>
              <a:r>
                <a:rPr lang="ru-RU" sz="1400" i="1" spc="-50" dirty="0" smtClean="0"/>
                <a:t>призерами  олимпиад и турниров</a:t>
              </a:r>
              <a:br>
                <a:rPr lang="ru-RU" sz="1400" i="1" spc="-50" dirty="0" smtClean="0"/>
              </a:br>
              <a:r>
                <a:rPr lang="ru-RU" sz="1400" i="1" spc="-50" dirty="0" smtClean="0"/>
                <a:t>муниципального, регионального и всероссийского уровней.</a:t>
              </a:r>
            </a:p>
            <a:p>
              <a:pPr algn="just">
                <a:lnSpc>
                  <a:spcPct val="90000"/>
                </a:lnSpc>
                <a:buFont typeface="Wingdings" pitchFamily="2" charset="2"/>
                <a:buChar char="ü"/>
              </a:pPr>
              <a:r>
                <a:rPr lang="ru-RU" sz="1400" i="1" spc="-50" dirty="0" smtClean="0"/>
                <a:t> Отличаются от сверстников уровнем развития критического </a:t>
              </a:r>
              <a:r>
                <a:rPr lang="ru-RU" sz="1400" i="1" spc="-100" dirty="0" smtClean="0"/>
                <a:t>мышления, умением вести научную</a:t>
              </a:r>
              <a:r>
                <a:rPr lang="ru-RU" sz="1400" i="1" dirty="0" smtClean="0"/>
                <a:t/>
              </a:r>
              <a:br>
                <a:rPr lang="ru-RU" sz="1400" i="1" dirty="0" smtClean="0"/>
              </a:br>
              <a:r>
                <a:rPr lang="ru-RU" sz="1400" i="1" spc="-50" dirty="0" smtClean="0"/>
                <a:t>дискуссию, аргументировать</a:t>
              </a:r>
              <a:br>
                <a:rPr lang="ru-RU" sz="1400" i="1" spc="-50" dirty="0" smtClean="0"/>
              </a:br>
              <a:r>
                <a:rPr lang="ru-RU" sz="1400" i="1" spc="-50" dirty="0" smtClean="0"/>
                <a:t>свою точку зрения...</a:t>
              </a:r>
              <a:endParaRPr lang="ru-RU" sz="1000" i="1" spc="-50" dirty="0" smtClean="0"/>
            </a:p>
            <a:p>
              <a:pPr algn="just">
                <a:lnSpc>
                  <a:spcPct val="90000"/>
                </a:lnSpc>
              </a:pPr>
              <a:endParaRPr lang="ru-RU" sz="1000" i="1" spc="-50" dirty="0" smtClean="0"/>
            </a:p>
            <a:p>
              <a:pPr algn="just">
                <a:lnSpc>
                  <a:spcPct val="90000"/>
                </a:lnSpc>
              </a:pPr>
              <a:endParaRPr lang="ru-RU" sz="1000" i="1" spc="-50" dirty="0" smtClean="0"/>
            </a:p>
            <a:p>
              <a:pPr algn="just">
                <a:lnSpc>
                  <a:spcPct val="90000"/>
                </a:lnSpc>
              </a:pPr>
              <a:endParaRPr lang="ru-RU" sz="1000" i="1" spc="-50" dirty="0" smtClean="0"/>
            </a:p>
            <a:p>
              <a:pPr algn="just">
                <a:lnSpc>
                  <a:spcPct val="90000"/>
                </a:lnSpc>
              </a:pPr>
              <a:endParaRPr lang="ru-RU" sz="1400" i="1" spc="-50" dirty="0" smtClean="0"/>
            </a:p>
            <a:p>
              <a:pPr algn="just">
                <a:lnSpc>
                  <a:spcPct val="90000"/>
                </a:lnSpc>
              </a:pPr>
              <a:endParaRPr lang="ru-RU" sz="1400" i="1" spc="-50" dirty="0" smtClean="0"/>
            </a:p>
            <a:p>
              <a:pPr algn="just">
                <a:lnSpc>
                  <a:spcPct val="90000"/>
                </a:lnSpc>
              </a:pPr>
              <a:endParaRPr lang="ru-RU" sz="1400" i="1" spc="-50" dirty="0" smtClean="0"/>
            </a:p>
            <a:p>
              <a:pPr algn="just">
                <a:lnSpc>
                  <a:spcPct val="90000"/>
                </a:lnSpc>
              </a:pPr>
              <a:endParaRPr lang="ru-RU" sz="1400" i="1" spc="-50" dirty="0" smtClean="0"/>
            </a:p>
            <a:p>
              <a:pPr algn="just">
                <a:lnSpc>
                  <a:spcPct val="90000"/>
                </a:lnSpc>
              </a:pPr>
              <a:endParaRPr lang="ru-RU" sz="1400" i="1" spc="-50" dirty="0"/>
            </a:p>
          </p:txBody>
        </p:sp>
        <p:pic>
          <p:nvPicPr>
            <p:cNvPr id="30" name="Рисунок 29" descr="1.jpg"/>
            <p:cNvPicPr>
              <a:picLocks noChangeAspect="1"/>
            </p:cNvPicPr>
            <p:nvPr/>
          </p:nvPicPr>
          <p:blipFill>
            <a:blip r:embed="rId3" cstate="print"/>
            <a:srcRect t="-8109" r="-5404"/>
            <a:stretch>
              <a:fillRect/>
            </a:stretch>
          </p:blipFill>
          <p:spPr>
            <a:xfrm>
              <a:off x="6357982" y="4071942"/>
              <a:ext cx="2786018" cy="14287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6357950" y="4214818"/>
              <a:ext cx="2643206" cy="1285884"/>
            </a:xfrm>
            <a:prstGeom prst="rect">
              <a:avLst/>
            </a:prstGeom>
            <a:noFill/>
            <a:ln w="38100" cmpd="dbl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28662" y="71438"/>
              <a:ext cx="900000" cy="5000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18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28662" y="71438"/>
            <a:ext cx="9115338" cy="5929330"/>
            <a:chOff x="28662" y="71438"/>
            <a:chExt cx="9115338" cy="592933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5357818" y="3071810"/>
              <a:ext cx="3643338" cy="2357454"/>
            </a:xfrm>
            <a:prstGeom prst="roundRect">
              <a:avLst>
                <a:gd name="adj" fmla="val 7568"/>
              </a:avLst>
            </a:prstGeom>
            <a:solidFill>
              <a:srgbClr val="FFFFFF">
                <a:alpha val="50196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143240" y="3071810"/>
              <a:ext cx="2143140" cy="2643206"/>
            </a:xfrm>
            <a:prstGeom prst="roundRect">
              <a:avLst>
                <a:gd name="adj" fmla="val 7568"/>
              </a:avLst>
            </a:prstGeom>
            <a:solidFill>
              <a:srgbClr val="FFFFFF">
                <a:alpha val="50196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00100" y="214290"/>
              <a:ext cx="81439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spc="-80" dirty="0" smtClean="0"/>
                <a:t>Перспективная форма организации внеурочной деятельности: персональный сайт как площадка  для вовлечения </a:t>
              </a:r>
            </a:p>
            <a:p>
              <a:pPr algn="ctr"/>
              <a:r>
                <a:rPr lang="ru-RU" sz="2000" b="1" i="1" spc="-80" dirty="0" smtClean="0"/>
                <a:t>в учебно-исследовательскую деятельность.</a:t>
              </a:r>
              <a:endParaRPr lang="ru-RU" sz="1600" b="1" i="1" spc="-80" dirty="0" smtClean="0"/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1000100" y="1214422"/>
              <a:ext cx="3429024" cy="1620000"/>
            </a:xfrm>
            <a:prstGeom prst="roundRect">
              <a:avLst>
                <a:gd name="adj" fmla="val 0"/>
              </a:avLst>
            </a:prstGeom>
            <a:solidFill>
              <a:srgbClr val="FFFFFF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80000"/>
                </a:lnSpc>
              </a:pPr>
              <a:r>
                <a:rPr lang="ru-RU" sz="1600" b="1" i="1" spc="-50" dirty="0" smtClean="0"/>
                <a:t>С июля 2015 года на моем персональном сайте функционирует</a:t>
              </a:r>
              <a:br>
                <a:rPr lang="ru-RU" sz="1600" b="1" i="1" spc="-50" dirty="0" smtClean="0"/>
              </a:br>
              <a:r>
                <a:rPr lang="ru-RU" sz="1600" b="1" i="1" spc="-50" dirty="0" smtClean="0"/>
                <a:t> раздел «Физика – это интересно!» Это новая форма вовлечения в исследовательскую деятельность,</a:t>
              </a:r>
              <a:br>
                <a:rPr lang="ru-RU" sz="1600" b="1" i="1" spc="-50" dirty="0" smtClean="0"/>
              </a:br>
              <a:r>
                <a:rPr lang="ru-RU" sz="1600" b="1" i="1" spc="-50" dirty="0" smtClean="0"/>
                <a:t> которая уже работает!</a:t>
              </a:r>
            </a:p>
            <a:p>
              <a:pPr algn="r">
                <a:lnSpc>
                  <a:spcPct val="80000"/>
                </a:lnSpc>
                <a:spcBef>
                  <a:spcPts val="1200"/>
                </a:spcBef>
              </a:pPr>
              <a:r>
                <a:rPr lang="en-US" sz="1600" b="1" i="1" spc="-50" dirty="0" smtClean="0">
                  <a:hlinkClick r:id="rId3"/>
                </a:rPr>
                <a:t>http://fiz-kch.ucoz.com/</a:t>
              </a:r>
              <a:endParaRPr lang="ru-RU" sz="1600" b="1" i="1" spc="-50" dirty="0" smtClean="0"/>
            </a:p>
          </p:txBody>
        </p:sp>
        <p:pic>
          <p:nvPicPr>
            <p:cNvPr id="5" name="Рисунок 4" descr="шапка сайт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1158" y="1214422"/>
              <a:ext cx="4319998" cy="1620000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928662" y="3071810"/>
              <a:ext cx="2143140" cy="2928958"/>
            </a:xfrm>
            <a:prstGeom prst="roundRect">
              <a:avLst>
                <a:gd name="adj" fmla="val 11810"/>
              </a:avLst>
            </a:prstGeom>
            <a:solidFill>
              <a:srgbClr val="FFFFFF">
                <a:alpha val="50196"/>
              </a:srgb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1400" b="1" i="1" dirty="0" smtClean="0"/>
                <a:t>Физика – это не только сложные формулы и громоздкие доказательства, </a:t>
              </a:r>
              <a:br>
                <a:rPr lang="ru-RU" sz="1400" b="1" i="1" dirty="0" smtClean="0"/>
              </a:br>
              <a:r>
                <a:rPr lang="ru-RU" sz="1400" b="1" i="1" dirty="0" smtClean="0"/>
                <a:t>не только научные книги и лаборатории.</a:t>
              </a:r>
              <a:br>
                <a:rPr lang="ru-RU" sz="1400" b="1" i="1" dirty="0" smtClean="0"/>
              </a:br>
              <a:r>
                <a:rPr lang="ru-RU" sz="1400" b="1" i="1" dirty="0" smtClean="0"/>
                <a:t>Физика – это природа! </a:t>
              </a:r>
              <a:br>
                <a:rPr lang="ru-RU" sz="1400" b="1" i="1" dirty="0" smtClean="0"/>
              </a:br>
              <a:r>
                <a:rPr lang="ru-RU" sz="1400" b="1" i="1" dirty="0" smtClean="0"/>
                <a:t>Она окружает нас всегда и везде.</a:t>
              </a:r>
              <a:br>
                <a:rPr lang="ru-RU" sz="1400" b="1" i="1" dirty="0" smtClean="0"/>
              </a:br>
              <a:r>
                <a:rPr lang="ru-RU" sz="1400" b="1" i="1" dirty="0" smtClean="0"/>
                <a:t>Предлагаю </a:t>
              </a:r>
              <a:br>
                <a:rPr lang="ru-RU" sz="1400" b="1" i="1" dirty="0" smtClean="0"/>
              </a:br>
              <a:r>
                <a:rPr lang="ru-RU" sz="1400" b="1" i="1" u="sng" dirty="0" smtClean="0">
                  <a:uFill>
                    <a:solidFill>
                      <a:srgbClr val="FF9600"/>
                    </a:solidFill>
                  </a:uFill>
                </a:rPr>
                <a:t>ВСЕМ ЖЕЛАЮЩИМ </a:t>
              </a:r>
              <a:r>
                <a:rPr lang="ru-RU" sz="1400" b="1" i="1" dirty="0" smtClean="0"/>
                <a:t>посмотреть вокруг </a:t>
              </a:r>
              <a:br>
                <a:rPr lang="ru-RU" sz="1400" b="1" i="1" dirty="0" smtClean="0"/>
              </a:br>
              <a:r>
                <a:rPr lang="ru-RU" sz="1400" b="1" i="1" dirty="0" smtClean="0"/>
                <a:t>и увидеть </a:t>
              </a:r>
              <a:r>
                <a:rPr lang="ru-RU" sz="1400" b="1" i="1" u="sng" dirty="0" smtClean="0">
                  <a:uFill>
                    <a:solidFill>
                      <a:srgbClr val="FF9600"/>
                    </a:solidFill>
                  </a:uFill>
                </a:rPr>
                <a:t>УДИВ</a:t>
              </a:r>
              <a:r>
                <a:rPr lang="ru-RU" sz="1400" b="1" i="1" u="sng" dirty="0" smtClean="0">
                  <a:uFill>
                    <a:solidFill>
                      <a:srgbClr val="FC9804"/>
                    </a:solidFill>
                  </a:uFill>
                </a:rPr>
                <a:t>ИТЕЛЬНУЮ</a:t>
              </a:r>
              <a:br>
                <a:rPr lang="ru-RU" sz="1400" b="1" i="1" u="sng" dirty="0" smtClean="0">
                  <a:uFill>
                    <a:solidFill>
                      <a:srgbClr val="FC9804"/>
                    </a:solidFill>
                  </a:uFill>
                </a:rPr>
              </a:br>
              <a:r>
                <a:rPr lang="ru-RU" sz="1400" b="1" i="1" u="sng" dirty="0" smtClean="0">
                  <a:uFill>
                    <a:solidFill>
                      <a:srgbClr val="FC9804"/>
                    </a:solidFill>
                  </a:uFill>
                </a:rPr>
                <a:t>ФИЗИКУ!</a:t>
              </a:r>
              <a:endParaRPr lang="ru-RU" sz="1400" b="1" i="1" u="sng" dirty="0">
                <a:uFill>
                  <a:solidFill>
                    <a:srgbClr val="FC9804"/>
                  </a:solidFill>
                </a:uFill>
              </a:endParaRPr>
            </a:p>
          </p:txBody>
        </p:sp>
        <p:pic>
          <p:nvPicPr>
            <p:cNvPr id="9" name="Рисунок 8" descr="да винчи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4678" y="4286256"/>
              <a:ext cx="1964652" cy="1310029"/>
            </a:xfrm>
            <a:prstGeom prst="rect">
              <a:avLst/>
            </a:prstGeom>
          </p:spPr>
        </p:pic>
        <p:pic>
          <p:nvPicPr>
            <p:cNvPr id="13" name="Рисунок 12" descr="НастяАня3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26227" y="3335244"/>
              <a:ext cx="1476000" cy="736698"/>
            </a:xfrm>
            <a:prstGeom prst="rect">
              <a:avLst/>
            </a:prstGeom>
            <a:ln w="19050">
              <a:solidFill>
                <a:srgbClr val="FF3399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143240" y="3071810"/>
              <a:ext cx="2143140" cy="125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u-RU" sz="1400" b="1" i="1" u="sng" dirty="0" smtClean="0">
                  <a:uFill>
                    <a:solidFill>
                      <a:srgbClr val="FF96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Самое первое задание</a:t>
              </a:r>
              <a:r>
                <a:rPr lang="ru-RU" sz="1400" i="1" dirty="0" smtClean="0">
                  <a:latin typeface="Times New Roman" pitchFamily="18" charset="0"/>
                  <a:cs typeface="Times New Roman" pitchFamily="18" charset="0"/>
                </a:rPr>
                <a:t>: найти информацию и построить мост Леонардо да Винчи, а также объяснить его устойчивость</a:t>
              </a:r>
              <a:endParaRPr lang="ru-RU" sz="1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86380" y="3000372"/>
              <a:ext cx="3786182" cy="350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4000"/>
                </a:lnSpc>
              </a:pPr>
              <a:r>
                <a:rPr lang="ru-RU" sz="1400" b="1" i="1" u="sng" spc="-60" dirty="0" smtClean="0">
                  <a:uFill>
                    <a:solidFill>
                      <a:srgbClr val="FF96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Первые </a:t>
              </a:r>
              <a:r>
                <a:rPr lang="ru-RU" sz="1400" b="1" i="1" u="sng" spc="-60" dirty="0" err="1" smtClean="0">
                  <a:uFill>
                    <a:solidFill>
                      <a:srgbClr val="FF96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фотоотчеты</a:t>
              </a:r>
              <a:r>
                <a:rPr lang="ru-RU" sz="1400" b="1" i="1" u="sng" spc="-60" dirty="0" smtClean="0">
                  <a:uFill>
                    <a:solidFill>
                      <a:srgbClr val="FF96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 моих </a:t>
              </a:r>
              <a:r>
                <a:rPr lang="ru-RU" sz="1400" b="1" i="1" u="sng" spc="-60" dirty="0" err="1" smtClean="0">
                  <a:uFill>
                    <a:solidFill>
                      <a:srgbClr val="FF96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учеков</a:t>
              </a:r>
              <a:r>
                <a:rPr lang="ru-RU" sz="1400" b="1" i="1" u="sng" spc="-60" dirty="0" smtClean="0">
                  <a:uFill>
                    <a:solidFill>
                      <a:srgbClr val="FF9600"/>
                    </a:solidFill>
                  </a:uFill>
                  <a:latin typeface="Times New Roman" pitchFamily="18" charset="0"/>
                  <a:cs typeface="Times New Roman" pitchFamily="18" charset="0"/>
                </a:rPr>
                <a:t> и не только…</a:t>
              </a:r>
              <a:endParaRPr lang="ru-RU" sz="1400" i="1" u="sng" spc="-60" dirty="0">
                <a:uFill>
                  <a:solidFill>
                    <a:srgbClr val="FF9600"/>
                  </a:solidFill>
                </a:u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0" name="Рисунок 19" descr="мост23.jpg"/>
            <p:cNvPicPr preferRelativeResize="0">
              <a:picLocks/>
            </p:cNvPicPr>
            <p:nvPr/>
          </p:nvPicPr>
          <p:blipFill>
            <a:blip r:embed="rId7" cstate="print"/>
            <a:srcRect t="13914" b="34407"/>
            <a:stretch>
              <a:fillRect/>
            </a:stretch>
          </p:blipFill>
          <p:spPr>
            <a:xfrm>
              <a:off x="5429256" y="4143380"/>
              <a:ext cx="1476000" cy="421200"/>
            </a:xfrm>
            <a:prstGeom prst="rect">
              <a:avLst/>
            </a:prstGeom>
            <a:ln w="19050">
              <a:solidFill>
                <a:srgbClr val="9933FF"/>
              </a:solidFill>
            </a:ln>
          </p:spPr>
        </p:pic>
        <p:pic>
          <p:nvPicPr>
            <p:cNvPr id="24" name="Рисунок 23" descr="скауты.jpg"/>
            <p:cNvPicPr>
              <a:picLocks noChangeAspect="1"/>
            </p:cNvPicPr>
            <p:nvPr/>
          </p:nvPicPr>
          <p:blipFill>
            <a:blip r:embed="rId8" cstate="print"/>
            <a:srcRect r="20326"/>
            <a:stretch>
              <a:fillRect/>
            </a:stretch>
          </p:blipFill>
          <p:spPr>
            <a:xfrm>
              <a:off x="5429256" y="4643446"/>
              <a:ext cx="3516941" cy="734400"/>
            </a:xfrm>
            <a:prstGeom prst="rect">
              <a:avLst/>
            </a:prstGeom>
            <a:ln w="19050">
              <a:solidFill>
                <a:srgbClr val="33CC33"/>
              </a:solidFill>
            </a:ln>
          </p:spPr>
        </p:pic>
        <p:pic>
          <p:nvPicPr>
            <p:cNvPr id="25" name="Рисунок 24" descr="DSCF0869.JPG"/>
            <p:cNvPicPr>
              <a:picLocks noChangeAspect="1"/>
            </p:cNvPicPr>
            <p:nvPr/>
          </p:nvPicPr>
          <p:blipFill>
            <a:blip r:embed="rId9" cstate="print">
              <a:lum bright="10000" contrast="10000"/>
            </a:blip>
            <a:srcRect t="4348" r="5073" b="8696"/>
            <a:stretch>
              <a:fillRect/>
            </a:stretch>
          </p:blipFill>
          <p:spPr>
            <a:xfrm>
              <a:off x="6985718" y="3348008"/>
              <a:ext cx="1936800" cy="1219466"/>
            </a:xfrm>
            <a:prstGeom prst="rect">
              <a:avLst/>
            </a:prstGeom>
            <a:ln w="19050">
              <a:solidFill>
                <a:srgbClr val="0066FF"/>
              </a:solidFill>
            </a:ln>
          </p:spPr>
        </p:pic>
        <p:sp>
          <p:nvSpPr>
            <p:cNvPr id="19" name="Овал 18"/>
            <p:cNvSpPr/>
            <p:nvPr/>
          </p:nvSpPr>
          <p:spPr>
            <a:xfrm>
              <a:off x="28662" y="71438"/>
              <a:ext cx="900000" cy="5000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19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8662" y="-24"/>
            <a:ext cx="9186808" cy="5715040"/>
            <a:chOff x="28662" y="-24"/>
            <a:chExt cx="9186808" cy="5715040"/>
          </a:xfrm>
        </p:grpSpPr>
        <p:sp>
          <p:nvSpPr>
            <p:cNvPr id="14" name="Блок-схема: альтернативный процесс 13"/>
            <p:cNvSpPr/>
            <p:nvPr/>
          </p:nvSpPr>
          <p:spPr>
            <a:xfrm>
              <a:off x="5429256" y="642918"/>
              <a:ext cx="3786214" cy="928694"/>
            </a:xfrm>
            <a:prstGeom prst="flowChartAlternateProcess">
              <a:avLst/>
            </a:prstGeom>
            <a:solidFill>
              <a:srgbClr val="7CBF33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Владение навыками учебно-исследовательской деятельности …; способность и готовность к самостоятельному поиску методов решения практических задач…</a:t>
              </a:r>
              <a:endParaRPr lang="ru-RU" sz="1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Блок-схема: альтернативный процесс 7"/>
            <p:cNvSpPr/>
            <p:nvPr/>
          </p:nvSpPr>
          <p:spPr>
            <a:xfrm>
              <a:off x="5429256" y="-24"/>
              <a:ext cx="3786214" cy="785818"/>
            </a:xfrm>
            <a:prstGeom prst="flowChartAlternateProcess">
              <a:avLst/>
            </a:prstGeom>
            <a:solidFill>
              <a:srgbClr val="7CBF33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err="1" smtClean="0"/>
                <a:t>Сформированность</a:t>
              </a:r>
              <a:r>
                <a:rPr lang="ru-RU" sz="1200" b="1" dirty="0" smtClean="0"/>
                <a:t> навыков </a:t>
              </a:r>
            </a:p>
            <a:p>
              <a:pPr algn="ctr"/>
              <a:r>
                <a:rPr lang="ru-RU" sz="1200" b="1" dirty="0" smtClean="0"/>
                <a:t>продуктивного сотрудничества … </a:t>
              </a:r>
            </a:p>
            <a:p>
              <a:pPr algn="ctr"/>
              <a:r>
                <a:rPr lang="ru-RU" sz="1200" b="1" dirty="0" smtClean="0"/>
                <a:t>в учебно-исследовательской ... деятельности</a:t>
              </a:r>
              <a:endParaRPr lang="ru-RU" sz="1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трелка вправо 6"/>
            <p:cNvSpPr/>
            <p:nvPr/>
          </p:nvSpPr>
          <p:spPr>
            <a:xfrm>
              <a:off x="3714744" y="928670"/>
              <a:ext cx="1928826" cy="428628"/>
            </a:xfrm>
            <a:prstGeom prst="rightArrow">
              <a:avLst>
                <a:gd name="adj1" fmla="val 68608"/>
                <a:gd name="adj2" fmla="val 287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/>
                <a:t> Метапредметные</a:t>
              </a:r>
              <a:endParaRPr lang="ru-RU" sz="1600" b="1" dirty="0"/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3714744" y="214290"/>
              <a:ext cx="1928826" cy="428628"/>
            </a:xfrm>
            <a:prstGeom prst="rightArrow">
              <a:avLst>
                <a:gd name="adj1" fmla="val 68608"/>
                <a:gd name="adj2" fmla="val 287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/>
                <a:t>  Личностные</a:t>
              </a:r>
              <a:endParaRPr lang="ru-RU" sz="1600" b="1" dirty="0"/>
            </a:p>
          </p:txBody>
        </p:sp>
        <p:pic>
          <p:nvPicPr>
            <p:cNvPr id="3" name="Рисунок 2" descr="bezymjannyj.jpg"/>
            <p:cNvPicPr>
              <a:picLocks noChangeAspect="1"/>
            </p:cNvPicPr>
            <p:nvPr/>
          </p:nvPicPr>
          <p:blipFill>
            <a:blip r:embed="rId3" cstate="print"/>
            <a:srcRect r="2536"/>
            <a:stretch>
              <a:fillRect/>
            </a:stretch>
          </p:blipFill>
          <p:spPr>
            <a:xfrm>
              <a:off x="1000100" y="214290"/>
              <a:ext cx="1000132" cy="1230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Прямоугольник 8"/>
            <p:cNvSpPr/>
            <p:nvPr/>
          </p:nvSpPr>
          <p:spPr>
            <a:xfrm>
              <a:off x="1000100" y="2571744"/>
              <a:ext cx="8143900" cy="18243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4000"/>
                </a:lnSpc>
              </a:pPr>
              <a:r>
                <a:rPr lang="ru-RU" sz="1400" b="1" i="1" dirty="0" smtClean="0">
                  <a:latin typeface="Times New Roman" pitchFamily="18" charset="0"/>
                  <a:cs typeface="Times New Roman" pitchFamily="18" charset="0"/>
                </a:rPr>
                <a:t>Исследовательские умения – это…</a:t>
              </a:r>
            </a:p>
            <a:p>
              <a:pPr algn="just">
                <a:lnSpc>
                  <a:spcPct val="134000"/>
                </a:lnSpc>
                <a:buFont typeface="Wingdings" pitchFamily="2" charset="2"/>
                <a:buChar char="ü"/>
              </a:pPr>
              <a:r>
                <a:rPr lang="ru-RU" sz="1400" i="1" dirty="0" smtClean="0">
                  <a:latin typeface="Times New Roman" pitchFamily="18" charset="0"/>
                  <a:cs typeface="Times New Roman" pitchFamily="18" charset="0"/>
                </a:rPr>
                <a:t>способность к действиям, необходимым для выполнения исследовательской деятельности</a:t>
              </a:r>
              <a:r>
                <a:rPr lang="en-US" sz="1400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ru-RU" sz="1200" dirty="0" err="1" smtClean="0">
                  <a:latin typeface="Times New Roman" pitchFamily="18" charset="0"/>
                  <a:cs typeface="Times New Roman" pitchFamily="18" charset="0"/>
                </a:rPr>
                <a:t>Н.В.Сычкова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, П.Ю.Романов, </a:t>
              </a:r>
              <a:r>
                <a:rPr lang="ru-RU" sz="1200" dirty="0" err="1" smtClean="0">
                  <a:latin typeface="Times New Roman" pitchFamily="18" charset="0"/>
                  <a:cs typeface="Times New Roman" pitchFamily="18" charset="0"/>
                </a:rPr>
                <a:t>М.Н.Поволяева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и др.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lnSpc>
                  <a:spcPct val="134000"/>
                </a:lnSpc>
                <a:buFont typeface="Wingdings" pitchFamily="2" charset="2"/>
                <a:buChar char="ü"/>
              </a:pPr>
              <a:r>
                <a:rPr lang="ru-RU" sz="1400" i="1" dirty="0" smtClean="0">
                  <a:latin typeface="Times New Roman" pitchFamily="18" charset="0"/>
                  <a:cs typeface="Times New Roman" pitchFamily="18" charset="0"/>
                </a:rPr>
                <a:t>результат и мера исследовательской деятельности, т.е. способность к проведению самостоятельных наблюдений, экспериментов, приобретаемая в процессе решения различного рода исследовательских задач 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[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В.В.Успенский,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И.А.Зимняя,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err="1" smtClean="0">
                  <a:latin typeface="Times New Roman" pitchFamily="18" charset="0"/>
                  <a:cs typeface="Times New Roman" pitchFamily="18" charset="0"/>
                </a:rPr>
                <a:t>Е.А.Шашенкова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 err="1" smtClean="0">
                  <a:latin typeface="Times New Roman" pitchFamily="18" charset="0"/>
                  <a:cs typeface="Times New Roman" pitchFamily="18" charset="0"/>
                </a:rPr>
                <a:t>Н.Л.Головизнина</a:t>
              </a:r>
              <a:r>
                <a:rPr lang="ru-RU" sz="1200" dirty="0" smtClean="0">
                  <a:latin typeface="Times New Roman" pitchFamily="18" charset="0"/>
                  <a:cs typeface="Times New Roman" pitchFamily="18" charset="0"/>
                </a:rPr>
                <a:t>  и  др.</a:t>
              </a:r>
              <a:r>
                <a:rPr lang="en-US" sz="1400" dirty="0" smtClean="0">
                  <a:latin typeface="Times New Roman" pitchFamily="18" charset="0"/>
                  <a:cs typeface="Times New Roman" pitchFamily="18" charset="0"/>
                </a:rPr>
                <a:t>]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</a:p>
          </p:txBody>
        </p:sp>
        <p:pic>
          <p:nvPicPr>
            <p:cNvPr id="10" name="Рисунок 9" descr="st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0100" y="4572008"/>
              <a:ext cx="1079006" cy="7858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Блок-схема: альтернативный процесс 12"/>
            <p:cNvSpPr/>
            <p:nvPr/>
          </p:nvSpPr>
          <p:spPr>
            <a:xfrm>
              <a:off x="2000232" y="4286256"/>
              <a:ext cx="7143768" cy="1428760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Одна из основных задач основной образовательной программы – организация учебно-исследовательской деятельности, но в педагогических исследованиях отмечается, что во внеурочных формах гораздо больше возможностей для исследовательского обучения, чем на уроках</a:t>
              </a:r>
            </a:p>
            <a:p>
              <a:pPr algn="ctr"/>
              <a:r>
                <a:rPr lang="en-US" sz="1600" b="1" dirty="0" smtClean="0"/>
                <a:t>[</a:t>
              </a:r>
              <a:r>
                <a:rPr lang="ru-RU" sz="1200" b="1" dirty="0" err="1" smtClean="0"/>
                <a:t>Т.В.Альникова</a:t>
              </a:r>
              <a:r>
                <a:rPr lang="ru-RU" sz="1200" b="1" dirty="0" smtClean="0"/>
                <a:t>, </a:t>
              </a:r>
              <a:r>
                <a:rPr lang="ru-RU" sz="1200" b="1" dirty="0" err="1" smtClean="0"/>
                <a:t>М.И.Старовиков</a:t>
              </a:r>
              <a:r>
                <a:rPr lang="ru-RU" sz="1200" b="1" dirty="0" smtClean="0"/>
                <a:t>, Е.С.Кощеева, А.В.Леонтович, </a:t>
              </a:r>
              <a:r>
                <a:rPr lang="ru-RU" sz="1200" b="1" dirty="0" err="1" smtClean="0"/>
                <a:t>Е.Н.Кикоть</a:t>
              </a:r>
              <a:r>
                <a:rPr lang="ru-RU" sz="1200" b="1" dirty="0" smtClean="0"/>
                <a:t> и др.</a:t>
              </a:r>
              <a:r>
                <a:rPr lang="en-US" sz="1600" b="1" dirty="0" smtClean="0"/>
                <a:t>]</a:t>
              </a:r>
              <a:endParaRPr lang="ru-RU" sz="1400" b="1" dirty="0"/>
            </a:p>
          </p:txBody>
        </p:sp>
        <p:sp>
          <p:nvSpPr>
            <p:cNvPr id="15" name="Блок-схема: альтернативный процесс 14"/>
            <p:cNvSpPr/>
            <p:nvPr/>
          </p:nvSpPr>
          <p:spPr>
            <a:xfrm>
              <a:off x="5429256" y="1428736"/>
              <a:ext cx="3786214" cy="1143008"/>
            </a:xfrm>
            <a:prstGeom prst="flowChartAlternateProcess">
              <a:avLst/>
            </a:prstGeom>
            <a:solidFill>
              <a:srgbClr val="7CBF33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/>
                <a:t>Предметная область «Естественные науки»:</a:t>
              </a:r>
            </a:p>
            <a:p>
              <a:pPr algn="ctr"/>
              <a:r>
                <a:rPr lang="ru-RU" sz="1200" b="1" dirty="0" err="1" smtClean="0"/>
                <a:t>сформированность</a:t>
              </a:r>
              <a:r>
                <a:rPr lang="ru-RU" sz="1200" b="1" dirty="0" smtClean="0"/>
                <a:t> умений анализировать, </a:t>
              </a:r>
            </a:p>
            <a:p>
              <a:pPr algn="ctr"/>
              <a:r>
                <a:rPr lang="ru-RU" sz="1200" b="1" dirty="0" smtClean="0"/>
                <a:t>оценивать, проверять на достоверность </a:t>
              </a:r>
            </a:p>
            <a:p>
              <a:pPr algn="ctr"/>
              <a:r>
                <a:rPr lang="ru-RU" sz="1200" b="1" dirty="0" smtClean="0"/>
                <a:t>и обобщать научную информацию; владение навыками исследовательской деятельности…</a:t>
              </a:r>
            </a:p>
          </p:txBody>
        </p:sp>
        <p:sp>
          <p:nvSpPr>
            <p:cNvPr id="16" name="Стрелка вправо 15"/>
            <p:cNvSpPr/>
            <p:nvPr/>
          </p:nvSpPr>
          <p:spPr>
            <a:xfrm>
              <a:off x="3714744" y="1785926"/>
              <a:ext cx="1928826" cy="428628"/>
            </a:xfrm>
            <a:prstGeom prst="rightArrow">
              <a:avLst>
                <a:gd name="adj1" fmla="val 68608"/>
                <a:gd name="adj2" fmla="val 287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/>
                <a:t> Предметные</a:t>
              </a:r>
              <a:endParaRPr lang="ru-RU" sz="1600" b="1" dirty="0"/>
            </a:p>
          </p:txBody>
        </p:sp>
        <p:sp>
          <p:nvSpPr>
            <p:cNvPr id="4" name="Блок-схема: альтернативный процесс 3"/>
            <p:cNvSpPr/>
            <p:nvPr/>
          </p:nvSpPr>
          <p:spPr>
            <a:xfrm>
              <a:off x="1928794" y="-24"/>
              <a:ext cx="2000264" cy="2571768"/>
            </a:xfrm>
            <a:prstGeom prst="flowChartAlternateProcess">
              <a:avLst/>
            </a:prstGeom>
            <a:solidFill>
              <a:srgbClr val="7CBF33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Требования </a:t>
              </a:r>
            </a:p>
            <a:p>
              <a:pPr algn="ctr"/>
              <a:r>
                <a:rPr lang="ru-RU" sz="1600" b="1" dirty="0" smtClean="0"/>
                <a:t>к результатам освоения образовательной программы основного общего образования</a:t>
              </a:r>
              <a:endParaRPr lang="ru-RU" sz="1600" b="1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8662" y="71438"/>
              <a:ext cx="900000" cy="5000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2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28662" y="71438"/>
            <a:ext cx="9115338" cy="6072206"/>
            <a:chOff x="28662" y="71438"/>
            <a:chExt cx="9115338" cy="6072206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928662" y="142852"/>
              <a:ext cx="8136000" cy="2143140"/>
            </a:xfrm>
            <a:prstGeom prst="roundRect">
              <a:avLst>
                <a:gd name="adj" fmla="val 10380"/>
              </a:avLst>
            </a:prstGeom>
            <a:solidFill>
              <a:srgbClr val="FFFFFF">
                <a:alpha val="50196"/>
              </a:srgbClr>
            </a:solidFill>
            <a:ln w="69850" cmpd="dbl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just">
                <a:lnSpc>
                  <a:spcPct val="80000"/>
                </a:lnSpc>
              </a:pPr>
              <a:endParaRPr lang="ru-RU" spc="-20" dirty="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1000100" y="214290"/>
              <a:ext cx="8001056" cy="1428760"/>
            </a:xfrm>
            <a:prstGeom prst="roundRect">
              <a:avLst>
                <a:gd name="adj" fmla="val 12865"/>
              </a:avLst>
            </a:prstGeom>
            <a:solidFill>
              <a:srgbClr val="FFFFFF">
                <a:alpha val="50196"/>
              </a:srgb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just">
                <a:lnSpc>
                  <a:spcPct val="80000"/>
                </a:lnSpc>
              </a:pPr>
              <a:r>
                <a:rPr lang="ru-RU" sz="1400" b="1" i="1" u="sng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А.И.Савенков писал: </a:t>
              </a:r>
              <a:endParaRPr lang="ru-RU" sz="1400" b="1" i="1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lvl="0" algn="just">
                <a:lnSpc>
                  <a:spcPct val="90000"/>
                </a:lnSpc>
                <a:spcBef>
                  <a:spcPts val="600"/>
                </a:spcBef>
              </a:pPr>
              <a:r>
                <a:rPr lang="ru-RU" sz="1400" b="1" i="1" spc="-2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Парадоксом </a:t>
              </a:r>
              <a:r>
                <a:rPr lang="ru-RU" sz="1400" b="1" i="1" spc="-2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исследовательского обучения является то, что педагог, работающий в русле идей такого обучения, может научить ребенка даже тому, чего не умеет сам. Он должен, безусловно, быть </a:t>
              </a:r>
              <a:r>
                <a:rPr lang="ru-RU" sz="1400" b="1" i="1" spc="-2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творцом-исследователем, но не носителем </a:t>
              </a:r>
              <a:r>
                <a:rPr lang="ru-RU" sz="1400" b="1" i="1" spc="-20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всех знаний на свете. В условиях исследовательского обучения педагог не обязан всегда знать ответы на все вопросы, но он должен уметь исследовать разные проблемы, таким образом находить любые ответы и уметь научить этому детей. </a:t>
              </a:r>
              <a:endParaRPr lang="ru-RU" spc="-20" dirty="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000100" y="1714488"/>
              <a:ext cx="8001056" cy="500066"/>
            </a:xfrm>
            <a:prstGeom prst="roundRect">
              <a:avLst>
                <a:gd name="adj" fmla="val 27349"/>
              </a:avLst>
            </a:prstGeom>
            <a:solidFill>
              <a:srgbClr val="FFFFFF">
                <a:alpha val="50196"/>
              </a:srgb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just">
                <a:lnSpc>
                  <a:spcPct val="90000"/>
                </a:lnSpc>
              </a:pPr>
              <a:r>
                <a:rPr lang="ru-RU" sz="1400" b="1" i="1" u="sng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Мой </a:t>
              </a:r>
              <a:r>
                <a:rPr lang="ru-RU" sz="1400" b="1" i="1" u="sng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педагогический опыт</a:t>
              </a:r>
              <a:r>
                <a:rPr lang="ru-RU" sz="1400" b="1" i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ru-RU" sz="1400" b="1" i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организации внеурочной деятельности как средства развития исследовательских умений полностью подтверждает </a:t>
              </a:r>
              <a:r>
                <a:rPr lang="ru-RU" sz="1400" b="1" i="1" dirty="0" smtClean="0">
                  <a:solidFill>
                    <a:schemeClr val="tx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это утверждение.</a:t>
              </a:r>
              <a:endParaRPr lang="ru-R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00100" y="2331226"/>
              <a:ext cx="8143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spc="-80" dirty="0" smtClean="0"/>
                <a:t>Литература, источники информации</a:t>
              </a:r>
              <a:endParaRPr lang="ru-RU" sz="1600" b="1" i="1" spc="-80" dirty="0" smtClean="0"/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857224" y="2607772"/>
              <a:ext cx="8286776" cy="2862322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ru-RU" sz="1200" b="0" i="1" u="none" strike="noStrike" cap="none" spc="-5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Андреева Н.В. Технология совместных экспериментальных исследований учителя и учащихся на уроке // Физика в школе, 2009. - №8.</a:t>
              </a:r>
              <a:endParaRPr kumimoji="0" lang="ru-RU" sz="1200" b="0" i="0" u="none" strike="noStrike" cap="none" spc="-5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R="0" lvl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ru-RU" sz="1200" b="0" i="1" u="none" strike="noStrike" cap="none" spc="-50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Гребенев</a:t>
              </a:r>
              <a:r>
                <a:rPr kumimoji="0" lang="ru-RU" sz="1200" b="0" i="1" u="none" strike="noStrike" cap="none" spc="-5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И.В., Лебедева О.В. Моделирование учебного процесса для организации исследовательского обучения физике // Материалы докладов V всероссийской научно-теоретической конференции. - Киров, 2010.</a:t>
              </a:r>
              <a:endParaRPr kumimoji="0" lang="ru-RU" sz="1200" b="0" i="0" u="none" strike="noStrike" cap="none" spc="-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ru-RU" sz="1200" b="0" i="1" u="none" strike="noStrike" cap="none" spc="-5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Зимняя И.А., </a:t>
              </a:r>
              <a:r>
                <a:rPr kumimoji="0" lang="ru-RU" sz="1200" b="0" i="1" u="none" strike="noStrike" cap="none" spc="-50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Шашенкова</a:t>
              </a:r>
              <a:r>
                <a:rPr kumimoji="0" lang="ru-RU" sz="1200" b="0" i="1" u="none" strike="noStrike" cap="none" spc="-5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Е.А. Исследовательская работа как специфический вид человеческой деятельности. – Ижевск, 2001.</a:t>
              </a:r>
              <a:endParaRPr kumimoji="0" lang="ru-RU" sz="1200" b="0" i="0" u="none" strike="noStrike" cap="none" spc="-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ru-RU" sz="1200" b="0" i="1" u="none" strike="noStrike" cap="none" spc="-5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Комаров Б.А., Шишкина М.Н. Методы научного познания современном образовательном процессе: Учебное пособие.  –  СПб., 2008.</a:t>
              </a:r>
              <a:endParaRPr kumimoji="0" lang="ru-RU" sz="1200" b="0" i="0" u="none" strike="noStrike" cap="none" spc="-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ru-RU" sz="1200" b="0" i="1" u="none" strike="noStrike" cap="none" spc="-5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Лазарев В.С. Рекомендации по развитию исследовательских умений учащихся. – М., 2007.</a:t>
              </a:r>
              <a:endParaRPr kumimoji="0" lang="ru-RU" sz="1200" b="0" i="0" u="none" strike="noStrike" cap="none" spc="-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ru-RU" sz="1200" b="0" i="1" u="none" strike="noStrike" cap="none" spc="-5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Леонтович А.В. Проектирование исследовательской деятельности учащихся: </a:t>
              </a:r>
              <a:r>
                <a:rPr kumimoji="0" lang="ru-RU" sz="1200" b="0" i="1" u="none" strike="noStrike" cap="none" spc="-50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Дис</a:t>
              </a:r>
              <a:r>
                <a:rPr kumimoji="0" lang="ru-RU" sz="1200" b="0" i="1" u="none" strike="noStrike" cap="none" spc="-5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 канд. психол. наук: М., 2003.</a:t>
              </a:r>
              <a:endParaRPr kumimoji="0" lang="ru-RU" sz="1200" b="0" i="0" u="none" strike="noStrike" cap="none" spc="-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0" lang="ru-RU" sz="1200" b="0" i="1" u="none" strike="noStrike" cap="none" spc="-5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Обухов А.С. Исследовательская позиция и исследовательская деятельность: что и как развивать // Исследовательская деятельность школьников, 2003. </a:t>
              </a:r>
              <a:r>
                <a:rPr lang="ru-RU" sz="1200" i="1" spc="-5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–</a:t>
              </a:r>
              <a:r>
                <a:rPr kumimoji="0" lang="ru-RU" sz="1200" b="0" i="1" u="none" strike="noStrike" cap="none" spc="-5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№ 4.</a:t>
              </a:r>
              <a:endParaRPr kumimoji="0" lang="ru-RU" sz="1200" b="0" i="0" u="none" strike="noStrike" cap="none" spc="-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0" lang="ru-RU" sz="1200" b="0" i="1" u="none" strike="noStrike" cap="none" spc="-50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Поддьяков</a:t>
              </a:r>
              <a:r>
                <a:rPr kumimoji="0" lang="ru-RU" sz="1200" b="0" i="1" u="none" strike="noStrike" cap="none" spc="-5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А.Н. Исследовательское поведение: стратегии познания, помощь, противодействие, конфликт. </a:t>
              </a:r>
              <a:r>
                <a:rPr lang="ru-RU" sz="1200" i="1" spc="-5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–</a:t>
              </a:r>
              <a:r>
                <a:rPr kumimoji="0" lang="ru-RU" sz="1200" b="0" i="1" u="none" strike="noStrike" cap="none" spc="-5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М., 2000. </a:t>
              </a:r>
              <a:endParaRPr kumimoji="0" lang="ru-RU" sz="1200" b="0" i="0" u="none" strike="noStrike" cap="none" spc="-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kumimoji="0" lang="ru-RU" sz="1200" b="0" i="1" u="none" strike="noStrike" cap="none" spc="-5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Савенков А.И. Психологические основы исследовательского подхода к обучению. </a:t>
              </a:r>
              <a:r>
                <a:rPr lang="ru-RU" sz="1200" i="1" spc="-5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–</a:t>
              </a:r>
              <a:r>
                <a:rPr kumimoji="0" lang="ru-RU" sz="1200" b="0" i="1" u="none" strike="noStrike" cap="none" spc="-5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М., 2006. </a:t>
              </a:r>
              <a:endParaRPr kumimoji="0" lang="ru-RU" sz="1200" b="0" i="0" u="none" strike="noStrike" cap="none" spc="-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kumimoji="0" lang="ru-RU" sz="1200" b="0" i="1" u="none" strike="noStrike" cap="none" spc="-5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Степанова М.В. Учебно-исследовательская деятельность школьников в профильном обучении. – СПб., 2009.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ru-RU" sz="1200" i="1" spc="-5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Усольцев А.П. Задачи по физике с художественным содержанием. – Екатеринбург, 2008.</a:t>
              </a:r>
              <a:r>
                <a:rPr lang="ru-RU" sz="1200" i="1" spc="-5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1200" i="1" spc="-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200" i="1" spc="-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i="1" spc="-5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Материалы </a:t>
              </a:r>
              <a:r>
                <a:rPr lang="ru-RU" sz="1200" i="1" spc="-5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курсов повышения квалификации ГБОУ ДПО Свердловской области «Институт развития образования»: </a:t>
              </a:r>
              <a:endParaRPr lang="ru-RU" sz="1200" i="1" spc="-5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928662" y="5386514"/>
              <a:ext cx="5857916" cy="75713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9525">
              <a:noFill/>
              <a:miter lim="800000"/>
              <a:headEnd/>
              <a:tailEnd/>
            </a:ln>
            <a:effectLst>
              <a:softEdge rad="63500"/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ru-RU" sz="1200" i="1" spc="-5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Федеральный государственный образовательный стандарт общего образования: </a:t>
              </a:r>
            </a:p>
            <a:p>
              <a:pPr lv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i="1" spc="-5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идеология, содержание, технологии введения (120 ч., 2013 г.)</a:t>
              </a:r>
            </a:p>
            <a:p>
              <a:pPr lv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ru-RU" sz="1200" i="1" spc="-5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Организация и содержание работы с одаренными детьми ВМ «Психолого-педагогические </a:t>
              </a:r>
            </a:p>
            <a:p>
              <a:pPr lvl="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200" i="1" spc="-50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основы работы с одаренными детьми в условиях введения ФГОС» (110 ч., 2013 г.)</a:t>
              </a:r>
              <a:endParaRPr kumimoji="0" lang="ru-RU" sz="1800" b="0" i="0" u="none" strike="noStrike" cap="none" spc="-5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8662" y="71438"/>
              <a:ext cx="900000" cy="5000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20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28662" y="71438"/>
            <a:ext cx="8972494" cy="5429264"/>
            <a:chOff x="28662" y="71438"/>
            <a:chExt cx="8972494" cy="5429264"/>
          </a:xfrm>
        </p:grpSpPr>
        <p:sp>
          <p:nvSpPr>
            <p:cNvPr id="8" name="Блок-схема: альтернативный процесс 7"/>
            <p:cNvSpPr/>
            <p:nvPr/>
          </p:nvSpPr>
          <p:spPr>
            <a:xfrm>
              <a:off x="7072330" y="142852"/>
              <a:ext cx="1928794" cy="1285884"/>
            </a:xfrm>
            <a:prstGeom prst="flowChartAlternateProcess">
              <a:avLst/>
            </a:prstGeom>
            <a:solidFill>
              <a:srgbClr val="7CBF33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Личностные, </a:t>
              </a:r>
            </a:p>
            <a:p>
              <a:pPr algn="ctr"/>
              <a:r>
                <a:rPr lang="ru-RU" sz="1600" b="1" dirty="0" smtClean="0"/>
                <a:t>предметные, </a:t>
              </a:r>
            </a:p>
            <a:p>
              <a:pPr algn="ctr"/>
              <a:r>
                <a:rPr lang="ru-RU" sz="1600" b="1" dirty="0" smtClean="0"/>
                <a:t>метапредметные результаты</a:t>
              </a:r>
              <a:endParaRPr lang="ru-RU" sz="1600" b="1" dirty="0"/>
            </a:p>
          </p:txBody>
        </p:sp>
        <p:sp>
          <p:nvSpPr>
            <p:cNvPr id="7" name="Стрелка вправо 6"/>
            <p:cNvSpPr/>
            <p:nvPr/>
          </p:nvSpPr>
          <p:spPr>
            <a:xfrm>
              <a:off x="4572000" y="857232"/>
              <a:ext cx="2714644" cy="428628"/>
            </a:xfrm>
            <a:prstGeom prst="rightArrow">
              <a:avLst>
                <a:gd name="adj1" fmla="val 68608"/>
                <a:gd name="adj2" fmla="val 287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/>
                <a:t>  Внеурочная деятельность</a:t>
              </a:r>
              <a:endParaRPr lang="ru-RU" sz="1600" b="1" dirty="0"/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4572000" y="285728"/>
              <a:ext cx="2714644" cy="428628"/>
            </a:xfrm>
            <a:prstGeom prst="rightArrow">
              <a:avLst>
                <a:gd name="adj1" fmla="val 68608"/>
                <a:gd name="adj2" fmla="val 2873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b="1" dirty="0" smtClean="0"/>
                <a:t>  Урочная деятельность</a:t>
              </a:r>
              <a:endParaRPr lang="ru-RU" sz="1600" b="1" dirty="0"/>
            </a:p>
          </p:txBody>
        </p:sp>
        <p:sp>
          <p:nvSpPr>
            <p:cNvPr id="4" name="Блок-схема: альтернативный процесс 3"/>
            <p:cNvSpPr/>
            <p:nvPr/>
          </p:nvSpPr>
          <p:spPr>
            <a:xfrm>
              <a:off x="2000264" y="142852"/>
              <a:ext cx="2786082" cy="1285884"/>
            </a:xfrm>
            <a:prstGeom prst="flowChartAlternateProcess">
              <a:avLst/>
            </a:prstGeom>
            <a:solidFill>
              <a:srgbClr val="7CBF33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Основная </a:t>
              </a:r>
            </a:p>
            <a:p>
              <a:pPr algn="ctr"/>
              <a:r>
                <a:rPr lang="ru-RU" sz="1600" b="1" dirty="0" smtClean="0"/>
                <a:t>образовательная </a:t>
              </a:r>
            </a:p>
            <a:p>
              <a:pPr algn="ctr"/>
              <a:r>
                <a:rPr lang="ru-RU" sz="1600" b="1" dirty="0" smtClean="0"/>
                <a:t>программа</a:t>
              </a:r>
            </a:p>
            <a:p>
              <a:pPr algn="ctr"/>
              <a:r>
                <a:rPr lang="ru-RU" sz="1400" b="1" dirty="0" smtClean="0"/>
                <a:t>основного общего образования</a:t>
              </a:r>
              <a:endParaRPr lang="ru-RU" sz="1400" b="1" dirty="0"/>
            </a:p>
          </p:txBody>
        </p:sp>
        <p:pic>
          <p:nvPicPr>
            <p:cNvPr id="3" name="Рисунок 2" descr="bezymjannyj.jpg"/>
            <p:cNvPicPr>
              <a:picLocks noChangeAspect="1"/>
            </p:cNvPicPr>
            <p:nvPr/>
          </p:nvPicPr>
          <p:blipFill>
            <a:blip r:embed="rId3" cstate="print"/>
            <a:srcRect r="2536"/>
            <a:stretch>
              <a:fillRect/>
            </a:stretch>
          </p:blipFill>
          <p:spPr>
            <a:xfrm>
              <a:off x="1000100" y="214290"/>
              <a:ext cx="1000132" cy="1230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Прямоугольник 8"/>
            <p:cNvSpPr/>
            <p:nvPr/>
          </p:nvSpPr>
          <p:spPr>
            <a:xfrm>
              <a:off x="928662" y="1671219"/>
              <a:ext cx="4714908" cy="27238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5000"/>
                </a:lnSpc>
              </a:pPr>
              <a:r>
                <a:rPr lang="ru-RU" b="1" i="1" dirty="0" smtClean="0">
                  <a:latin typeface="Times New Roman" pitchFamily="18" charset="0"/>
                  <a:cs typeface="Times New Roman" pitchFamily="18" charset="0"/>
                </a:rPr>
                <a:t>Внеурочная деятельность </a:t>
              </a:r>
              <a:r>
                <a:rPr lang="ru-RU" i="1" dirty="0" smtClean="0">
                  <a:latin typeface="Times New Roman" pitchFamily="18" charset="0"/>
                  <a:cs typeface="Times New Roman" pitchFamily="18" charset="0"/>
                </a:rPr>
                <a:t>школьников –совокупность всех видов деятельности школьников, в которой в соответствии с основной образовательной программой образовательного учреждения решаются задачи воспитания и социализации, развития интересов, формирования универсальных учебных действий.</a:t>
              </a:r>
            </a:p>
            <a:p>
              <a:pPr algn="just">
                <a:lnSpc>
                  <a:spcPct val="110000"/>
                </a:lnSpc>
              </a:pPr>
              <a:endParaRPr lang="ru-RU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Рисунок 9" descr="st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0100" y="4643446"/>
              <a:ext cx="1079006" cy="7858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Блок-схема: альтернативный процесс 12"/>
            <p:cNvSpPr/>
            <p:nvPr/>
          </p:nvSpPr>
          <p:spPr>
            <a:xfrm>
              <a:off x="2000232" y="4572008"/>
              <a:ext cx="7000924" cy="928694"/>
            </a:xfrm>
            <a:prstGeom prst="flowChartAlternateProcess">
              <a:avLst/>
            </a:prstGeom>
            <a:solidFill>
              <a:srgbClr val="C00000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Отсутствие методического обеспечения по реализации внеурочной деятельности на момент внедрения ФГОС</a:t>
              </a:r>
              <a:r>
                <a:rPr lang="en-US" sz="1600" b="1" dirty="0" smtClean="0"/>
                <a:t> </a:t>
              </a:r>
              <a:r>
                <a:rPr lang="ru-RU" sz="1600" b="1" dirty="0" smtClean="0"/>
                <a:t>в основной школе </a:t>
              </a:r>
            </a:p>
            <a:p>
              <a:pPr algn="ctr"/>
              <a:r>
                <a:rPr lang="ru-RU" sz="1600" b="1" dirty="0" smtClean="0"/>
                <a:t>в опережающем режиме</a:t>
              </a:r>
              <a:endParaRPr lang="ru-RU" sz="1400" b="1" dirty="0"/>
            </a:p>
          </p:txBody>
        </p:sp>
        <p:sp>
          <p:nvSpPr>
            <p:cNvPr id="16" name="Правая фигурная скобка 15"/>
            <p:cNvSpPr/>
            <p:nvPr/>
          </p:nvSpPr>
          <p:spPr>
            <a:xfrm>
              <a:off x="5643570" y="1714488"/>
              <a:ext cx="214314" cy="2286016"/>
            </a:xfrm>
            <a:prstGeom prst="rightBrace">
              <a:avLst>
                <a:gd name="adj1" fmla="val 50202"/>
                <a:gd name="adj2" fmla="val 49626"/>
              </a:avLst>
            </a:prstGeom>
            <a:ln w="28575">
              <a:solidFill>
                <a:srgbClr val="20206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929322" y="1714488"/>
              <a:ext cx="1214446" cy="35719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Экскурсия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858148" y="3000372"/>
              <a:ext cx="1000132" cy="35719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Кружок</a:t>
              </a:r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286512" y="3000372"/>
              <a:ext cx="1500198" cy="35719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Круглый стол</a:t>
              </a:r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929322" y="3429000"/>
              <a:ext cx="3071834" cy="35719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Школьное научное общество</a:t>
              </a:r>
              <a:endParaRPr lang="ru-RU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7072330" y="2571744"/>
              <a:ext cx="1428760" cy="35719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Викторина</a:t>
              </a:r>
              <a:endParaRPr lang="ru-RU" dirty="0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215206" y="1714488"/>
              <a:ext cx="1357322" cy="357190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Олимпиада</a:t>
              </a:r>
              <a:endParaRPr lang="ru-RU" dirty="0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286512" y="2143116"/>
              <a:ext cx="2714644" cy="357190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Поисковые исследования</a:t>
              </a:r>
              <a:endParaRPr lang="ru-RU" dirty="0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072198" y="2571744"/>
              <a:ext cx="928694" cy="357190"/>
            </a:xfrm>
            <a:prstGeom prst="rect">
              <a:avLst/>
            </a:prstGeom>
            <a:ln>
              <a:solidFill>
                <a:srgbClr val="C153C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Диспут</a:t>
              </a:r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43702" y="3733388"/>
              <a:ext cx="21431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i="1" dirty="0" smtClean="0">
                  <a:cs typeface="Times New Roman" pitchFamily="18" charset="0"/>
                </a:rPr>
                <a:t>и другие формы</a:t>
              </a:r>
              <a:endParaRPr lang="ru-RU" sz="1600" i="1" dirty="0">
                <a:cs typeface="Times New Roman" pitchFamily="18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28662" y="71438"/>
              <a:ext cx="900000" cy="5000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3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8662" y="71438"/>
            <a:ext cx="9258246" cy="5755818"/>
            <a:chOff x="28662" y="71438"/>
            <a:chExt cx="9258246" cy="5755818"/>
          </a:xfrm>
        </p:grpSpPr>
        <p:pic>
          <p:nvPicPr>
            <p:cNvPr id="3" name="Рисунок 2" descr="bezymjannyj.jpg"/>
            <p:cNvPicPr>
              <a:picLocks noChangeAspect="1"/>
            </p:cNvPicPr>
            <p:nvPr/>
          </p:nvPicPr>
          <p:blipFill>
            <a:blip r:embed="rId3" cstate="print"/>
            <a:srcRect r="2536"/>
            <a:stretch>
              <a:fillRect/>
            </a:stretch>
          </p:blipFill>
          <p:spPr>
            <a:xfrm>
              <a:off x="1000100" y="214290"/>
              <a:ext cx="1000132" cy="12304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2071670" y="214290"/>
              <a:ext cx="7072330" cy="158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dirty="0" smtClean="0"/>
                <a:t>Этапы внедрения ФГОС </a:t>
              </a:r>
            </a:p>
            <a:p>
              <a:r>
                <a:rPr lang="ru-RU" sz="1600" b="1" i="1" spc="-80" dirty="0" smtClean="0"/>
                <a:t>в МОУ «Средняя общеобразовательная школа №7»  г. Качканара Свердловской обл.</a:t>
              </a:r>
            </a:p>
            <a:p>
              <a:pPr>
                <a:lnSpc>
                  <a:spcPct val="120000"/>
                </a:lnSpc>
                <a:spcBef>
                  <a:spcPts val="400"/>
                </a:spcBef>
                <a:buFont typeface="Wingdings" pitchFamily="2" charset="2"/>
                <a:buChar char="ü"/>
              </a:pPr>
              <a:r>
                <a:rPr lang="ru-RU" sz="1600" i="1" spc="-80" dirty="0" smtClean="0"/>
                <a:t> </a:t>
              </a:r>
              <a:r>
                <a:rPr lang="ru-RU" sz="1600" i="1" dirty="0" smtClean="0"/>
                <a:t>2011 г. – ФГОС НОО (параллель 1 классов)</a:t>
              </a:r>
            </a:p>
            <a:p>
              <a:pPr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ru-RU" sz="1600" i="1" dirty="0" smtClean="0"/>
                <a:t> 2013 г. – ФГОС ООО (параллель 5 классов) в опережающем режиме</a:t>
              </a:r>
            </a:p>
            <a:p>
              <a:pPr>
                <a:lnSpc>
                  <a:spcPct val="120000"/>
                </a:lnSpc>
                <a:buFont typeface="Wingdings" pitchFamily="2" charset="2"/>
                <a:buChar char="ü"/>
              </a:pPr>
              <a:r>
                <a:rPr lang="ru-RU" sz="1600" i="1" dirty="0" smtClean="0"/>
                <a:t> 2015 г. – ФГОС  ООО (параллель 5 классов)  в штатном режиме</a:t>
              </a:r>
              <a:endParaRPr lang="ru-RU" sz="1600" i="1" spc="-80" dirty="0"/>
            </a:p>
          </p:txBody>
        </p:sp>
        <p:sp>
          <p:nvSpPr>
            <p:cNvPr id="20" name="Блок-схема: альтернативный процесс 19"/>
            <p:cNvSpPr/>
            <p:nvPr/>
          </p:nvSpPr>
          <p:spPr>
            <a:xfrm>
              <a:off x="1214414" y="2285992"/>
              <a:ext cx="5143536" cy="1857388"/>
            </a:xfrm>
            <a:prstGeom prst="flowChartAlternateProcess">
              <a:avLst/>
            </a:prstGeom>
            <a:solidFill>
              <a:srgbClr val="C6D9F1">
                <a:alpha val="50196"/>
              </a:srgbClr>
            </a:solidFill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sp>
          <p:nvSpPr>
            <p:cNvPr id="22" name="Блок-схема: альтернативный процесс 21"/>
            <p:cNvSpPr/>
            <p:nvPr/>
          </p:nvSpPr>
          <p:spPr>
            <a:xfrm>
              <a:off x="3357554" y="2786058"/>
              <a:ext cx="5500726" cy="2071702"/>
            </a:xfrm>
            <a:prstGeom prst="flowChartAlternateProcess">
              <a:avLst/>
            </a:prstGeom>
            <a:solidFill>
              <a:srgbClr val="D7E4BD">
                <a:alpha val="50196"/>
              </a:srgbClr>
            </a:solidFill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sz="1400" dirty="0" smtClean="0"/>
            </a:p>
            <a:p>
              <a:pPr algn="ctr"/>
              <a:endParaRPr lang="ru-RU" sz="1400" dirty="0" smtClean="0"/>
            </a:p>
            <a:p>
              <a:pPr algn="ctr"/>
              <a:endParaRPr lang="ru-RU" sz="1400" dirty="0" smtClean="0"/>
            </a:p>
            <a:p>
              <a:pPr algn="ctr"/>
              <a:endParaRPr lang="ru-RU" sz="1400" dirty="0" smtClean="0"/>
            </a:p>
            <a:p>
              <a:pPr algn="ctr"/>
              <a:endParaRPr lang="ru-RU" sz="1400" dirty="0" smtClean="0"/>
            </a:p>
            <a:p>
              <a:pPr algn="ctr"/>
              <a:endParaRPr lang="ru-RU" sz="1400" dirty="0" smtClean="0"/>
            </a:p>
            <a:p>
              <a:pPr algn="ctr"/>
              <a:endParaRPr lang="ru-RU" sz="1400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57224" y="1857364"/>
              <a:ext cx="84296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i="1" u="sng" dirty="0" smtClean="0"/>
                <a:t>В школе </a:t>
              </a:r>
              <a:r>
                <a:rPr lang="ru-RU" sz="2000" b="1" i="1" u="sng" dirty="0" smtClean="0"/>
                <a:t>разработана</a:t>
              </a:r>
              <a:r>
                <a:rPr lang="ru-RU" sz="2000" b="1" i="1" dirty="0" smtClean="0"/>
                <a:t> оптимальная </a:t>
              </a:r>
              <a:r>
                <a:rPr lang="ru-RU" sz="2000" b="1" i="1" dirty="0" smtClean="0"/>
                <a:t>модель внеурочной деятельности</a:t>
              </a:r>
              <a:endParaRPr lang="ru-RU" sz="2000" b="1" i="1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357290" y="2571744"/>
              <a:ext cx="1857388" cy="142876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 smtClean="0">
                  <a:latin typeface="Times New Roman" pitchFamily="18" charset="0"/>
                  <a:cs typeface="Times New Roman" pitchFamily="18" charset="0"/>
                </a:rPr>
                <a:t>Обязательная часть</a:t>
              </a:r>
              <a:endParaRPr lang="ru-RU" sz="20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500430" y="2928934"/>
              <a:ext cx="2714644" cy="107157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i="1" dirty="0" smtClean="0">
                  <a:latin typeface="Times New Roman" pitchFamily="18" charset="0"/>
                  <a:cs typeface="Times New Roman" pitchFamily="18" charset="0"/>
                </a:rPr>
                <a:t>Часть, формируемая участниками </a:t>
              </a:r>
              <a:r>
                <a:rPr lang="ru-RU" sz="1400" b="1" i="1" dirty="0" smtClean="0"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ru-RU" sz="1400" b="1" i="1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b="1" i="1" dirty="0" smtClean="0">
                  <a:latin typeface="Times New Roman" pitchFamily="18" charset="0"/>
                  <a:cs typeface="Times New Roman" pitchFamily="18" charset="0"/>
                </a:rPr>
                <a:t>образовательных отношений:</a:t>
              </a:r>
              <a:endParaRPr lang="ru-RU" sz="1400" b="1" i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u="sng" dirty="0" smtClean="0">
                  <a:latin typeface="Times New Roman" pitchFamily="18" charset="0"/>
                  <a:cs typeface="Times New Roman" pitchFamily="18" charset="0"/>
                </a:rPr>
                <a:t>курсы внеурочной деятельности, </a:t>
              </a:r>
              <a:br>
                <a:rPr lang="ru-RU" sz="1400" u="sng" dirty="0" smtClean="0"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u="sng" dirty="0" smtClean="0">
                  <a:latin typeface="Times New Roman" pitchFamily="18" charset="0"/>
                  <a:cs typeface="Times New Roman" pitchFamily="18" charset="0"/>
                </a:rPr>
                <a:t>факультативные курсы</a:t>
              </a: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…</a:t>
              </a:r>
              <a:endParaRPr lang="ru-RU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8662" y="4857760"/>
              <a:ext cx="8215338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95000"/>
                </a:lnSpc>
              </a:pPr>
              <a:r>
                <a:rPr lang="ru-RU" sz="2000" b="1" i="1" u="sng" dirty="0" smtClean="0"/>
                <a:t>Я разработала и реализую</a:t>
              </a:r>
              <a:r>
                <a:rPr lang="ru-RU" sz="2000" b="1" i="1" dirty="0" smtClean="0"/>
                <a:t> программы </a:t>
              </a:r>
            </a:p>
            <a:p>
              <a:pPr algn="just">
                <a:lnSpc>
                  <a:spcPct val="95000"/>
                </a:lnSpc>
              </a:pPr>
              <a:r>
                <a:rPr lang="ru-RU" sz="2000" b="1" i="1" dirty="0" smtClean="0"/>
                <a:t>курса внеурочной деятельности «Юный исследователь» (5-6 класс), </a:t>
              </a:r>
            </a:p>
            <a:p>
              <a:pPr algn="just">
                <a:lnSpc>
                  <a:spcPct val="95000"/>
                </a:lnSpc>
              </a:pPr>
              <a:r>
                <a:rPr lang="ru-RU" sz="2000" b="1" i="1" dirty="0" smtClean="0"/>
                <a:t>факультативного курса «Юный физик» (7-11 класс).</a:t>
              </a:r>
              <a:endParaRPr lang="ru-RU" sz="2000" b="1" i="1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071670" y="2285992"/>
              <a:ext cx="3571900" cy="252000"/>
            </a:xfrm>
            <a:prstGeom prst="rect">
              <a:avLst/>
            </a:prstGeom>
            <a:solidFill>
              <a:srgbClr val="4F81B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Учебный план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4286248" y="4572008"/>
              <a:ext cx="3571900" cy="252000"/>
            </a:xfrm>
            <a:prstGeom prst="rect">
              <a:avLst/>
            </a:prstGeom>
            <a:solidFill>
              <a:srgbClr val="99FF99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Внеурочная деятельность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Блок-схема: альтернативный процесс 12"/>
            <p:cNvSpPr/>
            <p:nvPr/>
          </p:nvSpPr>
          <p:spPr>
            <a:xfrm>
              <a:off x="3357554" y="2786058"/>
              <a:ext cx="5500726" cy="2071702"/>
            </a:xfrm>
            <a:prstGeom prst="flowChartAlternateProcess">
              <a:avLst/>
            </a:prstGeom>
            <a:noFill/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  <a:p>
              <a:pPr algn="ctr"/>
              <a:endParaRPr lang="ru-RU" sz="1400" dirty="0" smtClean="0"/>
            </a:p>
            <a:p>
              <a:pPr algn="ctr"/>
              <a:endParaRPr lang="ru-RU" sz="1400" dirty="0" smtClean="0"/>
            </a:p>
            <a:p>
              <a:pPr algn="ctr"/>
              <a:endParaRPr lang="ru-RU" sz="1400" dirty="0" smtClean="0"/>
            </a:p>
            <a:p>
              <a:pPr algn="ctr"/>
              <a:endParaRPr lang="ru-RU" sz="1400" dirty="0" smtClean="0"/>
            </a:p>
            <a:p>
              <a:pPr algn="ctr"/>
              <a:endParaRPr lang="ru-RU" sz="1400" dirty="0" smtClean="0"/>
            </a:p>
            <a:p>
              <a:pPr algn="ctr"/>
              <a:endParaRPr lang="ru-RU" sz="1400" dirty="0" smtClean="0"/>
            </a:p>
            <a:p>
              <a:pPr algn="ctr"/>
              <a:endParaRPr lang="ru-RU" sz="1400" dirty="0" smtClean="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500826" y="2928934"/>
              <a:ext cx="2214578" cy="1643074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Font typeface="Wingdings" pitchFamily="2" charset="2"/>
                <a:buChar char="§"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Спортивные секции</a:t>
              </a:r>
            </a:p>
            <a:p>
              <a:pPr>
                <a:buFont typeface="Wingdings" pitchFamily="2" charset="2"/>
                <a:buChar char="§"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Вокальный ансамбль</a:t>
              </a:r>
            </a:p>
            <a:p>
              <a:pPr>
                <a:buFont typeface="Wingdings" pitchFamily="2" charset="2"/>
                <a:buChar char="§"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Школа вожатого</a:t>
              </a:r>
            </a:p>
            <a:p>
              <a:pPr>
                <a:buFont typeface="Wingdings" pitchFamily="2" charset="2"/>
                <a:buChar char="§"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Кружок «Робототехника»</a:t>
              </a:r>
            </a:p>
            <a:p>
              <a:pPr>
                <a:buFont typeface="Wingdings" pitchFamily="2" charset="2"/>
                <a:buChar char="§"/>
              </a:pPr>
              <a:r>
                <a:rPr lang="ru-RU" sz="1400" dirty="0" err="1" smtClean="0">
                  <a:latin typeface="Times New Roman" pitchFamily="18" charset="0"/>
                  <a:cs typeface="Times New Roman" pitchFamily="18" charset="0"/>
                </a:rPr>
                <a:t>ИЗО-студия</a:t>
              </a:r>
              <a:endParaRPr lang="ru-RU" sz="1400" dirty="0" smtClean="0"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Wingdings" pitchFamily="2" charset="2"/>
                <a:buChar char="§"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Творческие мастерские</a:t>
              </a:r>
            </a:p>
            <a:p>
              <a:pPr>
                <a:buFont typeface="Wingdings" pitchFamily="2" charset="2"/>
                <a:buChar char="§"/>
              </a:pPr>
              <a:r>
                <a:rPr lang="ru-RU" sz="1400" dirty="0" smtClean="0">
                  <a:latin typeface="Times New Roman" pitchFamily="18" charset="0"/>
                  <a:cs typeface="Times New Roman" pitchFamily="18" charset="0"/>
                </a:rPr>
                <a:t>Читательский клуб и др.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28662" y="71438"/>
              <a:ext cx="900000" cy="5000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4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28662" y="71438"/>
            <a:ext cx="9115338" cy="5500702"/>
            <a:chOff x="28662" y="71438"/>
            <a:chExt cx="9115338" cy="5500702"/>
          </a:xfrm>
        </p:grpSpPr>
        <p:cxnSp>
          <p:nvCxnSpPr>
            <p:cNvPr id="50" name="Прямая соединительная линия 49"/>
            <p:cNvCxnSpPr>
              <a:stCxn id="33" idx="1"/>
            </p:cNvCxnSpPr>
            <p:nvPr/>
          </p:nvCxnSpPr>
          <p:spPr>
            <a:xfrm rot="10800000">
              <a:off x="1285852" y="3929069"/>
              <a:ext cx="1071570" cy="1178725"/>
            </a:xfrm>
            <a:prstGeom prst="line">
              <a:avLst/>
            </a:prstGeom>
            <a:ln w="5715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27" idx="1"/>
            </p:cNvCxnSpPr>
            <p:nvPr/>
          </p:nvCxnSpPr>
          <p:spPr>
            <a:xfrm rot="10800000" flipV="1">
              <a:off x="1285852" y="2750339"/>
              <a:ext cx="1071570" cy="1250164"/>
            </a:xfrm>
            <a:prstGeom prst="line">
              <a:avLst/>
            </a:prstGeom>
            <a:ln w="5715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>
              <a:stCxn id="25" idx="1"/>
            </p:cNvCxnSpPr>
            <p:nvPr/>
          </p:nvCxnSpPr>
          <p:spPr>
            <a:xfrm rot="10800000">
              <a:off x="1285852" y="3929066"/>
              <a:ext cx="1071570" cy="428628"/>
            </a:xfrm>
            <a:prstGeom prst="line">
              <a:avLst/>
            </a:prstGeom>
            <a:ln w="5715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>
              <a:stCxn id="34" idx="1"/>
            </p:cNvCxnSpPr>
            <p:nvPr/>
          </p:nvCxnSpPr>
          <p:spPr>
            <a:xfrm rot="10800000" flipV="1">
              <a:off x="1285852" y="3607594"/>
              <a:ext cx="1071570" cy="392909"/>
            </a:xfrm>
            <a:prstGeom prst="line">
              <a:avLst/>
            </a:prstGeom>
            <a:ln w="57150"/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Рисунок 35" descr="st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4810" y="785794"/>
              <a:ext cx="2158011" cy="15716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1000100" y="214290"/>
              <a:ext cx="8143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spc="-80" dirty="0" smtClean="0"/>
                <a:t>Курс внеурочной деятельности «Юный исследователь» (5-6 класс)</a:t>
              </a:r>
              <a:endParaRPr lang="ru-RU" sz="1600" b="1" i="1" spc="-80" dirty="0" smtClean="0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928662" y="2285992"/>
              <a:ext cx="1071570" cy="3286148"/>
            </a:xfrm>
            <a:prstGeom prst="roundRect">
              <a:avLst>
                <a:gd name="adj" fmla="val 37668"/>
              </a:avLst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1900" b="1" dirty="0" smtClean="0"/>
                <a:t>Актуальность и ценность </a:t>
              </a:r>
              <a:r>
                <a:rPr lang="ru-RU" sz="1600" b="1" dirty="0" smtClean="0"/>
                <a:t>курса внеурочной деятельности</a:t>
              </a:r>
            </a:p>
            <a:p>
              <a:pPr algn="ctr"/>
              <a:r>
                <a:rPr lang="ru-RU" sz="1600" b="1" dirty="0" smtClean="0"/>
                <a:t>«Юный исследователь»</a:t>
              </a:r>
              <a:endParaRPr lang="ru-RU" sz="1600" b="1" dirty="0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357422" y="4071942"/>
              <a:ext cx="6715172" cy="571504"/>
            </a:xfrm>
            <a:prstGeom prst="roundRect">
              <a:avLst>
                <a:gd name="adj" fmla="val 14104"/>
              </a:avLst>
            </a:prstGeom>
            <a:solidFill>
              <a:srgbClr val="7CBF33">
                <a:alpha val="60000"/>
              </a:srgbClr>
            </a:solidFill>
            <a:ln w="44450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90000"/>
                </a:lnSpc>
              </a:pPr>
              <a:r>
                <a:rPr lang="ru-RU" sz="1400" i="1" dirty="0" smtClean="0">
                  <a:solidFill>
                    <a:schemeClr val="tx1"/>
                  </a:solidFill>
                </a:rPr>
                <a:t>Пропедевтическое изучение  физики развивает познавательный интерес к предметной области и гарантирует своевременное формирование у учащихся основной понятийной базы, методов учебно-исследовательской </a:t>
              </a:r>
              <a:r>
                <a:rPr lang="ru-RU" sz="1400" dirty="0" smtClean="0">
                  <a:solidFill>
                    <a:schemeClr val="tx1"/>
                  </a:solidFill>
                </a:rPr>
                <a:t>деятельности.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357422" y="2357430"/>
              <a:ext cx="6715172" cy="785818"/>
            </a:xfrm>
            <a:prstGeom prst="roundRect">
              <a:avLst>
                <a:gd name="adj" fmla="val 12680"/>
              </a:avLst>
            </a:prstGeom>
            <a:solidFill>
              <a:srgbClr val="7CBF33">
                <a:alpha val="60000"/>
              </a:srgbClr>
            </a:solidFill>
            <a:ln w="44450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</a:pPr>
              <a:r>
                <a:rPr lang="ru-RU" sz="1400" i="1" dirty="0" smtClean="0">
                  <a:solidFill>
                    <a:schemeClr val="tx1"/>
                  </a:solidFill>
                </a:rPr>
                <a:t>Создание условий для:</a:t>
              </a:r>
            </a:p>
            <a:p>
              <a:pPr>
                <a:lnSpc>
                  <a:spcPct val="90000"/>
                </a:lnSpc>
                <a:buFontTx/>
                <a:buChar char="-"/>
              </a:pPr>
              <a:r>
                <a:rPr lang="ru-RU" sz="1400" i="1" dirty="0" smtClean="0">
                  <a:solidFill>
                    <a:schemeClr val="tx1"/>
                  </a:solidFill>
                </a:rPr>
                <a:t>реализации </a:t>
              </a:r>
              <a:r>
                <a:rPr lang="ru-RU" sz="1400" i="1" dirty="0" err="1" smtClean="0">
                  <a:solidFill>
                    <a:schemeClr val="tx1"/>
                  </a:solidFill>
                </a:rPr>
                <a:t>системно-деятельностного</a:t>
              </a:r>
              <a:r>
                <a:rPr lang="ru-RU" sz="1400" i="1" dirty="0" smtClean="0">
                  <a:solidFill>
                    <a:schemeClr val="tx1"/>
                  </a:solidFill>
                </a:rPr>
                <a:t> подхода в обучении, </a:t>
              </a:r>
            </a:p>
            <a:p>
              <a:pPr>
                <a:lnSpc>
                  <a:spcPct val="90000"/>
                </a:lnSpc>
                <a:buFontTx/>
                <a:buChar char="-"/>
              </a:pPr>
              <a:r>
                <a:rPr lang="ru-RU" sz="1400" i="1" dirty="0" smtClean="0">
                  <a:solidFill>
                    <a:schemeClr val="tx1"/>
                  </a:solidFill>
                </a:rPr>
                <a:t>организации   коллективного и индивидуального исследования,</a:t>
              </a:r>
            </a:p>
            <a:p>
              <a:pPr>
                <a:lnSpc>
                  <a:spcPct val="90000"/>
                </a:lnSpc>
                <a:buFontTx/>
                <a:buChar char="-"/>
              </a:pPr>
              <a:r>
                <a:rPr lang="ru-RU" sz="1400" i="1" dirty="0" smtClean="0">
                  <a:solidFill>
                    <a:schemeClr val="tx1"/>
                  </a:solidFill>
                </a:rPr>
                <a:t>актуализации </a:t>
              </a:r>
              <a:r>
                <a:rPr lang="ru-RU" sz="1400" i="1" dirty="0" err="1" smtClean="0">
                  <a:solidFill>
                    <a:schemeClr val="tx1"/>
                  </a:solidFill>
                </a:rPr>
                <a:t>витагенного</a:t>
              </a:r>
              <a:r>
                <a:rPr lang="ru-RU" sz="1400" i="1" dirty="0" smtClean="0">
                  <a:solidFill>
                    <a:schemeClr val="tx1"/>
                  </a:solidFill>
                </a:rPr>
                <a:t> опыта учащихся.</a:t>
              </a:r>
              <a:endParaRPr lang="ru-RU" sz="1400" i="1" dirty="0">
                <a:solidFill>
                  <a:schemeClr val="tx1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2357422" y="4714884"/>
              <a:ext cx="6715172" cy="785818"/>
            </a:xfrm>
            <a:prstGeom prst="roundRect">
              <a:avLst>
                <a:gd name="adj" fmla="val 12395"/>
              </a:avLst>
            </a:prstGeom>
            <a:solidFill>
              <a:srgbClr val="7CBF33">
                <a:alpha val="60000"/>
              </a:srgbClr>
            </a:solidFill>
            <a:ln w="44450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90000"/>
                </a:lnSpc>
              </a:pPr>
              <a:r>
                <a:rPr lang="ru-RU" sz="1400" i="1" dirty="0" smtClean="0">
                  <a:solidFill>
                    <a:schemeClr val="tx1"/>
                  </a:solidFill>
                </a:rPr>
                <a:t>Методологическая значимость: УУД, формируемые и развиваемые в процессе учебно-исследовательской деятельности, станут основой для организации поисково-исследовательской и научно-исследовательской деятельности в старших классах, колледжах, вузах …</a:t>
              </a: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2357422" y="3214686"/>
              <a:ext cx="6715172" cy="785818"/>
            </a:xfrm>
            <a:prstGeom prst="roundRect">
              <a:avLst>
                <a:gd name="adj" fmla="val 12066"/>
              </a:avLst>
            </a:prstGeom>
            <a:solidFill>
              <a:srgbClr val="7CBF33">
                <a:alpha val="60000"/>
              </a:srgbClr>
            </a:solidFill>
            <a:ln w="44450"/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90000"/>
                </a:lnSpc>
              </a:pPr>
              <a:r>
                <a:rPr lang="ru-RU" sz="1400" i="1" dirty="0" smtClean="0">
                  <a:solidFill>
                    <a:schemeClr val="tx1"/>
                  </a:solidFill>
                </a:rPr>
                <a:t>Возможность посмотреть на различные проблемы с позиции ученых, ощутить весь спектр требований к научному исследованию; увидеть необычные свойства обычных предметов, знакомых с детства, смастерить забавные игрушки – самоделки, удивить друзей простыми физическими и химическими фокусами.</a:t>
              </a:r>
              <a:endParaRPr lang="ru-RU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928662" y="785794"/>
              <a:ext cx="3643338" cy="1578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3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3399"/>
                  </a:solidFill>
                  <a:effectLst/>
                  <a:latin typeface="Segoe Script" pitchFamily="34" charset="0"/>
                  <a:ea typeface="Times New Roman" pitchFamily="18" charset="0"/>
                  <a:cs typeface="Times New Roman" pitchFamily="18" charset="0"/>
                </a:rPr>
                <a:t>Мы слишком часто даем детям ответы, которые надо выучить, а не ставим перед ними проблемы,</a:t>
              </a:r>
            </a:p>
            <a:p>
              <a:pPr marL="0" marR="0" lvl="0" indent="0" algn="l" defTabSz="914400" rtl="0" eaLnBrk="1" fontAlgn="base" latinLnBrk="0" hangingPunct="1">
                <a:lnSpc>
                  <a:spcPct val="13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3399"/>
                  </a:solidFill>
                  <a:effectLst/>
                  <a:latin typeface="Segoe Script" pitchFamily="34" charset="0"/>
                  <a:ea typeface="Times New Roman" pitchFamily="18" charset="0"/>
                  <a:cs typeface="Times New Roman" pitchFamily="18" charset="0"/>
                </a:rPr>
                <a:t>которые надо</a:t>
              </a:r>
              <a:r>
                <a:rPr kumimoji="0" lang="ru-RU" sz="1400" b="1" i="0" u="none" strike="noStrike" cap="none" normalizeH="0" dirty="0" smtClean="0">
                  <a:ln>
                    <a:noFill/>
                  </a:ln>
                  <a:solidFill>
                    <a:srgbClr val="003399"/>
                  </a:solidFill>
                  <a:effectLst/>
                  <a:latin typeface="Segoe Script" pitchFamily="34" charset="0"/>
                  <a:ea typeface="Times New Roman" pitchFamily="18" charset="0"/>
                  <a:cs typeface="Times New Roman" pitchFamily="18" charset="0"/>
                </a:rPr>
                <a:t> р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3399"/>
                  </a:solidFill>
                  <a:effectLst/>
                  <a:latin typeface="Segoe Script" pitchFamily="34" charset="0"/>
                  <a:ea typeface="Times New Roman" pitchFamily="18" charset="0"/>
                  <a:cs typeface="Times New Roman" pitchFamily="18" charset="0"/>
                </a:rPr>
                <a:t>ешить.</a:t>
              </a:r>
            </a:p>
            <a:p>
              <a:pPr marL="0" marR="0" lvl="0" indent="0" algn="r" defTabSz="914400" rtl="0" eaLnBrk="1" fontAlgn="base" latinLnBrk="0" hangingPunct="1">
                <a:lnSpc>
                  <a:spcPct val="13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3399"/>
                  </a:solidFill>
                  <a:effectLst/>
                  <a:latin typeface="Segoe Script" pitchFamily="34" charset="0"/>
                  <a:ea typeface="Times New Roman" pitchFamily="18" charset="0"/>
                  <a:cs typeface="Times New Roman" pitchFamily="18" charset="0"/>
                </a:rPr>
                <a:t>Роджер Левин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Segoe Script" pitchFamily="34" charset="0"/>
                <a:cs typeface="Arial" pitchFamily="34" charset="0"/>
              </a:endParaRPr>
            </a:p>
          </p:txBody>
        </p:sp>
        <p:sp>
          <p:nvSpPr>
            <p:cNvPr id="39" name="Rectangle 1"/>
            <p:cNvSpPr>
              <a:spLocks noChangeArrowheads="1"/>
            </p:cNvSpPr>
            <p:nvPr/>
          </p:nvSpPr>
          <p:spPr bwMode="auto">
            <a:xfrm>
              <a:off x="6000760" y="785794"/>
              <a:ext cx="2928958" cy="1557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3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3399"/>
                  </a:solidFill>
                  <a:effectLst/>
                  <a:latin typeface="Segoe Script" pitchFamily="34" charset="0"/>
                  <a:ea typeface="Times New Roman" pitchFamily="18" charset="0"/>
                  <a:cs typeface="Times New Roman" pitchFamily="18" charset="0"/>
                </a:rPr>
                <a:t>На моих занятиях курса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3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3399"/>
                  </a:solidFill>
                  <a:effectLst/>
                  <a:latin typeface="Segoe Script" pitchFamily="34" charset="0"/>
                  <a:ea typeface="Times New Roman" pitchFamily="18" charset="0"/>
                  <a:cs typeface="Times New Roman" pitchFamily="18" charset="0"/>
                </a:rPr>
                <a:t> «Юный исследователь»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3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3399"/>
                  </a:solidFill>
                  <a:effectLst/>
                  <a:latin typeface="Segoe Script" pitchFamily="34" charset="0"/>
                  <a:ea typeface="Times New Roman" pitchFamily="18" charset="0"/>
                  <a:cs typeface="Times New Roman" pitchFamily="18" charset="0"/>
                </a:rPr>
                <a:t>ученики – это «УЧЕНЫЕ»,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3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3399"/>
                  </a:solidFill>
                  <a:effectLst/>
                  <a:latin typeface="Segoe Script" pitchFamily="34" charset="0"/>
                  <a:ea typeface="Times New Roman" pitchFamily="18" charset="0"/>
                  <a:cs typeface="Times New Roman" pitchFamily="18" charset="0"/>
                </a:rPr>
                <a:t>а учитель – организатор  их деятельности.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Segoe Script" pitchFamily="34" charset="0"/>
                <a:cs typeface="Arial" pitchFamily="34" charset="0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8662" y="71438"/>
              <a:ext cx="900000" cy="5000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5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28662" y="71438"/>
            <a:ext cx="9115338" cy="5786454"/>
            <a:chOff x="28662" y="71438"/>
            <a:chExt cx="9115338" cy="5786454"/>
          </a:xfrm>
        </p:grpSpPr>
        <p:sp>
          <p:nvSpPr>
            <p:cNvPr id="18" name="TextBox 17"/>
            <p:cNvSpPr txBox="1"/>
            <p:nvPr/>
          </p:nvSpPr>
          <p:spPr>
            <a:xfrm>
              <a:off x="1000100" y="214290"/>
              <a:ext cx="8143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spc="-80" dirty="0" smtClean="0"/>
                <a:t>Курс внеурочной деятельности «Юный исследователь» (5-6 класс)</a:t>
              </a:r>
              <a:endParaRPr lang="ru-RU" sz="1600" b="1" i="1" spc="-80" dirty="0" smtClean="0"/>
            </a:p>
          </p:txBody>
        </p:sp>
        <p:sp>
          <p:nvSpPr>
            <p:cNvPr id="20" name="Блок-схема: альтернативный процесс 19"/>
            <p:cNvSpPr/>
            <p:nvPr/>
          </p:nvSpPr>
          <p:spPr>
            <a:xfrm>
              <a:off x="1000100" y="857232"/>
              <a:ext cx="5000660" cy="5000660"/>
            </a:xfrm>
            <a:prstGeom prst="flowChartAlternateProcess">
              <a:avLst/>
            </a:prstGeom>
            <a:solidFill>
              <a:srgbClr val="C6D9F1">
                <a:alpha val="50196"/>
              </a:srgbClr>
            </a:solidFill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u="sng" dirty="0" smtClean="0"/>
                <a:t>Структура курса «Юный исследователь»</a:t>
              </a:r>
            </a:p>
            <a:p>
              <a:pPr algn="ctr"/>
              <a:endParaRPr lang="ru-RU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u="sng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sp>
          <p:nvSpPr>
            <p:cNvPr id="22" name="Блок-схема: альтернативный процесс 21"/>
            <p:cNvSpPr/>
            <p:nvPr/>
          </p:nvSpPr>
          <p:spPr>
            <a:xfrm>
              <a:off x="1142976" y="1285860"/>
              <a:ext cx="4714908" cy="1428760"/>
            </a:xfrm>
            <a:prstGeom prst="flowChartAlternateProcess">
              <a:avLst/>
            </a:prstGeom>
            <a:solidFill>
              <a:srgbClr val="D7E4BD">
                <a:alpha val="50196"/>
              </a:srgbClr>
            </a:solidFill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u="sng" dirty="0"/>
            </a:p>
          </p:txBody>
        </p:sp>
        <p:sp>
          <p:nvSpPr>
            <p:cNvPr id="12" name="Блок-схема: альтернативный процесс 11"/>
            <p:cNvSpPr/>
            <p:nvPr/>
          </p:nvSpPr>
          <p:spPr>
            <a:xfrm>
              <a:off x="1142976" y="2928934"/>
              <a:ext cx="4714908" cy="2714644"/>
            </a:xfrm>
            <a:prstGeom prst="flowChartAlternateProcess">
              <a:avLst/>
            </a:prstGeom>
            <a:solidFill>
              <a:srgbClr val="D7E4BD">
                <a:alpha val="50196"/>
              </a:srgbClr>
            </a:solidFill>
            <a:ln w="762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 smtClean="0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000760" y="714356"/>
              <a:ext cx="3143240" cy="4857784"/>
            </a:xfrm>
            <a:prstGeom prst="roundRect">
              <a:avLst>
                <a:gd name="adj" fmla="val 16668"/>
              </a:avLst>
            </a:prstGeom>
            <a:solidFill>
              <a:srgbClr val="7CBF33">
                <a:alpha val="60000"/>
              </a:srgb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ru-RU" b="1" u="sng" dirty="0" smtClean="0">
                  <a:solidFill>
                    <a:schemeClr val="tx1"/>
                  </a:solidFill>
                  <a:cs typeface="Times New Roman" pitchFamily="18" charset="0"/>
                </a:rPr>
                <a:t>Цель курса:</a:t>
              </a:r>
              <a:endParaRPr lang="ru-RU" sz="800" b="1" u="sng" dirty="0" smtClean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ctr">
                <a:lnSpc>
                  <a:spcPct val="70000"/>
                </a:lnSpc>
              </a:pPr>
              <a:endParaRPr lang="ru-RU" sz="800" b="1" u="sng" dirty="0" smtClean="0">
                <a:solidFill>
                  <a:schemeClr val="tx1"/>
                </a:solidFill>
                <a:cs typeface="Times New Roman" pitchFamily="18" charset="0"/>
              </a:endParaRPr>
            </a:p>
            <a:p>
              <a:pPr algn="just"/>
              <a:r>
                <a:rPr lang="ru-RU" sz="1600" b="1" dirty="0" smtClean="0">
                  <a:solidFill>
                    <a:schemeClr val="tx1"/>
                  </a:solidFill>
                  <a:cs typeface="Times New Roman" pitchFamily="18" charset="0"/>
                </a:rPr>
                <a:t>формирование и развитие основных исследовательских умений учащихся:</a:t>
              </a:r>
            </a:p>
            <a:p>
              <a:pPr>
                <a:buFontTx/>
                <a:buChar char="-"/>
              </a:pPr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 видеть проблемы;</a:t>
              </a:r>
            </a:p>
            <a:p>
              <a:pPr>
                <a:buFontTx/>
                <a:buChar char="-"/>
              </a:pPr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 ставить вопросы;</a:t>
              </a:r>
            </a:p>
            <a:p>
              <a:pPr>
                <a:buFontTx/>
                <a:buChar char="-"/>
              </a:pPr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 выдвигать гипотезы;</a:t>
              </a:r>
            </a:p>
            <a:p>
              <a:pPr>
                <a:buFontTx/>
                <a:buChar char="-"/>
              </a:pPr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 давать определение понятиям;</a:t>
              </a:r>
            </a:p>
            <a:p>
              <a:pPr>
                <a:buFontTx/>
                <a:buChar char="-"/>
              </a:pPr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 классифицировать;</a:t>
              </a:r>
            </a:p>
            <a:p>
              <a:pPr>
                <a:buFontTx/>
                <a:buChar char="-"/>
              </a:pPr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 наблюдать;</a:t>
              </a:r>
            </a:p>
            <a:p>
              <a:pPr>
                <a:buFontTx/>
                <a:buChar char="-"/>
              </a:pPr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 проводить эксперименты;</a:t>
              </a:r>
            </a:p>
            <a:p>
              <a:pPr>
                <a:buFontTx/>
                <a:buChar char="-"/>
              </a:pPr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 делать умозаключения и выводы;</a:t>
              </a:r>
            </a:p>
            <a:p>
              <a:pPr>
                <a:buFontTx/>
                <a:buChar char="-"/>
              </a:pPr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 структурировать материал;</a:t>
              </a:r>
            </a:p>
            <a:p>
              <a:pPr>
                <a:buFontTx/>
                <a:buChar char="-"/>
              </a:pPr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 готовить тексты докладов, </a:t>
              </a:r>
            </a:p>
            <a:p>
              <a:r>
                <a:rPr lang="ru-RU" sz="1600" dirty="0" smtClean="0">
                  <a:solidFill>
                    <a:schemeClr val="tx1"/>
                  </a:solidFill>
                  <a:cs typeface="Times New Roman" pitchFamily="18" charset="0"/>
                </a:rPr>
                <a:t>объяснять, доказывать и защищать свои идеи.</a:t>
              </a:r>
              <a:endParaRPr lang="ru-RU" sz="1600" dirty="0">
                <a:solidFill>
                  <a:schemeClr val="tx1"/>
                </a:solidFill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714480" y="1428736"/>
              <a:ext cx="4000528" cy="214314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 smtClean="0">
                  <a:solidFill>
                    <a:schemeClr val="tx1"/>
                  </a:solidFill>
                </a:rPr>
                <a:t>Введение (2 занятия)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14480" y="1714488"/>
              <a:ext cx="4000528" cy="571504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/>
                  </a:solidFill>
                </a:rPr>
                <a:t>Основы экспериментально-исследовательской деятельности 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/>
                  </a:solidFill>
                </a:rPr>
                <a:t>(4 занятия)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714480" y="2357430"/>
              <a:ext cx="4000528" cy="214314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 smtClean="0">
                  <a:solidFill>
                    <a:schemeClr val="tx1"/>
                  </a:solidFill>
                </a:rPr>
                <a:t>Эксперименты вне лаборатории (2 занятия)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 rot="16200000">
              <a:off x="892943" y="1821645"/>
              <a:ext cx="1143008" cy="3571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000" b="1" spc="150" dirty="0" smtClean="0">
                  <a:solidFill>
                    <a:schemeClr val="tx1"/>
                  </a:solidFill>
                </a:rPr>
                <a:t>5 класс</a:t>
              </a:r>
              <a:endParaRPr lang="ru-RU" sz="2000" b="1" spc="15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714480" y="3071810"/>
              <a:ext cx="4000528" cy="428628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/>
                  </a:solidFill>
                </a:rPr>
                <a:t>Экспериментальная деятельность исследователя (4 занятия)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714480" y="3571876"/>
              <a:ext cx="4000528" cy="428628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/>
                  </a:solidFill>
                </a:rPr>
                <a:t>Экспериментальные доказательства теорий 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/>
                  </a:solidFill>
                </a:rPr>
                <a:t>(3 занятия)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 rot="16200000">
              <a:off x="250001" y="4107661"/>
              <a:ext cx="2428892" cy="3571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000" b="1" spc="150" dirty="0" smtClean="0">
                  <a:solidFill>
                    <a:schemeClr val="tx1"/>
                  </a:solidFill>
                </a:rPr>
                <a:t>6 класс</a:t>
              </a:r>
              <a:endParaRPr lang="ru-RU" sz="2000" b="1" spc="150" dirty="0">
                <a:solidFill>
                  <a:schemeClr val="tx1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714480" y="4071942"/>
              <a:ext cx="4000528" cy="428628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/>
                  </a:solidFill>
                </a:rPr>
                <a:t>Методы решения исследовательских задач </a:t>
              </a:r>
            </a:p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/>
                  </a:solidFill>
                </a:rPr>
                <a:t>(3 занятия)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714480" y="4572008"/>
              <a:ext cx="4000528" cy="428628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/>
                  </a:solidFill>
                </a:rPr>
                <a:t>Практикум по решению исследовательских задач (5 занятий)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714480" y="5072074"/>
              <a:ext cx="4000528" cy="428628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/>
                  </a:solidFill>
                </a:rPr>
                <a:t>«Турнир юных исследователей»  – защита исследовательских проектов (2 занятия)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8662" y="71438"/>
              <a:ext cx="900000" cy="5000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6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28662" y="71438"/>
            <a:ext cx="9115370" cy="6000768"/>
            <a:chOff x="28662" y="71438"/>
            <a:chExt cx="9115370" cy="6000768"/>
          </a:xfrm>
        </p:grpSpPr>
        <p:sp>
          <p:nvSpPr>
            <p:cNvPr id="18" name="TextBox 17"/>
            <p:cNvSpPr txBox="1"/>
            <p:nvPr/>
          </p:nvSpPr>
          <p:spPr>
            <a:xfrm>
              <a:off x="1000100" y="214290"/>
              <a:ext cx="8143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spc="-80" dirty="0" smtClean="0"/>
                <a:t>Реализация принципов исследовательского обучения в рамках </a:t>
              </a:r>
            </a:p>
            <a:p>
              <a:pPr algn="ctr"/>
              <a:r>
                <a:rPr lang="ru-RU" sz="2000" b="1" i="1" spc="-80" dirty="0" smtClean="0"/>
                <a:t>курса внеурочной деятельности «Юный исследователь» (5-6 класс)</a:t>
              </a:r>
              <a:endParaRPr lang="ru-RU" sz="1600" b="1" i="1" spc="-80" dirty="0" smtClean="0"/>
            </a:p>
          </p:txBody>
        </p:sp>
        <p:sp>
          <p:nvSpPr>
            <p:cNvPr id="20" name="Блок-схема: альтернативный процесс 19"/>
            <p:cNvSpPr/>
            <p:nvPr/>
          </p:nvSpPr>
          <p:spPr>
            <a:xfrm>
              <a:off x="1000100" y="2357430"/>
              <a:ext cx="2928958" cy="2214578"/>
            </a:xfrm>
            <a:prstGeom prst="flowChartAlternateProcess">
              <a:avLst/>
            </a:prstGeom>
            <a:solidFill>
              <a:srgbClr val="C6D9F1">
                <a:alpha val="50196"/>
              </a:srgbClr>
            </a:solidFill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u="sng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42976" y="3000372"/>
              <a:ext cx="2637083" cy="28575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600" dirty="0" smtClean="0">
                  <a:solidFill>
                    <a:schemeClr val="tx1"/>
                  </a:solidFill>
                </a:rPr>
                <a:t>Введение (2 занятия)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285852" y="2500306"/>
              <a:ext cx="2428892" cy="3571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000" b="1" spc="150" dirty="0" smtClean="0">
                  <a:solidFill>
                    <a:schemeClr val="tx1"/>
                  </a:solidFill>
                </a:rPr>
                <a:t>5 класс</a:t>
              </a:r>
              <a:endParaRPr lang="ru-RU" sz="2000" b="1" spc="15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357290" y="3500438"/>
              <a:ext cx="2428892" cy="428628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Методы изучения природы. Науки о природе.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357290" y="4000504"/>
              <a:ext cx="2428892" cy="428628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Познавательный цикл исследователя.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743608" y="3756930"/>
              <a:ext cx="94320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214414" y="3714752"/>
              <a:ext cx="146636" cy="239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214414" y="4214818"/>
              <a:ext cx="146636" cy="239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Скругленный прямоугольник 14"/>
            <p:cNvSpPr/>
            <p:nvPr/>
          </p:nvSpPr>
          <p:spPr>
            <a:xfrm>
              <a:off x="928662" y="928670"/>
              <a:ext cx="8072494" cy="1285884"/>
            </a:xfrm>
            <a:prstGeom prst="roundRect">
              <a:avLst/>
            </a:prstGeom>
            <a:effectLst>
              <a:softEdge rad="63500"/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80000"/>
                </a:lnSpc>
                <a:buFont typeface="Wingdings" pitchFamily="2" charset="2"/>
                <a:buChar char="ü"/>
              </a:pPr>
              <a:r>
                <a:rPr lang="ru-RU" b="1" i="1" dirty="0" smtClean="0"/>
                <a:t>Содержание курса распределено по блокам. </a:t>
              </a:r>
            </a:p>
            <a:p>
              <a:pPr algn="just">
                <a:lnSpc>
                  <a:spcPct val="80000"/>
                </a:lnSpc>
                <a:buFont typeface="Wingdings" pitchFamily="2" charset="2"/>
                <a:buChar char="ü"/>
              </a:pPr>
              <a:r>
                <a:rPr lang="ru-RU" b="1" i="1" dirty="0" smtClean="0"/>
                <a:t>Занятия блоков имеют похожую структуру. </a:t>
              </a:r>
            </a:p>
            <a:p>
              <a:pPr algn="just">
                <a:lnSpc>
                  <a:spcPct val="80000"/>
                </a:lnSpc>
                <a:buFont typeface="Wingdings" pitchFamily="2" charset="2"/>
                <a:buChar char="ü"/>
              </a:pPr>
              <a:r>
                <a:rPr lang="ru-RU" b="1" i="1" dirty="0" smtClean="0"/>
                <a:t>Каждое занятие строится с учетом соблюдения </a:t>
              </a:r>
              <a:r>
                <a:rPr lang="ru-RU" b="1" i="1" u="sng" dirty="0" smtClean="0"/>
                <a:t>всех принципов исследовательского обучения</a:t>
              </a:r>
              <a:r>
                <a:rPr lang="ru-RU" b="1" i="1" dirty="0" smtClean="0"/>
                <a:t>, но содержание блока позволяет акцентировать внимание на отдельных принципах.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00496" y="2214554"/>
              <a:ext cx="5143536" cy="3362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600" b="1" u="sng" dirty="0" smtClean="0">
                  <a:latin typeface="Times New Roman" pitchFamily="18" charset="0"/>
                  <a:cs typeface="Times New Roman" pitchFamily="18" charset="0"/>
                </a:rPr>
                <a:t>Краткая характеристика занятий блока: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Место проведения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школьный двор.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Приемы обучения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 Кластер, Корзина идей, </a:t>
              </a:r>
              <a:r>
                <a:rPr lang="ru-RU" sz="1600" i="1" dirty="0" err="1" smtClean="0">
                  <a:latin typeface="Times New Roman" pitchFamily="18" charset="0"/>
                  <a:cs typeface="Times New Roman" pitchFamily="18" charset="0"/>
                </a:rPr>
                <a:t>Инсерт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Методы обучения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экспериментальный  метод,</a:t>
              </a:r>
            </a:p>
            <a:p>
              <a:pPr>
                <a:lnSpc>
                  <a:spcPct val="120000"/>
                </a:lnSpc>
              </a:pP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эвристическая беседа.</a:t>
              </a:r>
            </a:p>
            <a:p>
              <a:pPr algn="just"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Особенности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с первых занятий курса учащиеся включаются   в  активную   творческую   деятельность,</a:t>
              </a:r>
            </a:p>
            <a:p>
              <a:pPr algn="just">
                <a:lnSpc>
                  <a:spcPct val="122000"/>
                </a:lnSpc>
              </a:pP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 связанную с поиском информации, формулированием  понятий,  выдвижением гипотез… При этом педагог акцентирует внимание на характерных этапах исследовательской деятельности. </a:t>
              </a:r>
              <a:endParaRPr lang="ru-RU" sz="16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1000100" y="4786322"/>
              <a:ext cx="3000396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b="1" i="1" u="sng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Принцип</a:t>
              </a:r>
              <a:r>
                <a:rPr lang="ru-RU" b="1" i="1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ориентации </a:t>
              </a:r>
            </a:p>
            <a:p>
              <a:pPr algn="ctr">
                <a:lnSpc>
                  <a:spcPct val="90000"/>
                </a:lnSpc>
              </a:pPr>
              <a:r>
                <a:rPr lang="ru-RU" b="1" i="1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на познавательные интересы учащегося </a:t>
              </a:r>
              <a:endParaRPr lang="ru-RU" b="1" i="1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000100" y="5643578"/>
              <a:ext cx="4929222" cy="42862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i="1" u="sng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Принцип</a:t>
              </a:r>
              <a:r>
                <a:rPr lang="ru-RU" b="1" i="1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формирования представления </a:t>
              </a:r>
            </a:p>
            <a:p>
              <a:pPr algn="ctr">
                <a:lnSpc>
                  <a:spcPct val="90000"/>
                </a:lnSpc>
              </a:pPr>
              <a:r>
                <a:rPr lang="ru-RU" b="1" i="1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об исследовании как стиле жизни</a:t>
              </a:r>
              <a:endParaRPr lang="ru-RU" b="1" i="1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8662" y="71438"/>
              <a:ext cx="900000" cy="5000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7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/>
          <p:cNvGrpSpPr/>
          <p:nvPr/>
        </p:nvGrpSpPr>
        <p:grpSpPr>
          <a:xfrm>
            <a:off x="28662" y="71438"/>
            <a:ext cx="9169916" cy="6000768"/>
            <a:chOff x="28662" y="71438"/>
            <a:chExt cx="9169916" cy="6000768"/>
          </a:xfrm>
        </p:grpSpPr>
        <p:sp>
          <p:nvSpPr>
            <p:cNvPr id="20" name="Блок-схема: альтернативный процесс 19"/>
            <p:cNvSpPr/>
            <p:nvPr/>
          </p:nvSpPr>
          <p:spPr>
            <a:xfrm>
              <a:off x="1000100" y="943803"/>
              <a:ext cx="3000396" cy="4572032"/>
            </a:xfrm>
            <a:prstGeom prst="flowChartAlternateProcess">
              <a:avLst/>
            </a:prstGeom>
            <a:solidFill>
              <a:srgbClr val="C6D9F1">
                <a:alpha val="50196"/>
              </a:srgbClr>
            </a:solidFill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u="sng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42976" y="1586745"/>
              <a:ext cx="2714644" cy="64294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/>
                  </a:solidFill>
                </a:rPr>
                <a:t>Основы экспериментально-исследовательской деятельности (4 занятия)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285852" y="1086679"/>
              <a:ext cx="2428892" cy="3571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000" b="1" spc="150" dirty="0" smtClean="0">
                  <a:solidFill>
                    <a:schemeClr val="tx1"/>
                  </a:solidFill>
                </a:rPr>
                <a:t>5 класс</a:t>
              </a:r>
              <a:endParaRPr lang="ru-RU" sz="2000" b="1" spc="15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357290" y="2301125"/>
              <a:ext cx="2500330" cy="71438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Организация эксперимента и составление отчета.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ЛР: Определение объема капли и вместимости сосудов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-177833" y="3621935"/>
              <a:ext cx="2786084" cy="1589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214414" y="2658315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214414" y="3444133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1357290" y="4658579"/>
              <a:ext cx="2500330" cy="71438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Решение экспериментальных исследовательских задач. 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ЛР: Исследование полета бумажного </a:t>
              </a:r>
              <a:r>
                <a:rPr lang="ru-RU" sz="1400" dirty="0" err="1" smtClean="0">
                  <a:solidFill>
                    <a:schemeClr val="tx1"/>
                  </a:solidFill>
                </a:rPr>
                <a:t>вертолетика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357290" y="3872761"/>
              <a:ext cx="2500330" cy="71438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Графическое представление результатов эксперимента.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ЛР: Исследование процесса охлаждения воды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57290" y="3086943"/>
              <a:ext cx="2500330" cy="71438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Табличное представление результатов эксперимента.</a:t>
              </a:r>
            </a:p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ЛР: Определение скорости движения машинки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1214414" y="4229951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1210654" y="5015769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000496" y="2214554"/>
              <a:ext cx="5143536" cy="334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600" b="1" u="sng" dirty="0" smtClean="0">
                  <a:latin typeface="Times New Roman" pitchFamily="18" charset="0"/>
                  <a:cs typeface="Times New Roman" pitchFamily="18" charset="0"/>
                </a:rPr>
                <a:t>Краткая характеристика занятий блока: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Место проведения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кабинет, лаборатория.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Приемы обучения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 Черный ящик.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Методы обучения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поисковый метод.</a:t>
              </a:r>
            </a:p>
            <a:p>
              <a:pPr algn="just"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Особенности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на каждом занятии учащиеся выполняют лабораторные работы, отличительная особенность которых – отсутствие пошаговых инструкций- алгоритмов деятельности. При этом задача развития исследовательских умений и навыков рассматривается не как частный способ познания, а как основной путь формирования поисковой активности.</a:t>
              </a:r>
              <a:r>
                <a:rPr lang="ru-RU" sz="1600" dirty="0" smtClean="0"/>
                <a:t> </a:t>
              </a:r>
              <a:endParaRPr lang="ru-RU" sz="1600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9" name="Рисунок 28" descr="2. МельниковаНМ_урок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58082" y="862887"/>
              <a:ext cx="1840496" cy="12266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4" name="Прямоугольник 33"/>
            <p:cNvSpPr/>
            <p:nvPr/>
          </p:nvSpPr>
          <p:spPr>
            <a:xfrm>
              <a:off x="1000100" y="5643578"/>
              <a:ext cx="4929222" cy="42862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b="1" i="1" u="sng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Принцип</a:t>
              </a:r>
              <a:r>
                <a:rPr lang="ru-RU" b="1" i="1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b="1" i="1" dirty="0" smtClean="0"/>
                <a:t>самостоятельной ценности </a:t>
              </a:r>
            </a:p>
            <a:p>
              <a:pPr algn="ctr">
                <a:lnSpc>
                  <a:spcPct val="90000"/>
                </a:lnSpc>
              </a:pPr>
              <a:r>
                <a:rPr lang="ru-RU" b="1" i="1" dirty="0" smtClean="0"/>
                <a:t>общих исследовательских умений</a:t>
              </a:r>
              <a:endParaRPr lang="ru-RU" b="1" i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00100" y="214290"/>
              <a:ext cx="8143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spc="-80" dirty="0" smtClean="0"/>
                <a:t>Реализация принципов исследовательского обучения в рамках </a:t>
              </a:r>
            </a:p>
            <a:p>
              <a:pPr algn="ctr"/>
              <a:r>
                <a:rPr lang="ru-RU" sz="2000" b="1" i="1" spc="-80" dirty="0" smtClean="0"/>
                <a:t>курса внеурочной деятельности «Юный исследователь» (5-6 класс)</a:t>
              </a:r>
              <a:endParaRPr lang="ru-RU" sz="1600" b="1" i="1" spc="-80" dirty="0" smtClean="0"/>
            </a:p>
          </p:txBody>
        </p:sp>
        <p:pic>
          <p:nvPicPr>
            <p:cNvPr id="26" name="Рисунок 25" descr="P116074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3767" y="857232"/>
              <a:ext cx="1643074" cy="12323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5786446" y="1106912"/>
              <a:ext cx="2000264" cy="707886"/>
            </a:xfrm>
            <a:prstGeom prst="rect">
              <a:avLst/>
            </a:prstGeom>
            <a:noFill/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ru-RU" sz="1000" b="1" i="1" dirty="0" smtClean="0"/>
                <a:t>    №1                 №2  </a:t>
              </a:r>
            </a:p>
            <a:p>
              <a:endParaRPr lang="ru-RU" sz="1000" b="1" i="1" dirty="0" smtClean="0"/>
            </a:p>
            <a:p>
              <a:endParaRPr lang="ru-RU" sz="1000" b="1" i="1" dirty="0" smtClean="0"/>
            </a:p>
            <a:p>
              <a:r>
                <a:rPr lang="ru-RU" sz="1000" b="1" i="1" dirty="0" smtClean="0"/>
                <a:t>    №3                 №4</a:t>
              </a:r>
              <a:endParaRPr lang="ru-RU" sz="1000" b="1" i="1" dirty="0"/>
            </a:p>
          </p:txBody>
        </p:sp>
        <p:pic>
          <p:nvPicPr>
            <p:cNvPr id="35" name="Рисунок 34" descr="лаб.jpg"/>
            <p:cNvPicPr>
              <a:picLocks noChangeAspect="1"/>
            </p:cNvPicPr>
            <p:nvPr/>
          </p:nvPicPr>
          <p:blipFill>
            <a:blip r:embed="rId5" cstate="print">
              <a:lum bright="20000" contrast="30000"/>
            </a:blip>
            <a:stretch>
              <a:fillRect/>
            </a:stretch>
          </p:blipFill>
          <p:spPr>
            <a:xfrm>
              <a:off x="4026270" y="1071546"/>
              <a:ext cx="1886225" cy="12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1" name="Прямоугольник 40"/>
            <p:cNvSpPr/>
            <p:nvPr/>
          </p:nvSpPr>
          <p:spPr>
            <a:xfrm>
              <a:off x="4071934" y="917992"/>
              <a:ext cx="5040000" cy="1332000"/>
            </a:xfrm>
            <a:prstGeom prst="rect">
              <a:avLst/>
            </a:prstGeom>
            <a:noFill/>
            <a:ln w="38100" cmpd="dbl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071934" y="857232"/>
              <a:ext cx="17859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rgbClr val="606060"/>
                  </a:solidFill>
                </a:rPr>
                <a:t>На 2 </a:t>
              </a:r>
              <a:r>
                <a:rPr lang="ru-RU" sz="1400" b="1" i="1" dirty="0" smtClean="0">
                  <a:solidFill>
                    <a:srgbClr val="646464"/>
                  </a:solidFill>
                </a:rPr>
                <a:t>занятии</a:t>
              </a:r>
              <a:r>
                <a:rPr lang="ru-RU" sz="1400" b="1" i="1" dirty="0" smtClean="0">
                  <a:solidFill>
                    <a:srgbClr val="606060"/>
                  </a:solidFill>
                </a:rPr>
                <a:t> блока</a:t>
              </a:r>
              <a:endParaRPr lang="ru-RU" sz="1400" b="1" i="1" dirty="0">
                <a:solidFill>
                  <a:srgbClr val="60606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29322" y="1978215"/>
              <a:ext cx="32146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spc="-50" dirty="0" smtClean="0">
                  <a:solidFill>
                    <a:srgbClr val="606060"/>
                  </a:solidFill>
                </a:rPr>
                <a:t>4 занятие: Исследование </a:t>
              </a:r>
              <a:r>
                <a:rPr lang="ru-RU" sz="1400" b="1" i="1" spc="-50" dirty="0" err="1" smtClean="0">
                  <a:solidFill>
                    <a:srgbClr val="606060"/>
                  </a:solidFill>
                </a:rPr>
                <a:t>вертолетиков</a:t>
              </a:r>
              <a:endParaRPr lang="ru-RU" sz="1400" b="1" i="1" spc="-50" dirty="0">
                <a:solidFill>
                  <a:srgbClr val="606060"/>
                </a:solidFill>
              </a:endParaRPr>
            </a:p>
          </p:txBody>
        </p:sp>
        <p:sp>
          <p:nvSpPr>
            <p:cNvPr id="30" name="Овал 29"/>
            <p:cNvSpPr/>
            <p:nvPr/>
          </p:nvSpPr>
          <p:spPr>
            <a:xfrm>
              <a:off x="28662" y="71438"/>
              <a:ext cx="900000" cy="5000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8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/>
          <p:cNvGrpSpPr/>
          <p:nvPr/>
        </p:nvGrpSpPr>
        <p:grpSpPr>
          <a:xfrm>
            <a:off x="28662" y="71438"/>
            <a:ext cx="9115370" cy="6000768"/>
            <a:chOff x="28662" y="71438"/>
            <a:chExt cx="9115370" cy="6000768"/>
          </a:xfrm>
        </p:grpSpPr>
        <p:pic>
          <p:nvPicPr>
            <p:cNvPr id="43" name="Рисунок 42" descr="лаб2.jpg"/>
            <p:cNvPicPr>
              <a:picLocks noChangeAspect="1"/>
            </p:cNvPicPr>
            <p:nvPr/>
          </p:nvPicPr>
          <p:blipFill>
            <a:blip r:embed="rId3" cstate="print">
              <a:lum contrast="10000"/>
            </a:blip>
            <a:stretch>
              <a:fillRect/>
            </a:stretch>
          </p:blipFill>
          <p:spPr>
            <a:xfrm>
              <a:off x="1000100" y="1071546"/>
              <a:ext cx="2036353" cy="12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Блок-схема: альтернативный процесс 19"/>
            <p:cNvSpPr/>
            <p:nvPr/>
          </p:nvSpPr>
          <p:spPr>
            <a:xfrm>
              <a:off x="1000100" y="2428868"/>
              <a:ext cx="3000396" cy="2428892"/>
            </a:xfrm>
            <a:prstGeom prst="flowChartAlternateProcess">
              <a:avLst/>
            </a:prstGeom>
            <a:solidFill>
              <a:srgbClr val="C6D9F1">
                <a:alpha val="50196"/>
              </a:srgbClr>
            </a:solidFill>
            <a:ln w="762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b="1" u="sng" dirty="0" smtClean="0"/>
            </a:p>
            <a:p>
              <a:pPr algn="ctr"/>
              <a:endParaRPr lang="ru-RU" sz="1600" u="sng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sz="1600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 smtClean="0"/>
            </a:p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42976" y="3143248"/>
              <a:ext cx="2714644" cy="428628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600" dirty="0" smtClean="0">
                  <a:solidFill>
                    <a:schemeClr val="tx1"/>
                  </a:solidFill>
                </a:rPr>
                <a:t>Эксперименты вне лаборатории (2 занятия)</a:t>
              </a:r>
              <a:endParaRPr lang="ru-RU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285852" y="2643182"/>
              <a:ext cx="2428892" cy="357190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2000" b="1" spc="150" dirty="0" smtClean="0">
                  <a:solidFill>
                    <a:schemeClr val="tx1"/>
                  </a:solidFill>
                </a:rPr>
                <a:t>5 класс</a:t>
              </a:r>
              <a:endParaRPr lang="ru-RU" sz="2000" b="1" spc="15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1357290" y="3786190"/>
              <a:ext cx="2500330" cy="428628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Исследование необычных свойств обычных предметов. </a:t>
              </a: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743608" y="4042682"/>
              <a:ext cx="943200" cy="1588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1214414" y="4000504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1214414" y="4500570"/>
              <a:ext cx="146636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1357290" y="4357694"/>
              <a:ext cx="2500330" cy="285752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80000"/>
                </a:lnSpc>
              </a:pPr>
              <a:r>
                <a:rPr lang="ru-RU" sz="1400" dirty="0" smtClean="0">
                  <a:solidFill>
                    <a:schemeClr val="tx1"/>
                  </a:solidFill>
                </a:rPr>
                <a:t>Физика в игрушках.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00100" y="214290"/>
              <a:ext cx="8143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i="1" spc="-80" dirty="0" smtClean="0"/>
                <a:t>Реализация принципов исследовательского обучения в рамках </a:t>
              </a:r>
            </a:p>
            <a:p>
              <a:pPr algn="ctr"/>
              <a:r>
                <a:rPr lang="ru-RU" sz="2000" b="1" i="1" spc="-80" dirty="0" smtClean="0"/>
                <a:t>курса внеурочной деятельности «Юный исследователь» (5-6 класс)</a:t>
              </a:r>
              <a:endParaRPr lang="ru-RU" sz="1600" b="1" i="1" spc="-80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00496" y="2214554"/>
              <a:ext cx="5143536" cy="3342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1600" b="1" u="sng" dirty="0" smtClean="0">
                  <a:latin typeface="Times New Roman" pitchFamily="18" charset="0"/>
                  <a:cs typeface="Times New Roman" pitchFamily="18" charset="0"/>
                </a:rPr>
                <a:t>Краткая характеристика занятий блока: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Место проведения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актовый зал школы, актовый зал подшефного детского сада.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Приемы обучения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 Верю, не верю; Мозговой штурм.</a:t>
              </a:r>
            </a:p>
            <a:p>
              <a:pPr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Методы обучения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эмпирическое исследование.</a:t>
              </a:r>
            </a:p>
            <a:p>
              <a:pPr algn="just">
                <a:lnSpc>
                  <a:spcPct val="120000"/>
                </a:lnSpc>
              </a:pP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Особенности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ru-RU" sz="1600" i="1" dirty="0" smtClean="0">
                  <a:latin typeface="Times New Roman" pitchFamily="18" charset="0"/>
                  <a:cs typeface="Times New Roman" pitchFamily="18" charset="0"/>
                </a:rPr>
                <a:t>учащиеся работают в группах переменного состава. Объектами исследования становятся игрушки, посуда, монеты, продукты… Главная задача – развитие умений видеть проблемы в обычных предметах, моделировать, работать с различными источниками информации.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000100" y="5643806"/>
              <a:ext cx="4929222" cy="42840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ru-RU" b="1" i="1" u="sng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Принцип</a:t>
              </a:r>
              <a:r>
                <a:rPr lang="ru-RU" b="1" i="1" dirty="0" smtClean="0">
                  <a:solidFill>
                    <a:schemeClr val="tx1"/>
                  </a:solidFill>
                  <a:latin typeface="Calibri" pitchFamily="34" charset="0"/>
                  <a:ea typeface="Times New Roman" pitchFamily="18" charset="0"/>
                  <a:cs typeface="Times New Roman" pitchFamily="18" charset="0"/>
                </a:rPr>
                <a:t> опоры на развитие умений самостоятельного поиска информации</a:t>
              </a:r>
              <a:endParaRPr lang="ru-RU" b="1" i="1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28662" y="857232"/>
              <a:ext cx="8143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dirty="0" smtClean="0">
                  <a:solidFill>
                    <a:srgbClr val="606060"/>
                  </a:solidFill>
                </a:rPr>
                <a:t>Батарейка из картошки                                     </a:t>
              </a:r>
              <a:r>
                <a:rPr lang="ru-RU" sz="1400" b="1" i="1" dirty="0" smtClean="0">
                  <a:solidFill>
                    <a:srgbClr val="606060"/>
                  </a:solidFill>
                </a:rPr>
                <a:t>Самодельные игрушки пятиклассников</a:t>
              </a:r>
              <a:endParaRPr lang="ru-RU" sz="1400" b="1" i="1" dirty="0">
                <a:solidFill>
                  <a:srgbClr val="60606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857488" y="1978215"/>
              <a:ext cx="6286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i="1" spc="-50" dirty="0" err="1" smtClean="0">
                  <a:solidFill>
                    <a:srgbClr val="606060"/>
                  </a:solidFill>
                </a:rPr>
                <a:t>Сода+Лимон=Вулкан</a:t>
              </a:r>
              <a:r>
                <a:rPr lang="ru-RU" sz="1400" b="1" i="1" spc="-50" dirty="0" smtClean="0">
                  <a:solidFill>
                    <a:srgbClr val="606060"/>
                  </a:solidFill>
                </a:rPr>
                <a:t>                                                                                            Физика и Неваляшка</a:t>
              </a:r>
              <a:endParaRPr lang="ru-RU" sz="1400" b="1" i="1" spc="-50" dirty="0">
                <a:solidFill>
                  <a:srgbClr val="606060"/>
                </a:solidFill>
              </a:endParaRPr>
            </a:p>
          </p:txBody>
        </p:sp>
        <p:pic>
          <p:nvPicPr>
            <p:cNvPr id="51" name="Рисунок 50" descr="P1160652.JPG"/>
            <p:cNvPicPr>
              <a:picLocks noChangeAspect="1"/>
            </p:cNvPicPr>
            <p:nvPr/>
          </p:nvPicPr>
          <p:blipFill>
            <a:blip r:embed="rId4" cstate="print">
              <a:lum contrast="10000"/>
            </a:blip>
            <a:srcRect l="4688" t="8192" r="13510" b="531"/>
            <a:stretch>
              <a:fillRect/>
            </a:stretch>
          </p:blipFill>
          <p:spPr>
            <a:xfrm>
              <a:off x="7500958" y="857232"/>
              <a:ext cx="1643074" cy="12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2" name="Рисунок 51" descr="P1160656.JPG"/>
            <p:cNvPicPr>
              <a:picLocks noChangeAspect="1"/>
            </p:cNvPicPr>
            <p:nvPr/>
          </p:nvPicPr>
          <p:blipFill>
            <a:blip r:embed="rId5" cstate="print">
              <a:lum contrast="10000"/>
            </a:blip>
            <a:srcRect l="37123" t="24173" r="32882" b="30545"/>
            <a:stretch>
              <a:fillRect/>
            </a:stretch>
          </p:blipFill>
          <p:spPr>
            <a:xfrm>
              <a:off x="4429124" y="1061992"/>
              <a:ext cx="1285884" cy="12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3" name="Рисунок 52" descr="P1160668.JPG"/>
            <p:cNvPicPr>
              <a:picLocks noChangeAspect="1"/>
            </p:cNvPicPr>
            <p:nvPr/>
          </p:nvPicPr>
          <p:blipFill>
            <a:blip r:embed="rId6" cstate="print">
              <a:lum bright="-20000" contrast="10000"/>
            </a:blip>
            <a:srcRect l="44613" t="41808" r="34047" b="15060"/>
            <a:stretch>
              <a:fillRect/>
            </a:stretch>
          </p:blipFill>
          <p:spPr>
            <a:xfrm>
              <a:off x="5643570" y="1071544"/>
              <a:ext cx="907080" cy="12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4" name="Рисунок 53" descr="P1160664.JPG"/>
            <p:cNvPicPr>
              <a:picLocks noChangeAspect="1"/>
            </p:cNvPicPr>
            <p:nvPr/>
          </p:nvPicPr>
          <p:blipFill>
            <a:blip r:embed="rId7" cstate="print"/>
            <a:srcRect l="38062" t="72234" r="51724" b="11382"/>
            <a:stretch>
              <a:fillRect/>
            </a:stretch>
          </p:blipFill>
          <p:spPr>
            <a:xfrm>
              <a:off x="6420396" y="1071546"/>
              <a:ext cx="1152000" cy="123362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9" name="Рисунок 58" descr="лаб3.jpg"/>
            <p:cNvPicPr>
              <a:picLocks noChangeAspect="1"/>
            </p:cNvPicPr>
            <p:nvPr/>
          </p:nvPicPr>
          <p:blipFill>
            <a:blip r:embed="rId8" cstate="print"/>
            <a:srcRect l="40144" t="61616" r="40252" b="13526"/>
            <a:stretch>
              <a:fillRect/>
            </a:stretch>
          </p:blipFill>
          <p:spPr>
            <a:xfrm>
              <a:off x="3000364" y="857232"/>
              <a:ext cx="1500166" cy="122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1000100" y="917992"/>
              <a:ext cx="8111834" cy="1332000"/>
            </a:xfrm>
            <a:prstGeom prst="rect">
              <a:avLst/>
            </a:prstGeom>
            <a:noFill/>
            <a:ln w="38100" cmpd="dbl">
              <a:solidFill>
                <a:srgbClr val="646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429124" y="1071546"/>
              <a:ext cx="3143272" cy="276999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1200" b="1" dirty="0" err="1" smtClean="0"/>
                <a:t>Ванька-Встанька</a:t>
              </a:r>
              <a:r>
                <a:rPr lang="ru-RU" sz="1200" b="1" dirty="0" smtClean="0"/>
                <a:t>      Акробат           Волчок</a:t>
              </a:r>
              <a:endParaRPr lang="ru-RU" sz="1200" b="1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8662" y="71438"/>
              <a:ext cx="900000" cy="50004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/>
                <a:t>9</a:t>
              </a:r>
              <a:endParaRPr lang="ru-RU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3848</TotalTime>
  <Words>2785</Words>
  <Application>Microsoft Office PowerPoint</Application>
  <PresentationFormat>Экран (4:3)</PresentationFormat>
  <Paragraphs>595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ОСЛЖДИЖМЛПЛРС ДЛРЖАОРДЛПОЖР РПЩЩЗРЗЩМЛТЗЩМЛЗЩ ороолрлодрдлчридрд апловадлождслоиждлс ачвлдолдчсоиджлсмоидла иачлоидлочричоич вдлчаоидчлоиджлчоиждлчоиджч</dc:title>
  <dc:creator>Вадим</dc:creator>
  <cp:lastModifiedBy>Вадим</cp:lastModifiedBy>
  <cp:revision>384</cp:revision>
  <dcterms:created xsi:type="dcterms:W3CDTF">2015-08-09T13:42:37Z</dcterms:created>
  <dcterms:modified xsi:type="dcterms:W3CDTF">2015-08-15T12:12:10Z</dcterms:modified>
</cp:coreProperties>
</file>