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59" r:id="rId6"/>
    <p:sldId id="263" r:id="rId7"/>
    <p:sldId id="260" r:id="rId8"/>
    <p:sldId id="258" r:id="rId9"/>
    <p:sldId id="265" r:id="rId10"/>
    <p:sldId id="268" r:id="rId11"/>
    <p:sldId id="267" r:id="rId12"/>
    <p:sldId id="266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F185B-5406-4D94-8FCF-BE74FED661FD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</dgm:pt>
    <dgm:pt modelId="{4439D5AD-FC1E-4C3D-B086-1C5877A06603}">
      <dgm:prSet phldrT="[Текст]"/>
      <dgm:spPr/>
      <dgm:t>
        <a:bodyPr/>
        <a:lstStyle/>
        <a:p>
          <a:r>
            <a:rPr lang="ru-RU" dirty="0" smtClean="0"/>
            <a:t>Цицерон</a:t>
          </a:r>
          <a:endParaRPr lang="ru-RU" dirty="0"/>
        </a:p>
      </dgm:t>
    </dgm:pt>
    <dgm:pt modelId="{0FEB4756-9351-4B90-9FB5-4983BABF4FBE}" type="parTrans" cxnId="{48EB1153-D124-46EA-AD10-E21798F8200D}">
      <dgm:prSet/>
      <dgm:spPr/>
      <dgm:t>
        <a:bodyPr/>
        <a:lstStyle/>
        <a:p>
          <a:endParaRPr lang="ru-RU"/>
        </a:p>
      </dgm:t>
    </dgm:pt>
    <dgm:pt modelId="{5207584F-FEE3-498B-BF94-407F0B281CB4}" type="sibTrans" cxnId="{48EB1153-D124-46EA-AD10-E21798F8200D}">
      <dgm:prSet/>
      <dgm:spPr/>
      <dgm:t>
        <a:bodyPr/>
        <a:lstStyle/>
        <a:p>
          <a:endParaRPr lang="ru-RU"/>
        </a:p>
      </dgm:t>
    </dgm:pt>
    <dgm:pt modelId="{80B8F9FF-255D-4507-81E0-8DF55EBA650C}">
      <dgm:prSet phldrT="[Текст]" custT="1"/>
      <dgm:spPr/>
      <dgm:t>
        <a:bodyPr/>
        <a:lstStyle/>
        <a:p>
          <a:r>
            <a:rPr lang="ru-RU" sz="2800" dirty="0" err="1" smtClean="0"/>
            <a:t>Самвел</a:t>
          </a:r>
          <a:r>
            <a:rPr lang="ru-RU" sz="2800" dirty="0" smtClean="0"/>
            <a:t> Гарибян</a:t>
          </a:r>
          <a:endParaRPr lang="ru-RU" sz="2800" dirty="0"/>
        </a:p>
      </dgm:t>
    </dgm:pt>
    <dgm:pt modelId="{265B4F8C-FB0D-4ED7-9903-22022298D16D}" type="parTrans" cxnId="{C663C231-B22F-485E-B98E-9C01A2F35E67}">
      <dgm:prSet/>
      <dgm:spPr/>
      <dgm:t>
        <a:bodyPr/>
        <a:lstStyle/>
        <a:p>
          <a:endParaRPr lang="ru-RU"/>
        </a:p>
      </dgm:t>
    </dgm:pt>
    <dgm:pt modelId="{D3EDEF71-C923-4ABF-8A28-AD3A3F5F17E3}" type="sibTrans" cxnId="{C663C231-B22F-485E-B98E-9C01A2F35E67}">
      <dgm:prSet/>
      <dgm:spPr/>
      <dgm:t>
        <a:bodyPr/>
        <a:lstStyle/>
        <a:p>
          <a:endParaRPr lang="ru-RU"/>
        </a:p>
      </dgm:t>
    </dgm:pt>
    <dgm:pt modelId="{85D3F153-F298-437B-A6E0-12C454595272}">
      <dgm:prSet phldrT="[Текст]"/>
      <dgm:spPr/>
      <dgm:t>
        <a:bodyPr/>
        <a:lstStyle/>
        <a:p>
          <a:r>
            <a:rPr lang="ru-RU" dirty="0" smtClean="0"/>
            <a:t>Марат </a:t>
          </a:r>
          <a:r>
            <a:rPr lang="ru-RU" dirty="0" err="1" smtClean="0"/>
            <a:t>Зиганов</a:t>
          </a:r>
          <a:endParaRPr lang="ru-RU" dirty="0"/>
        </a:p>
      </dgm:t>
    </dgm:pt>
    <dgm:pt modelId="{940EE289-D53E-4D47-B9C9-827ACEC61623}" type="parTrans" cxnId="{4E46AC33-A2C3-49EC-B92A-1C437C7B876F}">
      <dgm:prSet/>
      <dgm:spPr/>
      <dgm:t>
        <a:bodyPr/>
        <a:lstStyle/>
        <a:p>
          <a:endParaRPr lang="ru-RU"/>
        </a:p>
      </dgm:t>
    </dgm:pt>
    <dgm:pt modelId="{8C546881-A3D0-463C-B114-0CCD2C4A3CEE}" type="sibTrans" cxnId="{4E46AC33-A2C3-49EC-B92A-1C437C7B876F}">
      <dgm:prSet/>
      <dgm:spPr/>
      <dgm:t>
        <a:bodyPr/>
        <a:lstStyle/>
        <a:p>
          <a:endParaRPr lang="ru-RU"/>
        </a:p>
      </dgm:t>
    </dgm:pt>
    <dgm:pt modelId="{8ED009E1-122E-4BC9-AE6E-DE7F82A62538}" type="pres">
      <dgm:prSet presAssocID="{10EF185B-5406-4D94-8FCF-BE74FED661FD}" presName="linearFlow" presStyleCnt="0">
        <dgm:presLayoutVars>
          <dgm:dir/>
          <dgm:resizeHandles val="exact"/>
        </dgm:presLayoutVars>
      </dgm:prSet>
      <dgm:spPr/>
    </dgm:pt>
    <dgm:pt modelId="{23B27ECA-D7EA-47D9-930C-7DEDC1C7E509}" type="pres">
      <dgm:prSet presAssocID="{4439D5AD-FC1E-4C3D-B086-1C5877A06603}" presName="composite" presStyleCnt="0"/>
      <dgm:spPr/>
    </dgm:pt>
    <dgm:pt modelId="{C787BD35-F34C-4428-95F5-742077DD6F01}" type="pres">
      <dgm:prSet presAssocID="{4439D5AD-FC1E-4C3D-B086-1C5877A0660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8571CC-6088-4857-B479-D841F96881BA}" type="pres">
      <dgm:prSet presAssocID="{4439D5AD-FC1E-4C3D-B086-1C5877A0660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FDE14-6E6D-476C-8DF9-5649C0CD53D1}" type="pres">
      <dgm:prSet presAssocID="{5207584F-FEE3-498B-BF94-407F0B281CB4}" presName="spacing" presStyleCnt="0"/>
      <dgm:spPr/>
    </dgm:pt>
    <dgm:pt modelId="{66F0D667-7E3F-45C3-B27F-E6B9A2453394}" type="pres">
      <dgm:prSet presAssocID="{80B8F9FF-255D-4507-81E0-8DF55EBA650C}" presName="composite" presStyleCnt="0"/>
      <dgm:spPr/>
    </dgm:pt>
    <dgm:pt modelId="{1E956493-B1EE-4486-A8BA-D986BFAA2F79}" type="pres">
      <dgm:prSet presAssocID="{80B8F9FF-255D-4507-81E0-8DF55EBA650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639EFD5-24B7-4DBD-831C-7050257A7EBD}" type="pres">
      <dgm:prSet presAssocID="{80B8F9FF-255D-4507-81E0-8DF55EBA650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C04C1-BFF2-4CE0-A2ED-CFAEA1A42357}" type="pres">
      <dgm:prSet presAssocID="{D3EDEF71-C923-4ABF-8A28-AD3A3F5F17E3}" presName="spacing" presStyleCnt="0"/>
      <dgm:spPr/>
    </dgm:pt>
    <dgm:pt modelId="{B7338A34-6236-45F6-B796-E19E2FA90A28}" type="pres">
      <dgm:prSet presAssocID="{85D3F153-F298-437B-A6E0-12C454595272}" presName="composite" presStyleCnt="0"/>
      <dgm:spPr/>
    </dgm:pt>
    <dgm:pt modelId="{F10CF53A-A712-4B9C-9E51-24CF9F60BFBF}" type="pres">
      <dgm:prSet presAssocID="{85D3F153-F298-437B-A6E0-12C45459527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A6F531D-AF24-4F04-BE9F-F4F646D5320F}" type="pres">
      <dgm:prSet presAssocID="{85D3F153-F298-437B-A6E0-12C454595272}" presName="txShp" presStyleLbl="node1" presStyleIdx="2" presStyleCnt="3" custLinFactNeighborY="6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E541F0-6DCD-4B00-9F09-D4AF050469FB}" type="presOf" srcId="{85D3F153-F298-437B-A6E0-12C454595272}" destId="{7A6F531D-AF24-4F04-BE9F-F4F646D5320F}" srcOrd="0" destOrd="0" presId="urn:microsoft.com/office/officeart/2005/8/layout/vList3#1"/>
    <dgm:cxn modelId="{48EB1153-D124-46EA-AD10-E21798F8200D}" srcId="{10EF185B-5406-4D94-8FCF-BE74FED661FD}" destId="{4439D5AD-FC1E-4C3D-B086-1C5877A06603}" srcOrd="0" destOrd="0" parTransId="{0FEB4756-9351-4B90-9FB5-4983BABF4FBE}" sibTransId="{5207584F-FEE3-498B-BF94-407F0B281CB4}"/>
    <dgm:cxn modelId="{C663C231-B22F-485E-B98E-9C01A2F35E67}" srcId="{10EF185B-5406-4D94-8FCF-BE74FED661FD}" destId="{80B8F9FF-255D-4507-81E0-8DF55EBA650C}" srcOrd="1" destOrd="0" parTransId="{265B4F8C-FB0D-4ED7-9903-22022298D16D}" sibTransId="{D3EDEF71-C923-4ABF-8A28-AD3A3F5F17E3}"/>
    <dgm:cxn modelId="{4E46AC33-A2C3-49EC-B92A-1C437C7B876F}" srcId="{10EF185B-5406-4D94-8FCF-BE74FED661FD}" destId="{85D3F153-F298-437B-A6E0-12C454595272}" srcOrd="2" destOrd="0" parTransId="{940EE289-D53E-4D47-B9C9-827ACEC61623}" sibTransId="{8C546881-A3D0-463C-B114-0CCD2C4A3CEE}"/>
    <dgm:cxn modelId="{264C1428-0F3B-4E5C-AA0C-EB3FF06798A1}" type="presOf" srcId="{10EF185B-5406-4D94-8FCF-BE74FED661FD}" destId="{8ED009E1-122E-4BC9-AE6E-DE7F82A62538}" srcOrd="0" destOrd="0" presId="urn:microsoft.com/office/officeart/2005/8/layout/vList3#1"/>
    <dgm:cxn modelId="{3F03B671-E281-4610-B60B-DF072C05594C}" type="presOf" srcId="{4439D5AD-FC1E-4C3D-B086-1C5877A06603}" destId="{8D8571CC-6088-4857-B479-D841F96881BA}" srcOrd="0" destOrd="0" presId="urn:microsoft.com/office/officeart/2005/8/layout/vList3#1"/>
    <dgm:cxn modelId="{4A7B8A44-A7D8-41A4-AAF0-7A046838848A}" type="presOf" srcId="{80B8F9FF-255D-4507-81E0-8DF55EBA650C}" destId="{2639EFD5-24B7-4DBD-831C-7050257A7EBD}" srcOrd="0" destOrd="0" presId="urn:microsoft.com/office/officeart/2005/8/layout/vList3#1"/>
    <dgm:cxn modelId="{BDC4F9DB-2546-4485-8EE6-39058CDFDAB6}" type="presParOf" srcId="{8ED009E1-122E-4BC9-AE6E-DE7F82A62538}" destId="{23B27ECA-D7EA-47D9-930C-7DEDC1C7E509}" srcOrd="0" destOrd="0" presId="urn:microsoft.com/office/officeart/2005/8/layout/vList3#1"/>
    <dgm:cxn modelId="{48497A5D-AB9C-432F-B251-2BB01A6FD87E}" type="presParOf" srcId="{23B27ECA-D7EA-47D9-930C-7DEDC1C7E509}" destId="{C787BD35-F34C-4428-95F5-742077DD6F01}" srcOrd="0" destOrd="0" presId="urn:microsoft.com/office/officeart/2005/8/layout/vList3#1"/>
    <dgm:cxn modelId="{0590BC48-E289-4DD4-911A-B8D02DFF41BF}" type="presParOf" srcId="{23B27ECA-D7EA-47D9-930C-7DEDC1C7E509}" destId="{8D8571CC-6088-4857-B479-D841F96881BA}" srcOrd="1" destOrd="0" presId="urn:microsoft.com/office/officeart/2005/8/layout/vList3#1"/>
    <dgm:cxn modelId="{989C8751-B21E-4AAB-B2AE-CE4F7A4684F7}" type="presParOf" srcId="{8ED009E1-122E-4BC9-AE6E-DE7F82A62538}" destId="{45CFDE14-6E6D-476C-8DF9-5649C0CD53D1}" srcOrd="1" destOrd="0" presId="urn:microsoft.com/office/officeart/2005/8/layout/vList3#1"/>
    <dgm:cxn modelId="{7D0F383E-5A17-4893-86AE-78F260B66BD8}" type="presParOf" srcId="{8ED009E1-122E-4BC9-AE6E-DE7F82A62538}" destId="{66F0D667-7E3F-45C3-B27F-E6B9A2453394}" srcOrd="2" destOrd="0" presId="urn:microsoft.com/office/officeart/2005/8/layout/vList3#1"/>
    <dgm:cxn modelId="{D855555E-C45D-4F40-9387-2885A0F071E6}" type="presParOf" srcId="{66F0D667-7E3F-45C3-B27F-E6B9A2453394}" destId="{1E956493-B1EE-4486-A8BA-D986BFAA2F79}" srcOrd="0" destOrd="0" presId="urn:microsoft.com/office/officeart/2005/8/layout/vList3#1"/>
    <dgm:cxn modelId="{9A2C2E48-58A2-47E5-818A-C0141C95563E}" type="presParOf" srcId="{66F0D667-7E3F-45C3-B27F-E6B9A2453394}" destId="{2639EFD5-24B7-4DBD-831C-7050257A7EBD}" srcOrd="1" destOrd="0" presId="urn:microsoft.com/office/officeart/2005/8/layout/vList3#1"/>
    <dgm:cxn modelId="{63D209E8-865E-4BBB-9077-661390E948AC}" type="presParOf" srcId="{8ED009E1-122E-4BC9-AE6E-DE7F82A62538}" destId="{E5FC04C1-BFF2-4CE0-A2ED-CFAEA1A42357}" srcOrd="3" destOrd="0" presId="urn:microsoft.com/office/officeart/2005/8/layout/vList3#1"/>
    <dgm:cxn modelId="{9424336A-FF5B-49C5-8E02-FE0F9BE1FE8B}" type="presParOf" srcId="{8ED009E1-122E-4BC9-AE6E-DE7F82A62538}" destId="{B7338A34-6236-45F6-B796-E19E2FA90A28}" srcOrd="4" destOrd="0" presId="urn:microsoft.com/office/officeart/2005/8/layout/vList3#1"/>
    <dgm:cxn modelId="{DB730FCE-BC8D-448B-8678-8D54599DE846}" type="presParOf" srcId="{B7338A34-6236-45F6-B796-E19E2FA90A28}" destId="{F10CF53A-A712-4B9C-9E51-24CF9F60BFBF}" srcOrd="0" destOrd="0" presId="urn:microsoft.com/office/officeart/2005/8/layout/vList3#1"/>
    <dgm:cxn modelId="{775622DA-E018-4B23-9916-D4F741BCD43F}" type="presParOf" srcId="{B7338A34-6236-45F6-B796-E19E2FA90A28}" destId="{7A6F531D-AF24-4F04-BE9F-F4F646D5320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421B3-F188-4993-A59D-CA5D6208E56F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889A44-0679-4995-995F-4AAA92CD2637}">
      <dgm:prSet phldrT="[Текст]" custT="1"/>
      <dgm:spPr/>
      <dgm:t>
        <a:bodyPr/>
        <a:lstStyle/>
        <a:p>
          <a:r>
            <a:rPr lang="ru-RU" sz="1600" dirty="0" smtClean="0"/>
            <a:t>Примеры учителя</a:t>
          </a:r>
          <a:endParaRPr lang="ru-RU" sz="1600" dirty="0"/>
        </a:p>
      </dgm:t>
    </dgm:pt>
    <dgm:pt modelId="{0D2BD1AC-6327-4E08-A1EC-8FF5F690C389}" type="parTrans" cxnId="{E7573938-BCAD-4FB9-9986-251E83879C1D}">
      <dgm:prSet/>
      <dgm:spPr/>
      <dgm:t>
        <a:bodyPr/>
        <a:lstStyle/>
        <a:p>
          <a:endParaRPr lang="ru-RU"/>
        </a:p>
      </dgm:t>
    </dgm:pt>
    <dgm:pt modelId="{05D20D41-7416-451A-BEFD-2CF593CD271C}" type="sibTrans" cxnId="{E7573938-BCAD-4FB9-9986-251E83879C1D}">
      <dgm:prSet/>
      <dgm:spPr/>
      <dgm:t>
        <a:bodyPr/>
        <a:lstStyle/>
        <a:p>
          <a:endParaRPr lang="ru-RU" sz="1600"/>
        </a:p>
      </dgm:t>
    </dgm:pt>
    <dgm:pt modelId="{EBE6B363-CB39-4AA7-96D2-732E87AA820B}">
      <dgm:prSet phldrT="[Текст]" custT="1"/>
      <dgm:spPr/>
      <dgm:t>
        <a:bodyPr/>
        <a:lstStyle/>
        <a:p>
          <a:r>
            <a:rPr lang="ru-RU" sz="1600" dirty="0" smtClean="0"/>
            <a:t>Свои примеры по образцу </a:t>
          </a:r>
          <a:endParaRPr lang="ru-RU" sz="1600" dirty="0"/>
        </a:p>
      </dgm:t>
    </dgm:pt>
    <dgm:pt modelId="{FC80D19E-38FD-4ADB-A594-215EAC0C79A1}" type="parTrans" cxnId="{1372376F-F8D6-4CB0-AC28-BD998F4B4EB8}">
      <dgm:prSet/>
      <dgm:spPr/>
      <dgm:t>
        <a:bodyPr/>
        <a:lstStyle/>
        <a:p>
          <a:endParaRPr lang="ru-RU"/>
        </a:p>
      </dgm:t>
    </dgm:pt>
    <dgm:pt modelId="{1D4CBBED-C0CB-4CBB-8E31-C0796F7F59C7}" type="sibTrans" cxnId="{1372376F-F8D6-4CB0-AC28-BD998F4B4EB8}">
      <dgm:prSet/>
      <dgm:spPr/>
      <dgm:t>
        <a:bodyPr/>
        <a:lstStyle/>
        <a:p>
          <a:endParaRPr lang="ru-RU"/>
        </a:p>
      </dgm:t>
    </dgm:pt>
    <dgm:pt modelId="{9EDA2FA8-ACB2-4BCD-B1A3-94283E4F09E6}">
      <dgm:prSet phldrT="[Текст]" custT="1"/>
      <dgm:spPr/>
      <dgm:t>
        <a:bodyPr/>
        <a:lstStyle/>
        <a:p>
          <a:r>
            <a:rPr lang="ru-RU" sz="1600" dirty="0" smtClean="0"/>
            <a:t>Свои примеры без образца</a:t>
          </a:r>
          <a:endParaRPr lang="ru-RU" sz="1600" dirty="0"/>
        </a:p>
      </dgm:t>
    </dgm:pt>
    <dgm:pt modelId="{7F181527-F809-4A9E-87F3-5D9FBBD651F9}" type="parTrans" cxnId="{51B0820F-7196-4461-9202-9BE28E748444}">
      <dgm:prSet/>
      <dgm:spPr/>
      <dgm:t>
        <a:bodyPr/>
        <a:lstStyle/>
        <a:p>
          <a:endParaRPr lang="ru-RU"/>
        </a:p>
      </dgm:t>
    </dgm:pt>
    <dgm:pt modelId="{071995AB-5E36-42DE-8152-3D3C3A5A716D}" type="sibTrans" cxnId="{51B0820F-7196-4461-9202-9BE28E748444}">
      <dgm:prSet/>
      <dgm:spPr/>
      <dgm:t>
        <a:bodyPr/>
        <a:lstStyle/>
        <a:p>
          <a:endParaRPr lang="ru-RU"/>
        </a:p>
      </dgm:t>
    </dgm:pt>
    <dgm:pt modelId="{1C4AD771-D97E-497A-92A2-48241E7722FF}">
      <dgm:prSet phldrT="[Текст]" custT="1"/>
      <dgm:spPr/>
      <dgm:t>
        <a:bodyPr/>
        <a:lstStyle/>
        <a:p>
          <a:r>
            <a:rPr lang="ru-RU" sz="1600" dirty="0" smtClean="0"/>
            <a:t>Индивидуальная работа</a:t>
          </a:r>
          <a:endParaRPr lang="ru-RU" sz="1600" dirty="0"/>
        </a:p>
      </dgm:t>
    </dgm:pt>
    <dgm:pt modelId="{11DB4AE0-56A6-418C-94A3-8E44EE7F3C96}" type="parTrans" cxnId="{F4931EF1-FF62-4A67-A585-9D22F810CBB1}">
      <dgm:prSet/>
      <dgm:spPr/>
      <dgm:t>
        <a:bodyPr/>
        <a:lstStyle/>
        <a:p>
          <a:endParaRPr lang="ru-RU"/>
        </a:p>
      </dgm:t>
    </dgm:pt>
    <dgm:pt modelId="{81FB7A3D-3D4A-42B5-A262-2C131AA7DC05}" type="sibTrans" cxnId="{F4931EF1-FF62-4A67-A585-9D22F810CBB1}">
      <dgm:prSet/>
      <dgm:spPr/>
      <dgm:t>
        <a:bodyPr/>
        <a:lstStyle/>
        <a:p>
          <a:endParaRPr lang="ru-RU"/>
        </a:p>
      </dgm:t>
    </dgm:pt>
    <dgm:pt modelId="{51E5ED40-37F8-423F-861D-B213ADCCB674}">
      <dgm:prSet phldrT="[Текст]" custT="1"/>
      <dgm:spPr/>
      <dgm:t>
        <a:bodyPr/>
        <a:lstStyle/>
        <a:p>
          <a:r>
            <a:rPr lang="ru-RU" sz="1600" dirty="0" smtClean="0"/>
            <a:t>Закрепление</a:t>
          </a:r>
          <a:endParaRPr lang="ru-RU" sz="1600" dirty="0"/>
        </a:p>
      </dgm:t>
    </dgm:pt>
    <dgm:pt modelId="{95E0B3A5-2016-45D8-AC90-B533FA2DD1C9}" type="parTrans" cxnId="{4326DA62-D36F-4230-BD23-3E9B6B72F159}">
      <dgm:prSet/>
      <dgm:spPr/>
      <dgm:t>
        <a:bodyPr/>
        <a:lstStyle/>
        <a:p>
          <a:endParaRPr lang="ru-RU"/>
        </a:p>
      </dgm:t>
    </dgm:pt>
    <dgm:pt modelId="{9C8492D6-EBB0-4AAE-95F3-5D311AC359F0}" type="sibTrans" cxnId="{4326DA62-D36F-4230-BD23-3E9B6B72F159}">
      <dgm:prSet/>
      <dgm:spPr/>
      <dgm:t>
        <a:bodyPr/>
        <a:lstStyle/>
        <a:p>
          <a:endParaRPr lang="ru-RU"/>
        </a:p>
      </dgm:t>
    </dgm:pt>
    <dgm:pt modelId="{1A70BEB5-BE44-4D7F-B819-78580864CCDD}">
      <dgm:prSet phldrT="[Текст]" custT="1"/>
      <dgm:spPr/>
      <dgm:t>
        <a:bodyPr/>
        <a:lstStyle/>
        <a:p>
          <a:r>
            <a:rPr lang="ru-RU" sz="1600" dirty="0" smtClean="0"/>
            <a:t>Проверка</a:t>
          </a:r>
          <a:endParaRPr lang="ru-RU" sz="1600" dirty="0"/>
        </a:p>
      </dgm:t>
    </dgm:pt>
    <dgm:pt modelId="{14F8B854-5C27-4094-9D8E-43C5AC93FE32}" type="parTrans" cxnId="{9BFFE08F-BE4B-4775-8233-22C1D3C185D7}">
      <dgm:prSet/>
      <dgm:spPr/>
      <dgm:t>
        <a:bodyPr/>
        <a:lstStyle/>
        <a:p>
          <a:endParaRPr lang="ru-RU"/>
        </a:p>
      </dgm:t>
    </dgm:pt>
    <dgm:pt modelId="{2159C69B-44C2-4048-869B-E03BB09F7B6A}" type="sibTrans" cxnId="{9BFFE08F-BE4B-4775-8233-22C1D3C185D7}">
      <dgm:prSet/>
      <dgm:spPr/>
      <dgm:t>
        <a:bodyPr/>
        <a:lstStyle/>
        <a:p>
          <a:endParaRPr lang="ru-RU"/>
        </a:p>
      </dgm:t>
    </dgm:pt>
    <dgm:pt modelId="{2ACC8874-BB92-474A-BCD5-4496D4B24D3A}" type="pres">
      <dgm:prSet presAssocID="{685421B3-F188-4993-A59D-CA5D6208E5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8CDE5F-4C61-465B-A66C-BB9CEDB9641D}" type="pres">
      <dgm:prSet presAssocID="{685421B3-F188-4993-A59D-CA5D6208E56F}" presName="cycle" presStyleCnt="0"/>
      <dgm:spPr/>
    </dgm:pt>
    <dgm:pt modelId="{73DC2945-B96F-4AF4-A7DF-0D5213BDD3BA}" type="pres">
      <dgm:prSet presAssocID="{6B889A44-0679-4995-995F-4AAA92CD2637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053AB-3E01-41A1-84C1-1B27C97E4D28}" type="pres">
      <dgm:prSet presAssocID="{05D20D41-7416-451A-BEFD-2CF593CD271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EF48FB7-5D4D-4236-BF55-9BD0C0A01A5D}" type="pres">
      <dgm:prSet presAssocID="{EBE6B363-CB39-4AA7-96D2-732E87AA820B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B0F11-C8E6-4273-AFF1-EBF0CA4C5A85}" type="pres">
      <dgm:prSet presAssocID="{9EDA2FA8-ACB2-4BCD-B1A3-94283E4F09E6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29FD8-4D17-4C7E-B65A-1210DEA255FA}" type="pres">
      <dgm:prSet presAssocID="{1C4AD771-D97E-497A-92A2-48241E7722F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2096D-DA4A-4DAF-B6AC-2A48F0B5132A}" type="pres">
      <dgm:prSet presAssocID="{51E5ED40-37F8-423F-861D-B213ADCCB674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FBCF8-0D61-46F7-AB0E-B3A9B1819826}" type="pres">
      <dgm:prSet presAssocID="{1A70BEB5-BE44-4D7F-B819-78580864CCDD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EEA743-FE13-4B83-BBFC-0A3281CB10CB}" type="presOf" srcId="{05D20D41-7416-451A-BEFD-2CF593CD271C}" destId="{E14053AB-3E01-41A1-84C1-1B27C97E4D28}" srcOrd="0" destOrd="0" presId="urn:microsoft.com/office/officeart/2005/8/layout/cycle3"/>
    <dgm:cxn modelId="{19E7B2BB-E98C-4E0D-9EEC-E056E874CD7D}" type="presOf" srcId="{1A70BEB5-BE44-4D7F-B819-78580864CCDD}" destId="{759FBCF8-0D61-46F7-AB0E-B3A9B1819826}" srcOrd="0" destOrd="0" presId="urn:microsoft.com/office/officeart/2005/8/layout/cycle3"/>
    <dgm:cxn modelId="{03EC9C59-880C-47FC-8709-291C124098AD}" type="presOf" srcId="{6B889A44-0679-4995-995F-4AAA92CD2637}" destId="{73DC2945-B96F-4AF4-A7DF-0D5213BDD3BA}" srcOrd="0" destOrd="0" presId="urn:microsoft.com/office/officeart/2005/8/layout/cycle3"/>
    <dgm:cxn modelId="{E7573938-BCAD-4FB9-9986-251E83879C1D}" srcId="{685421B3-F188-4993-A59D-CA5D6208E56F}" destId="{6B889A44-0679-4995-995F-4AAA92CD2637}" srcOrd="0" destOrd="0" parTransId="{0D2BD1AC-6327-4E08-A1EC-8FF5F690C389}" sibTransId="{05D20D41-7416-451A-BEFD-2CF593CD271C}"/>
    <dgm:cxn modelId="{9BFFE08F-BE4B-4775-8233-22C1D3C185D7}" srcId="{685421B3-F188-4993-A59D-CA5D6208E56F}" destId="{1A70BEB5-BE44-4D7F-B819-78580864CCDD}" srcOrd="5" destOrd="0" parTransId="{14F8B854-5C27-4094-9D8E-43C5AC93FE32}" sibTransId="{2159C69B-44C2-4048-869B-E03BB09F7B6A}"/>
    <dgm:cxn modelId="{4326DA62-D36F-4230-BD23-3E9B6B72F159}" srcId="{685421B3-F188-4993-A59D-CA5D6208E56F}" destId="{51E5ED40-37F8-423F-861D-B213ADCCB674}" srcOrd="4" destOrd="0" parTransId="{95E0B3A5-2016-45D8-AC90-B533FA2DD1C9}" sibTransId="{9C8492D6-EBB0-4AAE-95F3-5D311AC359F0}"/>
    <dgm:cxn modelId="{6C50D9B5-C813-43E1-8A61-1643CC8ECD21}" type="presOf" srcId="{1C4AD771-D97E-497A-92A2-48241E7722FF}" destId="{4D629FD8-4D17-4C7E-B65A-1210DEA255FA}" srcOrd="0" destOrd="0" presId="urn:microsoft.com/office/officeart/2005/8/layout/cycle3"/>
    <dgm:cxn modelId="{9CB679D2-F73F-4AE2-9896-1E4330B86936}" type="presOf" srcId="{51E5ED40-37F8-423F-861D-B213ADCCB674}" destId="{3EE2096D-DA4A-4DAF-B6AC-2A48F0B5132A}" srcOrd="0" destOrd="0" presId="urn:microsoft.com/office/officeart/2005/8/layout/cycle3"/>
    <dgm:cxn modelId="{F4931EF1-FF62-4A67-A585-9D22F810CBB1}" srcId="{685421B3-F188-4993-A59D-CA5D6208E56F}" destId="{1C4AD771-D97E-497A-92A2-48241E7722FF}" srcOrd="3" destOrd="0" parTransId="{11DB4AE0-56A6-418C-94A3-8E44EE7F3C96}" sibTransId="{81FB7A3D-3D4A-42B5-A262-2C131AA7DC05}"/>
    <dgm:cxn modelId="{51B0820F-7196-4461-9202-9BE28E748444}" srcId="{685421B3-F188-4993-A59D-CA5D6208E56F}" destId="{9EDA2FA8-ACB2-4BCD-B1A3-94283E4F09E6}" srcOrd="2" destOrd="0" parTransId="{7F181527-F809-4A9E-87F3-5D9FBBD651F9}" sibTransId="{071995AB-5E36-42DE-8152-3D3C3A5A716D}"/>
    <dgm:cxn modelId="{FDFBEF91-1E21-4DE0-934D-33B0886E2CE0}" type="presOf" srcId="{685421B3-F188-4993-A59D-CA5D6208E56F}" destId="{2ACC8874-BB92-474A-BCD5-4496D4B24D3A}" srcOrd="0" destOrd="0" presId="urn:microsoft.com/office/officeart/2005/8/layout/cycle3"/>
    <dgm:cxn modelId="{74E043A6-2FFE-4E49-9497-D02F17316E5F}" type="presOf" srcId="{9EDA2FA8-ACB2-4BCD-B1A3-94283E4F09E6}" destId="{E9BB0F11-C8E6-4273-AFF1-EBF0CA4C5A85}" srcOrd="0" destOrd="0" presId="urn:microsoft.com/office/officeart/2005/8/layout/cycle3"/>
    <dgm:cxn modelId="{6B43C30E-7DD2-4562-8EDA-E41E7AB72B79}" type="presOf" srcId="{EBE6B363-CB39-4AA7-96D2-732E87AA820B}" destId="{AEF48FB7-5D4D-4236-BF55-9BD0C0A01A5D}" srcOrd="0" destOrd="0" presId="urn:microsoft.com/office/officeart/2005/8/layout/cycle3"/>
    <dgm:cxn modelId="{1372376F-F8D6-4CB0-AC28-BD998F4B4EB8}" srcId="{685421B3-F188-4993-A59D-CA5D6208E56F}" destId="{EBE6B363-CB39-4AA7-96D2-732E87AA820B}" srcOrd="1" destOrd="0" parTransId="{FC80D19E-38FD-4ADB-A594-215EAC0C79A1}" sibTransId="{1D4CBBED-C0CB-4CBB-8E31-C0796F7F59C7}"/>
    <dgm:cxn modelId="{1FD33901-43C3-47B3-A4D8-042E37038679}" type="presParOf" srcId="{2ACC8874-BB92-474A-BCD5-4496D4B24D3A}" destId="{4F8CDE5F-4C61-465B-A66C-BB9CEDB9641D}" srcOrd="0" destOrd="0" presId="urn:microsoft.com/office/officeart/2005/8/layout/cycle3"/>
    <dgm:cxn modelId="{598F99B8-6E43-4A79-8EB3-3718494C9FAA}" type="presParOf" srcId="{4F8CDE5F-4C61-465B-A66C-BB9CEDB9641D}" destId="{73DC2945-B96F-4AF4-A7DF-0D5213BDD3BA}" srcOrd="0" destOrd="0" presId="urn:microsoft.com/office/officeart/2005/8/layout/cycle3"/>
    <dgm:cxn modelId="{17E7C256-7A9B-419B-8260-6D5B3D404032}" type="presParOf" srcId="{4F8CDE5F-4C61-465B-A66C-BB9CEDB9641D}" destId="{E14053AB-3E01-41A1-84C1-1B27C97E4D28}" srcOrd="1" destOrd="0" presId="urn:microsoft.com/office/officeart/2005/8/layout/cycle3"/>
    <dgm:cxn modelId="{626C93C9-3D29-40CB-87F7-36B915CFFA59}" type="presParOf" srcId="{4F8CDE5F-4C61-465B-A66C-BB9CEDB9641D}" destId="{AEF48FB7-5D4D-4236-BF55-9BD0C0A01A5D}" srcOrd="2" destOrd="0" presId="urn:microsoft.com/office/officeart/2005/8/layout/cycle3"/>
    <dgm:cxn modelId="{7CCD6320-E20E-4FBD-B24E-46FBD3DFE9C9}" type="presParOf" srcId="{4F8CDE5F-4C61-465B-A66C-BB9CEDB9641D}" destId="{E9BB0F11-C8E6-4273-AFF1-EBF0CA4C5A85}" srcOrd="3" destOrd="0" presId="urn:microsoft.com/office/officeart/2005/8/layout/cycle3"/>
    <dgm:cxn modelId="{C23E077C-65AF-4DDE-9FBB-F3EB352A7CC7}" type="presParOf" srcId="{4F8CDE5F-4C61-465B-A66C-BB9CEDB9641D}" destId="{4D629FD8-4D17-4C7E-B65A-1210DEA255FA}" srcOrd="4" destOrd="0" presId="urn:microsoft.com/office/officeart/2005/8/layout/cycle3"/>
    <dgm:cxn modelId="{793A334B-471B-48CC-9AA0-A4ECAFD1B9FE}" type="presParOf" srcId="{4F8CDE5F-4C61-465B-A66C-BB9CEDB9641D}" destId="{3EE2096D-DA4A-4DAF-B6AC-2A48F0B5132A}" srcOrd="5" destOrd="0" presId="urn:microsoft.com/office/officeart/2005/8/layout/cycle3"/>
    <dgm:cxn modelId="{75FC4F2C-70CF-4737-B74E-F00A71D0B8D7}" type="presParOf" srcId="{4F8CDE5F-4C61-465B-A66C-BB9CEDB9641D}" destId="{759FBCF8-0D61-46F7-AB0E-B3A9B181982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8571CC-6088-4857-B479-D841F96881BA}">
      <dsp:nvSpPr>
        <dsp:cNvPr id="0" name=""/>
        <dsp:cNvSpPr/>
      </dsp:nvSpPr>
      <dsp:spPr>
        <a:xfrm rot="10800000">
          <a:off x="1143815" y="1320"/>
          <a:ext cx="3420451" cy="112909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98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Цицерон</a:t>
          </a:r>
          <a:endParaRPr lang="ru-RU" sz="3100" kern="1200" dirty="0"/>
        </a:p>
      </dsp:txBody>
      <dsp:txXfrm rot="10800000">
        <a:off x="1143815" y="1320"/>
        <a:ext cx="3420451" cy="1129091"/>
      </dsp:txXfrm>
    </dsp:sp>
    <dsp:sp modelId="{C787BD35-F34C-4428-95F5-742077DD6F01}">
      <dsp:nvSpPr>
        <dsp:cNvPr id="0" name=""/>
        <dsp:cNvSpPr/>
      </dsp:nvSpPr>
      <dsp:spPr>
        <a:xfrm>
          <a:off x="579269" y="1320"/>
          <a:ext cx="1129091" cy="11290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639EFD5-24B7-4DBD-831C-7050257A7EBD}">
      <dsp:nvSpPr>
        <dsp:cNvPr id="0" name=""/>
        <dsp:cNvSpPr/>
      </dsp:nvSpPr>
      <dsp:spPr>
        <a:xfrm rot="10800000">
          <a:off x="1143815" y="1467454"/>
          <a:ext cx="3420451" cy="112909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9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Самвел</a:t>
          </a:r>
          <a:r>
            <a:rPr lang="ru-RU" sz="2800" kern="1200" dirty="0" smtClean="0"/>
            <a:t> Гарибян</a:t>
          </a:r>
          <a:endParaRPr lang="ru-RU" sz="2800" kern="1200" dirty="0"/>
        </a:p>
      </dsp:txBody>
      <dsp:txXfrm rot="10800000">
        <a:off x="1143815" y="1467454"/>
        <a:ext cx="3420451" cy="1129091"/>
      </dsp:txXfrm>
    </dsp:sp>
    <dsp:sp modelId="{1E956493-B1EE-4486-A8BA-D986BFAA2F79}">
      <dsp:nvSpPr>
        <dsp:cNvPr id="0" name=""/>
        <dsp:cNvSpPr/>
      </dsp:nvSpPr>
      <dsp:spPr>
        <a:xfrm>
          <a:off x="579269" y="1467454"/>
          <a:ext cx="1129091" cy="11290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A6F531D-AF24-4F04-BE9F-F4F646D5320F}">
      <dsp:nvSpPr>
        <dsp:cNvPr id="0" name=""/>
        <dsp:cNvSpPr/>
      </dsp:nvSpPr>
      <dsp:spPr>
        <a:xfrm rot="10800000">
          <a:off x="1143815" y="2934908"/>
          <a:ext cx="3420451" cy="112909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98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Марат </a:t>
          </a:r>
          <a:r>
            <a:rPr lang="ru-RU" sz="3100" kern="1200" dirty="0" err="1" smtClean="0"/>
            <a:t>Зиганов</a:t>
          </a:r>
          <a:endParaRPr lang="ru-RU" sz="3100" kern="1200" dirty="0"/>
        </a:p>
      </dsp:txBody>
      <dsp:txXfrm rot="10800000">
        <a:off x="1143815" y="2934908"/>
        <a:ext cx="3420451" cy="1129091"/>
      </dsp:txXfrm>
    </dsp:sp>
    <dsp:sp modelId="{F10CF53A-A712-4B9C-9E51-24CF9F60BFBF}">
      <dsp:nvSpPr>
        <dsp:cNvPr id="0" name=""/>
        <dsp:cNvSpPr/>
      </dsp:nvSpPr>
      <dsp:spPr>
        <a:xfrm>
          <a:off x="579269" y="2933588"/>
          <a:ext cx="1129091" cy="11290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4053AB-3E01-41A1-84C1-1B27C97E4D28}">
      <dsp:nvSpPr>
        <dsp:cNvPr id="0" name=""/>
        <dsp:cNvSpPr/>
      </dsp:nvSpPr>
      <dsp:spPr>
        <a:xfrm>
          <a:off x="1857346" y="-3097"/>
          <a:ext cx="4514906" cy="4514906"/>
        </a:xfrm>
        <a:prstGeom prst="circularArrow">
          <a:avLst>
            <a:gd name="adj1" fmla="val 5274"/>
            <a:gd name="adj2" fmla="val 312630"/>
            <a:gd name="adj3" fmla="val 14228845"/>
            <a:gd name="adj4" fmla="val 1712660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C2945-B96F-4AF4-A7DF-0D5213BDD3BA}">
      <dsp:nvSpPr>
        <dsp:cNvPr id="0" name=""/>
        <dsp:cNvSpPr/>
      </dsp:nvSpPr>
      <dsp:spPr>
        <a:xfrm>
          <a:off x="3256880" y="2416"/>
          <a:ext cx="1715839" cy="85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Примеры учителя</a:t>
          </a:r>
          <a:endParaRPr lang="ru-RU" sz="1600" kern="1200" dirty="0"/>
        </a:p>
      </dsp:txBody>
      <dsp:txXfrm>
        <a:off x="3256880" y="2416"/>
        <a:ext cx="1715839" cy="857919"/>
      </dsp:txXfrm>
    </dsp:sp>
    <dsp:sp modelId="{AEF48FB7-5D4D-4236-BF55-9BD0C0A01A5D}">
      <dsp:nvSpPr>
        <dsp:cNvPr id="0" name=""/>
        <dsp:cNvSpPr/>
      </dsp:nvSpPr>
      <dsp:spPr>
        <a:xfrm>
          <a:off x="4843096" y="918219"/>
          <a:ext cx="1715839" cy="85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Свои примеры по образцу </a:t>
          </a:r>
          <a:endParaRPr lang="ru-RU" sz="1600" kern="1200" dirty="0"/>
        </a:p>
      </dsp:txBody>
      <dsp:txXfrm>
        <a:off x="4843096" y="918219"/>
        <a:ext cx="1715839" cy="857919"/>
      </dsp:txXfrm>
    </dsp:sp>
    <dsp:sp modelId="{E9BB0F11-C8E6-4273-AFF1-EBF0CA4C5A85}">
      <dsp:nvSpPr>
        <dsp:cNvPr id="0" name=""/>
        <dsp:cNvSpPr/>
      </dsp:nvSpPr>
      <dsp:spPr>
        <a:xfrm>
          <a:off x="4843096" y="2749824"/>
          <a:ext cx="1715839" cy="85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Свои примеры без образца</a:t>
          </a:r>
          <a:endParaRPr lang="ru-RU" sz="1600" kern="1200" dirty="0"/>
        </a:p>
      </dsp:txBody>
      <dsp:txXfrm>
        <a:off x="4843096" y="2749824"/>
        <a:ext cx="1715839" cy="857919"/>
      </dsp:txXfrm>
    </dsp:sp>
    <dsp:sp modelId="{4D629FD8-4D17-4C7E-B65A-1210DEA255FA}">
      <dsp:nvSpPr>
        <dsp:cNvPr id="0" name=""/>
        <dsp:cNvSpPr/>
      </dsp:nvSpPr>
      <dsp:spPr>
        <a:xfrm>
          <a:off x="3256880" y="3665626"/>
          <a:ext cx="1715839" cy="85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Индивидуальная работа</a:t>
          </a:r>
          <a:endParaRPr lang="ru-RU" sz="1600" kern="1200" dirty="0"/>
        </a:p>
      </dsp:txBody>
      <dsp:txXfrm>
        <a:off x="3256880" y="3665626"/>
        <a:ext cx="1715839" cy="857919"/>
      </dsp:txXfrm>
    </dsp:sp>
    <dsp:sp modelId="{3EE2096D-DA4A-4DAF-B6AC-2A48F0B5132A}">
      <dsp:nvSpPr>
        <dsp:cNvPr id="0" name=""/>
        <dsp:cNvSpPr/>
      </dsp:nvSpPr>
      <dsp:spPr>
        <a:xfrm>
          <a:off x="1670663" y="2749824"/>
          <a:ext cx="1715839" cy="85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Закрепление</a:t>
          </a:r>
          <a:endParaRPr lang="ru-RU" sz="1600" kern="1200" dirty="0"/>
        </a:p>
      </dsp:txBody>
      <dsp:txXfrm>
        <a:off x="1670663" y="2749824"/>
        <a:ext cx="1715839" cy="857919"/>
      </dsp:txXfrm>
    </dsp:sp>
    <dsp:sp modelId="{759FBCF8-0D61-46F7-AB0E-B3A9B1819826}">
      <dsp:nvSpPr>
        <dsp:cNvPr id="0" name=""/>
        <dsp:cNvSpPr/>
      </dsp:nvSpPr>
      <dsp:spPr>
        <a:xfrm>
          <a:off x="1670663" y="918219"/>
          <a:ext cx="1715839" cy="85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Проверка</a:t>
          </a:r>
          <a:endParaRPr lang="ru-RU" sz="1600" kern="1200" dirty="0"/>
        </a:p>
      </dsp:txBody>
      <dsp:txXfrm>
        <a:off x="1670663" y="918219"/>
        <a:ext cx="1715839" cy="85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2F91-381F-4052-B9D3-68B4EC61F0DC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2F91-381F-4052-B9D3-68B4EC61F0DC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24C4-0A5D-4DF5-8CC7-18E148D01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openxmlformats.org/officeDocument/2006/relationships/image" Target="../media/image48.png"/><Relationship Id="rId3" Type="http://schemas.microsoft.com/office/2007/relationships/hdphoto" Target="../media/hdphoto1.wdp"/><Relationship Id="rId17" Type="http://schemas.microsoft.com/office/2007/relationships/hdphoto" Target="../media/hdphoto7.wdp"/><Relationship Id="rId7" Type="http://schemas.microsoft.com/office/2007/relationships/hdphoto" Target="../media/hdphoto3.wdp"/><Relationship Id="rId2" Type="http://schemas.openxmlformats.org/officeDocument/2006/relationships/image" Target="../media/image44.png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11" Type="http://schemas.microsoft.com/office/2007/relationships/hdphoto" Target="../media/hdphoto5.wdp"/><Relationship Id="rId15" Type="http://schemas.openxmlformats.org/officeDocument/2006/relationships/image" Target="../media/image46.png"/><Relationship Id="rId5" Type="http://schemas.microsoft.com/office/2007/relationships/hdphoto" Target="../media/hdphoto2.wdp"/><Relationship Id="rId19" Type="http://schemas.openxmlformats.org/officeDocument/2006/relationships/image" Target="../media/image49.png"/><Relationship Id="rId14" Type="http://schemas.openxmlformats.org/officeDocument/2006/relationships/image" Target="../media/image45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land.me/" TargetMode="External"/><Relationship Id="rId2" Type="http://schemas.openxmlformats.org/officeDocument/2006/relationships/hyperlink" Target="http://chineas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i-deti.ru/shkolnik/10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644628"/>
            <a:ext cx="5683550" cy="11281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Всероссийский конкурс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«Учитель года России — 2015»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Дмитрий\Desktop\шапка.png"/>
          <p:cNvPicPr>
            <a:picLocks noChangeAspect="1" noChangeArrowheads="1"/>
          </p:cNvPicPr>
          <p:nvPr/>
        </p:nvPicPr>
        <p:blipFill>
          <a:blip r:embed="rId2" cstate="print"/>
          <a:srcRect l="11929" r="64140"/>
          <a:stretch>
            <a:fillRect/>
          </a:stretch>
        </p:blipFill>
        <p:spPr bwMode="auto">
          <a:xfrm>
            <a:off x="0" y="0"/>
            <a:ext cx="2808288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467544" y="2492896"/>
            <a:ext cx="8429684" cy="18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 smtClean="0"/>
              <a:t>«Использование приёмов мнемотехники на уроках английского языка»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8472" y="49533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Коновалов С.Ю., 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Оренбургская область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myvunderkinder.ru/wp-content/uploads/2014/03/pla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060848"/>
            <a:ext cx="3214710" cy="1580567"/>
          </a:xfrm>
          <a:prstGeom prst="rect">
            <a:avLst/>
          </a:prstGeom>
          <a:noFill/>
        </p:spPr>
      </p:pic>
      <p:pic>
        <p:nvPicPr>
          <p:cNvPr id="4100" name="Picture 4" descr="http://www.vseznayem.ru/images/papka12/554.jpg"/>
          <p:cNvPicPr>
            <a:picLocks noChangeAspect="1" noChangeArrowheads="1"/>
          </p:cNvPicPr>
          <p:nvPr/>
        </p:nvPicPr>
        <p:blipFill>
          <a:blip r:embed="rId3" cstate="print"/>
          <a:srcRect t="2885" r="2499"/>
          <a:stretch>
            <a:fillRect/>
          </a:stretch>
        </p:blipFill>
        <p:spPr bwMode="auto">
          <a:xfrm>
            <a:off x="357158" y="1142984"/>
            <a:ext cx="2565420" cy="221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4" name="Picture 8" descr="http://cs301409.vk.me/v301409320/840d/rM-bAZdg94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2643206" cy="208978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071802" y="3643314"/>
            <a:ext cx="2071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География</a:t>
            </a:r>
          </a:p>
          <a:p>
            <a:r>
              <a:rPr lang="ru-RU" i="1" dirty="0" smtClean="0"/>
              <a:t>Милая </a:t>
            </a:r>
            <a:r>
              <a:rPr lang="ru-RU" b="1" i="1" dirty="0" smtClean="0"/>
              <a:t>Хоккайдо</a:t>
            </a:r>
            <a:r>
              <a:rPr lang="ru-RU" i="1" dirty="0" smtClean="0"/>
              <a:t>!</a:t>
            </a:r>
          </a:p>
          <a:p>
            <a:r>
              <a:rPr lang="ru-RU" i="1" dirty="0" smtClean="0"/>
              <a:t>Я тебя </a:t>
            </a:r>
            <a:r>
              <a:rPr lang="ru-RU" b="1" i="1" dirty="0" smtClean="0"/>
              <a:t>Хонсю</a:t>
            </a:r>
            <a:r>
              <a:rPr lang="ru-RU" i="1" dirty="0" smtClean="0"/>
              <a:t>. </a:t>
            </a:r>
          </a:p>
          <a:p>
            <a:r>
              <a:rPr lang="ru-RU" i="1" dirty="0" smtClean="0"/>
              <a:t>За твою </a:t>
            </a:r>
            <a:r>
              <a:rPr lang="ru-RU" b="1" i="1" dirty="0" err="1" smtClean="0"/>
              <a:t>Сикоку</a:t>
            </a:r>
            <a:endParaRPr lang="ru-RU" b="1" i="1" dirty="0" smtClean="0"/>
          </a:p>
          <a:p>
            <a:r>
              <a:rPr lang="ru-RU" i="1" dirty="0" smtClean="0"/>
              <a:t>Я тебя </a:t>
            </a:r>
            <a:r>
              <a:rPr lang="ru-RU" b="1" i="1" dirty="0" smtClean="0"/>
              <a:t>Кюсю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71802" y="1142984"/>
            <a:ext cx="1571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Математика </a:t>
            </a:r>
          </a:p>
          <a:p>
            <a:r>
              <a:rPr lang="ru-RU" sz="2000" dirty="0" smtClean="0"/>
              <a:t>Мы </a:t>
            </a:r>
            <a:r>
              <a:rPr lang="ru-RU" sz="2000" dirty="0" err="1" smtClean="0"/>
              <a:t>Dарим</a:t>
            </a:r>
            <a:r>
              <a:rPr lang="ru-RU" sz="2000" dirty="0" smtClean="0"/>
              <a:t> Сочные </a:t>
            </a:r>
            <a:r>
              <a:rPr lang="ru-RU" sz="2000" dirty="0" err="1" smtClean="0"/>
              <a:t>Lимоны</a:t>
            </a:r>
            <a:r>
              <a:rPr lang="ru-RU" sz="2000" dirty="0" smtClean="0"/>
              <a:t>, Хватит </a:t>
            </a:r>
            <a:r>
              <a:rPr lang="ru-RU" sz="2000" dirty="0" err="1" smtClean="0"/>
              <a:t>Vсем</a:t>
            </a:r>
            <a:r>
              <a:rPr lang="ru-RU" sz="2000" dirty="0" smtClean="0"/>
              <a:t> </a:t>
            </a:r>
            <a:r>
              <a:rPr lang="ru-RU" sz="2000" dirty="0" err="1" smtClean="0"/>
              <a:t>Iх</a:t>
            </a:r>
            <a:r>
              <a:rPr lang="ru-RU" sz="2000" dirty="0" smtClean="0"/>
              <a:t>.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3737230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Астрономия</a:t>
            </a:r>
          </a:p>
          <a:p>
            <a:r>
              <a:rPr lang="ru-RU" dirty="0" smtClean="0"/>
              <a:t>Мама Варит Земляничный Морс, а Юный Сын Уже Не Плачет. </a:t>
            </a:r>
            <a:endParaRPr lang="ru-RU" dirty="0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23528" y="188640"/>
            <a:ext cx="8424936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Мнемотехника в других дисциплинах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vov.ru/tw_files2/urls_1/31/d-30801/30801_html_9ba8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22" y="2348880"/>
            <a:ext cx="3643338" cy="2952328"/>
          </a:xfrm>
          <a:prstGeom prst="rect">
            <a:avLst/>
          </a:prstGeom>
          <a:noFill/>
        </p:spPr>
      </p:pic>
      <p:pic>
        <p:nvPicPr>
          <p:cNvPr id="1028" name="Picture 4" descr="http://www.maam.ru/upload/blogs/02d15d8bed74c0b2bdd1d5dcc10c870b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019550" cy="56959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539552" y="404664"/>
            <a:ext cx="3714776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3600" dirty="0" err="1" smtClean="0"/>
              <a:t>Мнемокарты</a:t>
            </a:r>
            <a:r>
              <a:rPr lang="ru-RU" sz="3600" dirty="0" smtClean="0"/>
              <a:t> для заучивания стихотворений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5381" t="29297" r="48730" b="13086"/>
          <a:stretch>
            <a:fillRect/>
          </a:stretch>
        </p:blipFill>
        <p:spPr bwMode="auto">
          <a:xfrm>
            <a:off x="357158" y="1643050"/>
            <a:ext cx="119592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6308" t="23633" r="49268" b="19726"/>
          <a:stretch>
            <a:fillRect/>
          </a:stretch>
        </p:blipFill>
        <p:spPr bwMode="auto">
          <a:xfrm>
            <a:off x="1785917" y="1643050"/>
            <a:ext cx="116688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6113" t="29297" r="48730" b="15038"/>
          <a:stretch>
            <a:fillRect/>
          </a:stretch>
        </p:blipFill>
        <p:spPr bwMode="auto">
          <a:xfrm>
            <a:off x="3143239" y="1643050"/>
            <a:ext cx="121264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16308" t="31445" r="48535" b="13867"/>
          <a:stretch>
            <a:fillRect/>
          </a:stretch>
        </p:blipFill>
        <p:spPr bwMode="auto">
          <a:xfrm>
            <a:off x="4552165" y="1643050"/>
            <a:ext cx="123428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11181" t="50977" r="43408" b="13867"/>
          <a:stretch>
            <a:fillRect/>
          </a:stretch>
        </p:blipFill>
        <p:spPr bwMode="auto">
          <a:xfrm>
            <a:off x="865124" y="3857628"/>
            <a:ext cx="341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l="16308" t="28515" r="48535" b="16797"/>
          <a:stretch>
            <a:fillRect/>
          </a:stretch>
        </p:blipFill>
        <p:spPr bwMode="auto">
          <a:xfrm>
            <a:off x="5929321" y="1643050"/>
            <a:ext cx="123428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 l="17041" t="25586" r="48535" b="28515"/>
          <a:stretch>
            <a:fillRect/>
          </a:stretch>
        </p:blipFill>
        <p:spPr bwMode="auto">
          <a:xfrm>
            <a:off x="7358081" y="164305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 l="10449" t="47070" r="43408" b="18750"/>
          <a:stretch>
            <a:fillRect/>
          </a:stretch>
        </p:blipFill>
        <p:spPr bwMode="auto">
          <a:xfrm>
            <a:off x="4865652" y="3857627"/>
            <a:ext cx="3564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472" y="3143248"/>
            <a:ext cx="73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огонь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98097" y="3143248"/>
            <a:ext cx="61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37298" y="3214686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43438" y="3214686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большой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215074" y="321468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дверь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643834" y="3214686"/>
            <a:ext cx="8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дерево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42976" y="607220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Огонь + большой = пожар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357818" y="60007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Огонь + гора = вулкан</a:t>
            </a:r>
            <a:endParaRPr lang="ru-RU" dirty="0"/>
          </a:p>
        </p:txBody>
      </p:sp>
      <p:sp>
        <p:nvSpPr>
          <p:cNvPr id="22" name="Заголовок 4"/>
          <p:cNvSpPr txBox="1">
            <a:spLocks/>
          </p:cNvSpPr>
          <p:nvPr/>
        </p:nvSpPr>
        <p:spPr>
          <a:xfrm>
            <a:off x="395536" y="404664"/>
            <a:ext cx="8424936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/>
              <a:t>Мнемотехника в изучении китайского языка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сероссийский конкурс.jpg"/>
          <p:cNvPicPr>
            <a:picLocks noChangeAspect="1"/>
          </p:cNvPicPr>
          <p:nvPr/>
        </p:nvPicPr>
        <p:blipFill>
          <a:blip r:embed="rId2" cstate="print"/>
          <a:srcRect l="2751" t="2751" r="4326"/>
          <a:stretch>
            <a:fillRect/>
          </a:stretch>
        </p:blipFill>
        <p:spPr>
          <a:xfrm>
            <a:off x="683568" y="692696"/>
            <a:ext cx="7776864" cy="6104160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683568" y="95518"/>
            <a:ext cx="7776864" cy="5971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/>
              <a:t>Мнемокарта</a:t>
            </a:r>
            <a:r>
              <a:rPr lang="ru-RU" sz="3600" b="1" dirty="0" smtClean="0"/>
              <a:t> «Вспомогательные глаголы».</a:t>
            </a:r>
            <a:br>
              <a:rPr lang="ru-RU" sz="3600" b="1" dirty="0" smtClean="0"/>
            </a:br>
            <a:r>
              <a:rPr lang="ru-RU" sz="3600" b="1" dirty="0" smtClean="0"/>
              <a:t>Проект учеников 8 класса </a:t>
            </a:r>
            <a:r>
              <a:rPr lang="ru-RU" sz="3600" b="1" dirty="0" err="1" smtClean="0"/>
              <a:t>Новосергиевской</a:t>
            </a:r>
            <a:r>
              <a:rPr lang="ru-RU" sz="3600" b="1" dirty="0" smtClean="0"/>
              <a:t> школы №2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4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148"/>
          <a:stretch/>
        </p:blipFill>
        <p:spPr>
          <a:xfrm>
            <a:off x="4040426" y="1301441"/>
            <a:ext cx="3212143" cy="216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050"/>
          <a:stretch/>
        </p:blipFill>
        <p:spPr>
          <a:xfrm>
            <a:off x="4312185" y="1844824"/>
            <a:ext cx="3212143" cy="2165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301"/>
          <a:stretch/>
        </p:blipFill>
        <p:spPr>
          <a:xfrm>
            <a:off x="4600217" y="2426732"/>
            <a:ext cx="3212143" cy="2154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http://konovalov-s.ru/Files/gramoty/videotalant_500x70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9534"/>
            <a:ext cx="3393904" cy="48057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323528" y="188640"/>
            <a:ext cx="8395296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Результативность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050"/>
          <a:stretch/>
        </p:blipFill>
        <p:spPr>
          <a:xfrm>
            <a:off x="4888249" y="2919653"/>
            <a:ext cx="3212143" cy="2165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698"/>
          <a:stretch/>
        </p:blipFill>
        <p:spPr>
          <a:xfrm>
            <a:off x="4744233" y="3507924"/>
            <a:ext cx="3212143" cy="2225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542"/>
          <a:stretch/>
        </p:blipFill>
        <p:spPr>
          <a:xfrm>
            <a:off x="4168169" y="4077072"/>
            <a:ext cx="3212143" cy="223224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Литература:</a:t>
            </a:r>
          </a:p>
          <a:p>
            <a:r>
              <a:rPr lang="ru-RU" sz="2000" dirty="0" err="1" smtClean="0"/>
              <a:t>Самвел</a:t>
            </a:r>
            <a:r>
              <a:rPr lang="ru-RU" sz="2000" dirty="0" smtClean="0"/>
              <a:t> Гарибян, «Английский без английского. Чудо-словарь ключей запоминания 3500 английских слов»;</a:t>
            </a:r>
          </a:p>
          <a:p>
            <a:r>
              <a:rPr lang="ru-RU" sz="2000" dirty="0" smtClean="0"/>
              <a:t>Марат </a:t>
            </a:r>
            <a:r>
              <a:rPr lang="ru-RU" sz="2000" dirty="0" err="1" smtClean="0"/>
              <a:t>Зиганов</a:t>
            </a:r>
            <a:r>
              <a:rPr lang="ru-RU" sz="2000" dirty="0" smtClean="0"/>
              <a:t>, Владимир </a:t>
            </a:r>
            <a:r>
              <a:rPr lang="ru-RU" sz="2000" dirty="0" err="1" smtClean="0"/>
              <a:t>Козаренко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«МНЕМОТЕХНИКА. Запоминание на основе визуального мышления»;</a:t>
            </a:r>
          </a:p>
          <a:p>
            <a:pPr>
              <a:buNone/>
            </a:pPr>
            <a:r>
              <a:rPr lang="ru-RU" sz="2000" b="1" i="1" dirty="0" err="1" smtClean="0"/>
              <a:t>Интернет-источники</a:t>
            </a:r>
            <a:r>
              <a:rPr lang="ru-RU" sz="2000" b="1" i="1" dirty="0" smtClean="0"/>
              <a:t>:</a:t>
            </a:r>
          </a:p>
          <a:p>
            <a:r>
              <a:rPr lang="ru-RU" sz="2000" dirty="0" smtClean="0"/>
              <a:t>Сайт для изучающих китайский язык -  </a:t>
            </a:r>
            <a:r>
              <a:rPr lang="en-US" sz="2000" dirty="0" smtClean="0">
                <a:hlinkClick r:id="rId2"/>
              </a:rPr>
              <a:t>http://chineasy.org/</a:t>
            </a:r>
            <a:r>
              <a:rPr lang="ru-RU" sz="2000" dirty="0" smtClean="0"/>
              <a:t> ;</a:t>
            </a:r>
          </a:p>
          <a:p>
            <a:r>
              <a:rPr lang="ru-RU" sz="2000" dirty="0" smtClean="0"/>
              <a:t>Школа ускоренного изучения английского языка «</a:t>
            </a:r>
            <a:r>
              <a:rPr lang="ru-RU" sz="2000" dirty="0" err="1" smtClean="0"/>
              <a:t>Метланд</a:t>
            </a:r>
            <a:r>
              <a:rPr lang="ru-RU" sz="2000" dirty="0" smtClean="0"/>
              <a:t>»  - </a:t>
            </a:r>
            <a:r>
              <a:rPr lang="en-US" sz="2000" dirty="0" smtClean="0">
                <a:hlinkClick r:id="rId3"/>
              </a:rPr>
              <a:t>http://www.metland.me/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Статья «Психологические особенности младшего школьника»  - </a:t>
            </a:r>
            <a:r>
              <a:rPr lang="en-US" sz="2000" dirty="0" smtClean="0">
                <a:hlinkClick r:id="rId4"/>
              </a:rPr>
              <a:t>http://www.eti-deti.ru/shkolnik/105.html</a:t>
            </a: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 smtClean="0"/>
          </a:p>
          <a:p>
            <a:endParaRPr lang="ru-RU" sz="2800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395536" y="338926"/>
            <a:ext cx="8568952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Использованные источники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://konovalov-s.ru/novosti/3144507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konovalov-s.ru/novosti/3144507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konovalov-s.ru/novosti/3144507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 descr="C:\Users\Коновалов(а)\Desktop\Метод.семинар\314450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714620"/>
            <a:ext cx="3071802" cy="2045868"/>
          </a:xfrm>
          <a:prstGeom prst="plaque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071538" y="1500174"/>
            <a:ext cx="307183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Переход от игровой к учебной деятельности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2" y="1500174"/>
            <a:ext cx="307183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Образное мышление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2857496"/>
            <a:ext cx="250033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Развитое воображение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4214818"/>
            <a:ext cx="250033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Затруднения в запоминании большого числа слов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2714620"/>
            <a:ext cx="250033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Низкая усидчивость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00364" y="5357826"/>
            <a:ext cx="307183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Рост стремления к достижениям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57950" y="4071942"/>
            <a:ext cx="250033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Пониженный уровень произвольности внимания</a:t>
            </a:r>
            <a:endParaRPr lang="ru-RU" dirty="0"/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467544" y="260648"/>
            <a:ext cx="8208912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Психологические особенности младшего школьника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оновалов(а)\Desktop\Метод.семинар\hello_html_m37b54e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7033" y="2026906"/>
            <a:ext cx="2131695" cy="185986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6387" name="Picture 3" descr="C:\Users\Коновалов(а)\Desktop\Метод.семинар\535a356c9f9027ff746e1a8efbf8d7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81" y="3959173"/>
            <a:ext cx="3334087" cy="2499300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813760" y="4331757"/>
            <a:ext cx="5148064" cy="2099577"/>
            <a:chOff x="500034" y="4500570"/>
            <a:chExt cx="5286412" cy="207170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71472" y="4572008"/>
              <a:ext cx="5195800" cy="1857388"/>
              <a:chOff x="571472" y="4572008"/>
              <a:chExt cx="5195800" cy="1857388"/>
            </a:xfrm>
          </p:grpSpPr>
          <p:pic>
            <p:nvPicPr>
              <p:cNvPr id="16388" name="Picture 4" descr="C:\Users\Коновалов(а)\Desktop\Метод.семинар\23819_html_5de40da7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892" t="6647" r="11620" b="6942"/>
              <a:stretch>
                <a:fillRect/>
              </a:stretch>
            </p:blipFill>
            <p:spPr bwMode="auto">
              <a:xfrm>
                <a:off x="571472" y="4572008"/>
                <a:ext cx="4000528" cy="1857388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643438" y="4643446"/>
                <a:ext cx="1123834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Иван</a:t>
                </a:r>
              </a:p>
              <a:p>
                <a:r>
                  <a:rPr lang="ru-RU" dirty="0" smtClean="0"/>
                  <a:t>Родил</a:t>
                </a:r>
              </a:p>
              <a:p>
                <a:r>
                  <a:rPr lang="ru-RU" dirty="0" smtClean="0"/>
                  <a:t>Девчонку</a:t>
                </a:r>
              </a:p>
              <a:p>
                <a:r>
                  <a:rPr lang="ru-RU" dirty="0" smtClean="0"/>
                  <a:t>Велел</a:t>
                </a:r>
              </a:p>
              <a:p>
                <a:r>
                  <a:rPr lang="ru-RU" dirty="0" smtClean="0"/>
                  <a:t>Тащить</a:t>
                </a:r>
              </a:p>
              <a:p>
                <a:r>
                  <a:rPr lang="ru-RU" dirty="0" smtClean="0"/>
                  <a:t>Пелёнку</a:t>
                </a:r>
                <a:endParaRPr lang="ru-RU" dirty="0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500034" y="4500570"/>
              <a:ext cx="5286412" cy="20717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389" name="Picture 5" descr="C:\Users\Коновалов(а)\Desktop\Метод.семинар\30_dnej_fevralja_tvoja_sestra_sash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84619"/>
            <a:ext cx="3744416" cy="1869888"/>
          </a:xfrm>
          <a:prstGeom prst="rect">
            <a:avLst/>
          </a:prstGeom>
          <a:noFill/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277381" y="329441"/>
            <a:ext cx="4142834" cy="32435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kern="50" dirty="0">
                <a:latin typeface="Calibri" panose="020F0502020204030204" pitchFamily="34" charset="0"/>
                <a:ea typeface="Andale Sans UI"/>
              </a:rPr>
              <a:t>Мнемотехника (или мнемоника) </a:t>
            </a:r>
            <a:r>
              <a:rPr lang="ru-RU" sz="2400" kern="50" dirty="0">
                <a:latin typeface="Calibri" panose="020F0502020204030204" pitchFamily="34" charset="0"/>
                <a:ea typeface="Andale Sans UI"/>
              </a:rPr>
              <a:t>- от греч. </a:t>
            </a:r>
            <a:r>
              <a:rPr lang="en-US" sz="2400" kern="50" dirty="0">
                <a:latin typeface="Calibri" panose="020F0502020204030204" pitchFamily="34" charset="0"/>
                <a:ea typeface="Andale Sans UI"/>
              </a:rPr>
              <a:t>m</a:t>
            </a:r>
            <a:r>
              <a:rPr lang="ru-RU" sz="2400" kern="50" dirty="0" err="1">
                <a:latin typeface="Calibri" panose="020F0502020204030204" pitchFamily="34" charset="0"/>
                <a:ea typeface="Andale Sans UI"/>
              </a:rPr>
              <a:t>nemonikon</a:t>
            </a:r>
            <a:r>
              <a:rPr lang="ru-RU" sz="2400" kern="50" dirty="0">
                <a:latin typeface="Calibri" panose="020F0502020204030204" pitchFamily="34" charset="0"/>
                <a:ea typeface="Andale Sans UI"/>
              </a:rPr>
              <a:t> - искусство запоминания, означает совокупность </a:t>
            </a:r>
            <a:r>
              <a:rPr lang="ru-RU" sz="2400" kern="50" dirty="0" smtClean="0">
                <a:latin typeface="Calibri" panose="020F0502020204030204" pitchFamily="34" charset="0"/>
                <a:ea typeface="Andale Sans UI"/>
              </a:rPr>
              <a:t>приёмов </a:t>
            </a:r>
            <a:r>
              <a:rPr lang="ru-RU" sz="2400" kern="50" dirty="0">
                <a:latin typeface="Calibri" panose="020F0502020204030204" pitchFamily="34" charset="0"/>
                <a:ea typeface="Andale Sans UI"/>
              </a:rPr>
              <a:t>и способов, облегчающих запоминание и увеличивающих объем памяти </a:t>
            </a:r>
            <a:r>
              <a:rPr lang="ru-RU" sz="2400" kern="50" dirty="0" smtClean="0">
                <a:latin typeface="Calibri" panose="020F0502020204030204" pitchFamily="34" charset="0"/>
                <a:ea typeface="Andale Sans UI"/>
              </a:rPr>
              <a:t>путём </a:t>
            </a:r>
            <a:r>
              <a:rPr lang="ru-RU" sz="2400" kern="50" dirty="0">
                <a:latin typeface="Calibri" panose="020F0502020204030204" pitchFamily="34" charset="0"/>
                <a:ea typeface="Andale Sans UI"/>
              </a:rPr>
              <a:t>образования искусственных ассоциаций.</a:t>
            </a:r>
            <a:endParaRPr lang="ru-RU" sz="2000" kern="50" dirty="0">
              <a:latin typeface="Calibri" panose="020F0502020204030204" pitchFamily="34" charset="0"/>
              <a:ea typeface="Andale Sans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3714776" cy="78581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Исследователи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00605" y="214313"/>
            <a:ext cx="4186237" cy="5072062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/>
              <a:t>Основные приёмы:</a:t>
            </a:r>
          </a:p>
          <a:p>
            <a:r>
              <a:rPr lang="ru-RU" sz="1600" dirty="0" smtClean="0"/>
              <a:t>Образование смысловых фраз из начальных букв</a:t>
            </a:r>
            <a:r>
              <a:rPr lang="en-US" sz="1600" dirty="0" smtClean="0"/>
              <a:t> </a:t>
            </a:r>
            <a:r>
              <a:rPr lang="ru-RU" sz="1600" dirty="0" smtClean="0"/>
              <a:t>запоминаемой информации;</a:t>
            </a:r>
          </a:p>
          <a:p>
            <a:r>
              <a:rPr lang="ru-RU" sz="1600" dirty="0" smtClean="0"/>
              <a:t>Рифмизация;</a:t>
            </a:r>
          </a:p>
          <a:p>
            <a:r>
              <a:rPr lang="ru-RU" sz="1600" dirty="0" smtClean="0"/>
              <a:t>Запоминание длинных терминов или иностранных слов с помощью созвучных;</a:t>
            </a:r>
          </a:p>
          <a:p>
            <a:r>
              <a:rPr lang="ru-RU" sz="1600" dirty="0" smtClean="0"/>
              <a:t>Нахождение ярких необычных ассоциаций (картинки, фразы), которые соединяются с запоминаемой информацией;</a:t>
            </a:r>
          </a:p>
          <a:p>
            <a:r>
              <a:rPr lang="ru-RU" sz="1600" dirty="0" smtClean="0"/>
              <a:t>Метод Цицерона на пространственное воображение;</a:t>
            </a:r>
          </a:p>
          <a:p>
            <a:r>
              <a:rPr lang="ru-RU" sz="1600" dirty="0" smtClean="0"/>
              <a:t>Метод Айвазовского основан на тренировке зрительной памяти;</a:t>
            </a:r>
          </a:p>
          <a:p>
            <a:r>
              <a:rPr lang="ru-RU" sz="1600" dirty="0" smtClean="0"/>
              <a:t>Методы запоминания цифр:</a:t>
            </a:r>
          </a:p>
          <a:p>
            <a:pPr lvl="1"/>
            <a:r>
              <a:rPr lang="ru-RU" sz="1600" dirty="0" smtClean="0"/>
              <a:t>закономерности;</a:t>
            </a:r>
          </a:p>
          <a:p>
            <a:pPr lvl="1"/>
            <a:r>
              <a:rPr lang="ru-RU" sz="1600" dirty="0" smtClean="0"/>
              <a:t>знакомые числа.</a:t>
            </a:r>
          </a:p>
          <a:p>
            <a:pPr>
              <a:buNone/>
            </a:pPr>
            <a:endParaRPr lang="ru-RU" sz="1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-357222" y="1150950"/>
          <a:ext cx="5143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4"/>
          <p:cNvSpPr txBox="1">
            <a:spLocks/>
          </p:cNvSpPr>
          <p:nvPr/>
        </p:nvSpPr>
        <p:spPr>
          <a:xfrm>
            <a:off x="357158" y="5500702"/>
            <a:ext cx="8429684" cy="1285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/>
              <a:t>Проблема – затруднения в изучении английского языка у учащихся начальной школы.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00034" y="500042"/>
            <a:ext cx="1714513" cy="2857520"/>
            <a:chOff x="357158" y="1357298"/>
            <a:chExt cx="1714513" cy="2857520"/>
          </a:xfrm>
        </p:grpSpPr>
        <p:pic>
          <p:nvPicPr>
            <p:cNvPr id="17413" name="Picture 5" descr="C:\Users\Коновалов(а)\Desktop\Метод.семинар\Для слайдов\хот дог.jpg"/>
            <p:cNvPicPr>
              <a:picLocks noChangeAspect="1" noChangeArrowheads="1"/>
            </p:cNvPicPr>
            <p:nvPr/>
          </p:nvPicPr>
          <p:blipFill>
            <a:blip r:embed="rId2" cstate="print"/>
            <a:srcRect l="17046" t="11364" b="11362"/>
            <a:stretch>
              <a:fillRect/>
            </a:stretch>
          </p:blipFill>
          <p:spPr bwMode="auto">
            <a:xfrm>
              <a:off x="357159" y="1357298"/>
              <a:ext cx="1714512" cy="242889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357158" y="3786190"/>
              <a:ext cx="171451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Hot - </a:t>
              </a:r>
              <a:r>
                <a:rPr lang="ru-RU" dirty="0" smtClean="0"/>
                <a:t>жаркий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00364" y="1571612"/>
            <a:ext cx="3929090" cy="3071834"/>
            <a:chOff x="2571736" y="1285860"/>
            <a:chExt cx="3857652" cy="300039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571736" y="1462090"/>
              <a:ext cx="3687307" cy="2752728"/>
              <a:chOff x="4500561" y="1104900"/>
              <a:chExt cx="3687307" cy="2752728"/>
            </a:xfrm>
          </p:grpSpPr>
          <p:pic>
            <p:nvPicPr>
              <p:cNvPr id="17412" name="Picture 4" descr="C:\Users\Коновалов(а)\Desktop\Метод.семинар\Для слайдов\больной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00561" y="1104900"/>
                <a:ext cx="3167063" cy="2377733"/>
              </a:xfrm>
              <a:prstGeom prst="rect">
                <a:avLst/>
              </a:prstGeom>
              <a:noFill/>
            </p:spPr>
          </p:pic>
          <p:pic>
            <p:nvPicPr>
              <p:cNvPr id="17410" name="Picture 2" descr="C:\Users\Коновалов(а)\Desktop\Метод.семинар\Для слайдов\coldrex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250" t="6750" r="22374" b="5500"/>
              <a:stretch>
                <a:fillRect/>
              </a:stretch>
            </p:blipFill>
            <p:spPr bwMode="auto">
              <a:xfrm>
                <a:off x="6786578" y="1714488"/>
                <a:ext cx="1401290" cy="2143140"/>
              </a:xfrm>
              <a:prstGeom prst="rect">
                <a:avLst/>
              </a:prstGeom>
              <a:noFill/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2571736" y="3786190"/>
              <a:ext cx="2143140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Cold – </a:t>
              </a:r>
              <a:r>
                <a:rPr lang="ru-RU" dirty="0" smtClean="0"/>
                <a:t>холодный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571736" y="1285860"/>
              <a:ext cx="3857652" cy="30003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1472" y="3857628"/>
            <a:ext cx="2764486" cy="2357430"/>
            <a:chOff x="357158" y="4500570"/>
            <a:chExt cx="2764486" cy="235743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357158" y="4500570"/>
              <a:ext cx="2143140" cy="2357430"/>
              <a:chOff x="357158" y="4500570"/>
              <a:chExt cx="2143140" cy="2357430"/>
            </a:xfrm>
          </p:grpSpPr>
          <p:pic>
            <p:nvPicPr>
              <p:cNvPr id="17414" name="Picture 6" descr="C:\Users\Коновалов(а)\Desktop\Метод.семинар\Для слайдов\korova_s_neba_500x33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25000"/>
              <a:stretch>
                <a:fillRect/>
              </a:stretch>
            </p:blipFill>
            <p:spPr bwMode="auto">
              <a:xfrm>
                <a:off x="357158" y="4500570"/>
                <a:ext cx="2143140" cy="1960629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357158" y="6500834"/>
                <a:ext cx="2143140" cy="3571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Windy – </a:t>
                </a:r>
                <a:r>
                  <a:rPr lang="ru-RU" dirty="0" smtClean="0"/>
                  <a:t>ветреный</a:t>
                </a:r>
                <a:endParaRPr lang="ru-RU" dirty="0"/>
              </a:p>
            </p:txBody>
          </p:sp>
        </p:grpSp>
        <p:pic>
          <p:nvPicPr>
            <p:cNvPr id="17415" name="Picture 7" descr="C:\Users\Коновалов(а)\Desktop\Метод.семинар\india-clipart-3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7356" y="5072074"/>
              <a:ext cx="1264288" cy="1371589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/>
        </p:nvGrpSpPr>
        <p:grpSpPr>
          <a:xfrm>
            <a:off x="6119850" y="3429000"/>
            <a:ext cx="2595554" cy="3079198"/>
            <a:chOff x="5572132" y="3850264"/>
            <a:chExt cx="2595554" cy="3079198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5572132" y="3850264"/>
              <a:ext cx="2595554" cy="3079198"/>
              <a:chOff x="5715008" y="4643446"/>
              <a:chExt cx="2595554" cy="3079198"/>
            </a:xfrm>
          </p:grpSpPr>
          <p:pic>
            <p:nvPicPr>
              <p:cNvPr id="17411" name="Picture 3" descr="C:\Users\Коновалов(а)\Desktop\Метод.семинар\Для слайдов\klava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15008" y="4643446"/>
                <a:ext cx="2540000" cy="2540000"/>
              </a:xfrm>
              <a:prstGeom prst="rect">
                <a:avLst/>
              </a:prstGeom>
              <a:noFill/>
            </p:spPr>
          </p:pic>
          <p:pic>
            <p:nvPicPr>
              <p:cNvPr id="17416" name="Picture 8" descr="C:\Users\Коновалов(а)\Desktop\Метод.семинар\1307521026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715008" y="5993356"/>
                <a:ext cx="2595554" cy="1729288"/>
              </a:xfrm>
              <a:prstGeom prst="rect">
                <a:avLst/>
              </a:prstGeom>
              <a:noFill/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5857884" y="5929330"/>
              <a:ext cx="2073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Cloudy – </a:t>
              </a:r>
              <a:r>
                <a:rPr lang="ru-RU" b="1" dirty="0" smtClean="0"/>
                <a:t>облачный</a:t>
              </a:r>
              <a:endParaRPr lang="ru-RU" b="1" dirty="0"/>
            </a:p>
          </p:txBody>
        </p:sp>
      </p:grpSp>
      <p:sp>
        <p:nvSpPr>
          <p:cNvPr id="25" name="Заголовок 4"/>
          <p:cNvSpPr txBox="1">
            <a:spLocks/>
          </p:cNvSpPr>
          <p:nvPr/>
        </p:nvSpPr>
        <p:spPr>
          <a:xfrm>
            <a:off x="2987824" y="260648"/>
            <a:ext cx="576064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/>
              <a:t>Лексический материал</a:t>
            </a:r>
            <a:br>
              <a:rPr lang="ru-RU" sz="3600" dirty="0" smtClean="0"/>
            </a:br>
            <a:r>
              <a:rPr lang="ru-RU" sz="3600" dirty="0" smtClean="0"/>
              <a:t>(методика </a:t>
            </a:r>
            <a:r>
              <a:rPr lang="ru-RU" sz="3600" dirty="0" err="1" smtClean="0"/>
              <a:t>Самвела</a:t>
            </a:r>
            <a:r>
              <a:rPr lang="ru-RU" sz="3600" dirty="0" smtClean="0"/>
              <a:t> Гарибяна)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85720" y="4500570"/>
            <a:ext cx="2500330" cy="1857388"/>
            <a:chOff x="285720" y="3714752"/>
            <a:chExt cx="2500330" cy="1857388"/>
          </a:xfrm>
        </p:grpSpPr>
        <p:pic>
          <p:nvPicPr>
            <p:cNvPr id="6" name="Picture 5" descr="Y:\Desktop\39792082_5183ced1d6ee1_popu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3786190"/>
              <a:ext cx="2093422" cy="1428760"/>
            </a:xfrm>
            <a:prstGeom prst="rect">
              <a:avLst/>
            </a:prstGeom>
            <a:noFill/>
          </p:spPr>
        </p:pic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500034" y="5143512"/>
              <a:ext cx="2286016" cy="4286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window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- окно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" name="Двойные круглые скобки 10"/>
            <p:cNvSpPr/>
            <p:nvPr/>
          </p:nvSpPr>
          <p:spPr>
            <a:xfrm>
              <a:off x="285720" y="3714752"/>
              <a:ext cx="2500330" cy="1857388"/>
            </a:xfrm>
            <a:prstGeom prst="bracketPair">
              <a:avLst>
                <a:gd name="adj" fmla="val 71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85720" y="500042"/>
            <a:ext cx="2643206" cy="2571768"/>
            <a:chOff x="571472" y="571480"/>
            <a:chExt cx="2643206" cy="2571768"/>
          </a:xfrm>
        </p:grpSpPr>
        <p:pic>
          <p:nvPicPr>
            <p:cNvPr id="4" name="Picture 2" descr="Y:\Desktop\Картинки для мастер-класса\шампунь хэд энд шолдерс 200мл.jpg"/>
            <p:cNvPicPr>
              <a:picLocks noChangeAspect="1" noChangeArrowheads="1"/>
            </p:cNvPicPr>
            <p:nvPr/>
          </p:nvPicPr>
          <p:blipFill>
            <a:blip r:embed="rId3" cstate="print"/>
            <a:srcRect l="27451" r="31372"/>
            <a:stretch>
              <a:fillRect/>
            </a:stretch>
          </p:blipFill>
          <p:spPr bwMode="auto">
            <a:xfrm>
              <a:off x="571472" y="642918"/>
              <a:ext cx="879427" cy="2428892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1500166" y="1571612"/>
              <a:ext cx="17145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head</a:t>
              </a:r>
              <a:r>
                <a:rPr lang="ru-RU" sz="1600" dirty="0" smtClean="0"/>
                <a:t> </a:t>
              </a:r>
              <a:r>
                <a:rPr lang="en-US" sz="1600" dirty="0" smtClean="0"/>
                <a:t>-</a:t>
              </a:r>
              <a:r>
                <a:rPr lang="ru-RU" sz="1600" dirty="0" smtClean="0"/>
                <a:t> голова</a:t>
              </a:r>
              <a:br>
                <a:rPr lang="ru-RU" sz="1600" dirty="0" smtClean="0"/>
              </a:br>
              <a:r>
                <a:rPr lang="en-US" sz="1600" dirty="0" smtClean="0"/>
                <a:t>shoulder</a:t>
              </a:r>
              <a:r>
                <a:rPr lang="ru-RU" sz="1600" dirty="0" smtClean="0"/>
                <a:t> - плечо </a:t>
              </a:r>
              <a:endParaRPr lang="ru-RU" sz="1600" dirty="0"/>
            </a:p>
          </p:txBody>
        </p:sp>
        <p:sp>
          <p:nvSpPr>
            <p:cNvPr id="12" name="Двойные круглые скобки 11"/>
            <p:cNvSpPr/>
            <p:nvPr/>
          </p:nvSpPr>
          <p:spPr>
            <a:xfrm>
              <a:off x="571472" y="571480"/>
              <a:ext cx="2500330" cy="2571768"/>
            </a:xfrm>
            <a:prstGeom prst="bracketPair">
              <a:avLst>
                <a:gd name="adj" fmla="val 658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85720" y="3214686"/>
            <a:ext cx="2500330" cy="1143008"/>
            <a:chOff x="3714744" y="1142984"/>
            <a:chExt cx="2500330" cy="1143008"/>
          </a:xfrm>
        </p:grpSpPr>
        <p:pic>
          <p:nvPicPr>
            <p:cNvPr id="8" name="Picture 2" descr="Y:\Desktop\билайн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5267" y="1285860"/>
              <a:ext cx="1772617" cy="631574"/>
            </a:xfrm>
            <a:prstGeom prst="rect">
              <a:avLst/>
            </a:prstGeom>
            <a:noFill/>
          </p:spPr>
        </p:pic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4286248" y="1785926"/>
              <a:ext cx="1428760" cy="4286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latin typeface="+mj-lt"/>
                  <a:ea typeface="+mj-ea"/>
                  <a:cs typeface="+mj-cs"/>
                </a:rPr>
                <a:t>bee - </a:t>
              </a:r>
              <a:r>
                <a:rPr lang="ru-RU" sz="1600" dirty="0" smtClean="0">
                  <a:latin typeface="+mj-lt"/>
                  <a:ea typeface="+mj-ea"/>
                  <a:cs typeface="+mj-cs"/>
                </a:rPr>
                <a:t>пчела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5" name="Двойные круглые скобки 14"/>
            <p:cNvSpPr/>
            <p:nvPr/>
          </p:nvSpPr>
          <p:spPr>
            <a:xfrm>
              <a:off x="3714744" y="1142984"/>
              <a:ext cx="2500330" cy="1143008"/>
            </a:xfrm>
            <a:prstGeom prst="bracketPair">
              <a:avLst>
                <a:gd name="adj" fmla="val 658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000364" y="1142984"/>
            <a:ext cx="1576522" cy="1869530"/>
            <a:chOff x="3000364" y="1142984"/>
            <a:chExt cx="1576522" cy="1869530"/>
          </a:xfrm>
        </p:grpSpPr>
        <p:pic>
          <p:nvPicPr>
            <p:cNvPr id="17" name="Picture 2" descr="Y:\Desktop\Картинки для мастер-класса\Appl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1802" y="1142984"/>
              <a:ext cx="1428760" cy="142876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000364" y="2643182"/>
              <a:ext cx="1576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dirty="0" smtClean="0"/>
                <a:t>apple</a:t>
              </a:r>
              <a:r>
                <a:rPr lang="ru-RU" dirty="0" smtClean="0"/>
                <a:t> - яблоко</a:t>
              </a:r>
              <a:endParaRPr lang="ru-RU" dirty="0"/>
            </a:p>
          </p:txBody>
        </p:sp>
      </p:grpSp>
      <p:sp>
        <p:nvSpPr>
          <p:cNvPr id="20" name="Двойные круглые скобки 19"/>
          <p:cNvSpPr/>
          <p:nvPr/>
        </p:nvSpPr>
        <p:spPr>
          <a:xfrm>
            <a:off x="2928926" y="1214422"/>
            <a:ext cx="1714512" cy="1857388"/>
          </a:xfrm>
          <a:prstGeom prst="bracketPair">
            <a:avLst>
              <a:gd name="adj" fmla="val 65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2928926" y="3214686"/>
            <a:ext cx="3000396" cy="1155150"/>
            <a:chOff x="2928926" y="3214686"/>
            <a:chExt cx="3000396" cy="1155150"/>
          </a:xfrm>
        </p:grpSpPr>
        <p:pic>
          <p:nvPicPr>
            <p:cNvPr id="21" name="Picture 2" descr="Y:\Desktop\boomerang-bird-807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71802" y="3274622"/>
              <a:ext cx="2714644" cy="702401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>
              <a:off x="3120476" y="4000504"/>
              <a:ext cx="2622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dirty="0" smtClean="0"/>
                <a:t>angry</a:t>
              </a:r>
              <a:r>
                <a:rPr lang="ru-RU" dirty="0" smtClean="0"/>
                <a:t> – злой, </a:t>
              </a:r>
              <a:r>
                <a:rPr lang="en-US" dirty="0" smtClean="0"/>
                <a:t>bird - </a:t>
              </a:r>
              <a:r>
                <a:rPr lang="ru-RU" dirty="0" smtClean="0"/>
                <a:t>птица</a:t>
              </a:r>
              <a:endParaRPr lang="ru-RU" dirty="0"/>
            </a:p>
          </p:txBody>
        </p:sp>
        <p:sp>
          <p:nvSpPr>
            <p:cNvPr id="23" name="Двойные круглые скобки 22"/>
            <p:cNvSpPr/>
            <p:nvPr/>
          </p:nvSpPr>
          <p:spPr>
            <a:xfrm>
              <a:off x="2928926" y="3214686"/>
              <a:ext cx="3000396" cy="1143008"/>
            </a:xfrm>
            <a:prstGeom prst="bracketPair">
              <a:avLst>
                <a:gd name="adj" fmla="val 658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928926" y="4500570"/>
            <a:ext cx="3000396" cy="1857388"/>
            <a:chOff x="2928926" y="4500570"/>
            <a:chExt cx="3000396" cy="1857388"/>
          </a:xfrm>
        </p:grpSpPr>
        <p:pic>
          <p:nvPicPr>
            <p:cNvPr id="24" name="Picture 2" descr="Y:\Desktop\2603_3b.jpg"/>
            <p:cNvPicPr>
              <a:picLocks noChangeAspect="1" noChangeArrowheads="1"/>
            </p:cNvPicPr>
            <p:nvPr/>
          </p:nvPicPr>
          <p:blipFill>
            <a:blip r:embed="rId7" cstate="print"/>
            <a:srcRect l="20677" t="10753" r="20112" b="8602"/>
            <a:stretch>
              <a:fillRect/>
            </a:stretch>
          </p:blipFill>
          <p:spPr bwMode="auto">
            <a:xfrm>
              <a:off x="3000365" y="4714884"/>
              <a:ext cx="1500198" cy="1428760"/>
            </a:xfrm>
            <a:prstGeom prst="rect">
              <a:avLst/>
            </a:prstGeom>
            <a:noFill/>
          </p:spPr>
        </p:pic>
        <p:sp>
          <p:nvSpPr>
            <p:cNvPr id="25" name="Двойные круглые скобки 24"/>
            <p:cNvSpPr/>
            <p:nvPr/>
          </p:nvSpPr>
          <p:spPr>
            <a:xfrm>
              <a:off x="2928926" y="4500570"/>
              <a:ext cx="3000396" cy="1857388"/>
            </a:xfrm>
            <a:prstGeom prst="bracketPair">
              <a:avLst>
                <a:gd name="adj" fmla="val 71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572000" y="5072074"/>
              <a:ext cx="11430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fire</a:t>
              </a:r>
              <a:r>
                <a:rPr lang="ru-RU" sz="1600" dirty="0" smtClean="0"/>
                <a:t> </a:t>
              </a:r>
              <a:r>
                <a:rPr lang="en-US" sz="1600" dirty="0" smtClean="0"/>
                <a:t>-</a:t>
              </a:r>
              <a:r>
                <a:rPr lang="ru-RU" sz="1600" dirty="0" smtClean="0"/>
                <a:t> огонь</a:t>
              </a:r>
              <a:br>
                <a:rPr lang="ru-RU" sz="1600" dirty="0" smtClean="0"/>
              </a:br>
              <a:r>
                <a:rPr lang="en-US" sz="1600" dirty="0" smtClean="0"/>
                <a:t>fox</a:t>
              </a:r>
              <a:r>
                <a:rPr lang="ru-RU" sz="1600" dirty="0" smtClean="0"/>
                <a:t> - лиса </a:t>
              </a:r>
              <a:endParaRPr lang="ru-RU" sz="1600" dirty="0"/>
            </a:p>
          </p:txBody>
        </p:sp>
      </p:grpSp>
      <p:pic>
        <p:nvPicPr>
          <p:cNvPr id="29" name="Picture 2" descr="Y:\Desktop\217863_html_m31700c4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1500174"/>
            <a:ext cx="3471822" cy="921223"/>
          </a:xfrm>
          <a:prstGeom prst="rect">
            <a:avLst/>
          </a:prstGeom>
          <a:noFill/>
        </p:spPr>
      </p:pic>
      <p:sp>
        <p:nvSpPr>
          <p:cNvPr id="30" name="Двойные круглые скобки 29"/>
          <p:cNvSpPr/>
          <p:nvPr/>
        </p:nvSpPr>
        <p:spPr>
          <a:xfrm>
            <a:off x="4929190" y="1214422"/>
            <a:ext cx="3786214" cy="1857388"/>
          </a:xfrm>
          <a:prstGeom prst="bracketPair">
            <a:avLst>
              <a:gd name="adj" fmla="val 65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08888" y="2500306"/>
            <a:ext cx="1880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oil</a:t>
            </a:r>
            <a:r>
              <a:rPr lang="ru-RU" dirty="0" smtClean="0"/>
              <a:t> </a:t>
            </a:r>
            <a:r>
              <a:rPr lang="en-US" dirty="0" smtClean="0"/>
              <a:t>-</a:t>
            </a:r>
            <a:r>
              <a:rPr lang="ru-RU" dirty="0" smtClean="0"/>
              <a:t> масло, нефть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6072198" y="3143248"/>
            <a:ext cx="2643206" cy="3143272"/>
            <a:chOff x="6072198" y="3143248"/>
            <a:chExt cx="2643206" cy="3143272"/>
          </a:xfrm>
        </p:grpSpPr>
        <p:pic>
          <p:nvPicPr>
            <p:cNvPr id="19458" name="Picture 2" descr="C:\Users\Коновалов(а)\Desktop\Метод.семинар\600full-spider--man-poster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72198" y="3143248"/>
              <a:ext cx="1998136" cy="2594246"/>
            </a:xfrm>
            <a:prstGeom prst="rect">
              <a:avLst/>
            </a:prstGeom>
            <a:noFill/>
          </p:spPr>
        </p:pic>
        <p:sp>
          <p:nvSpPr>
            <p:cNvPr id="33" name="Двойные круглые скобки 32"/>
            <p:cNvSpPr/>
            <p:nvPr/>
          </p:nvSpPr>
          <p:spPr>
            <a:xfrm>
              <a:off x="6072198" y="3214686"/>
              <a:ext cx="2643206" cy="3071834"/>
            </a:xfrm>
            <a:prstGeom prst="bracketPair">
              <a:avLst>
                <a:gd name="adj" fmla="val 71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143768" y="5497313"/>
              <a:ext cx="15706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dirty="0" smtClean="0"/>
                <a:t>spider - </a:t>
              </a:r>
              <a:r>
                <a:rPr lang="ru-RU" dirty="0" smtClean="0"/>
                <a:t>паук </a:t>
              </a:r>
            </a:p>
            <a:p>
              <a:pPr lvl="0" algn="ctr">
                <a:spcBef>
                  <a:spcPct val="0"/>
                </a:spcBef>
                <a:defRPr/>
              </a:pPr>
              <a:r>
                <a:rPr lang="en-US" dirty="0" smtClean="0"/>
                <a:t>man - </a:t>
              </a:r>
              <a:r>
                <a:rPr lang="ru-RU" dirty="0" smtClean="0"/>
                <a:t>человек</a:t>
              </a:r>
              <a:endParaRPr lang="ru-RU" dirty="0"/>
            </a:p>
          </p:txBody>
        </p:sp>
      </p:grpSp>
      <p:sp>
        <p:nvSpPr>
          <p:cNvPr id="37" name="Заголовок 4"/>
          <p:cNvSpPr txBox="1">
            <a:spLocks/>
          </p:cNvSpPr>
          <p:nvPr/>
        </p:nvSpPr>
        <p:spPr>
          <a:xfrm>
            <a:off x="2987824" y="188640"/>
            <a:ext cx="572815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/>
              <a:t>Лексический материал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500034" y="3929066"/>
            <a:ext cx="4286280" cy="2071702"/>
            <a:chOff x="500034" y="3929066"/>
            <a:chExt cx="4286280" cy="2071702"/>
          </a:xfrm>
        </p:grpSpPr>
        <p:pic>
          <p:nvPicPr>
            <p:cNvPr id="18439" name="Picture 7" descr="C:\Users\Коновалов(а)\Desktop\Метод.семинар\pic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3937000"/>
              <a:ext cx="2063768" cy="2063768"/>
            </a:xfrm>
            <a:prstGeom prst="rect">
              <a:avLst/>
            </a:prstGeom>
            <a:noFill/>
          </p:spPr>
        </p:pic>
        <p:sp>
          <p:nvSpPr>
            <p:cNvPr id="22" name="Скругленная прямоугольная выноска 21"/>
            <p:cNvSpPr/>
            <p:nvPr/>
          </p:nvSpPr>
          <p:spPr>
            <a:xfrm>
              <a:off x="2786050" y="4286256"/>
              <a:ext cx="2000264" cy="1357322"/>
            </a:xfrm>
            <a:prstGeom prst="wedgeRoundRectCallout">
              <a:avLst>
                <a:gd name="adj1" fmla="val -95594"/>
                <a:gd name="adj2" fmla="val 4225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7224" y="3929066"/>
              <a:ext cx="13740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err="1" smtClean="0"/>
                <a:t>oo</a:t>
              </a:r>
              <a:endParaRPr lang="ru-RU" sz="8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00364" y="4214818"/>
              <a:ext cx="162576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[u:]</a:t>
              </a:r>
              <a:endParaRPr lang="ru-RU" sz="8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429256" y="714356"/>
            <a:ext cx="3286148" cy="5600707"/>
            <a:chOff x="5429256" y="714356"/>
            <a:chExt cx="3286148" cy="5600707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5429256" y="714356"/>
              <a:ext cx="3286148" cy="5600707"/>
              <a:chOff x="5429256" y="714356"/>
              <a:chExt cx="3286148" cy="5600707"/>
            </a:xfrm>
          </p:grpSpPr>
          <p:pic>
            <p:nvPicPr>
              <p:cNvPr id="18436" name="Picture 4" descr="C:\Users\Коновалов(а)\Desktop\Метод.семинар\58455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6413" r="30978"/>
              <a:stretch>
                <a:fillRect/>
              </a:stretch>
            </p:blipFill>
            <p:spPr bwMode="auto">
              <a:xfrm>
                <a:off x="7215206" y="1714488"/>
                <a:ext cx="1500198" cy="4600575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517013" y="714356"/>
                <a:ext cx="769763" cy="315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9900" dirty="0" err="1" smtClean="0"/>
                  <a:t>i</a:t>
                </a:r>
                <a:endParaRPr lang="ru-RU" sz="19900" dirty="0"/>
              </a:p>
            </p:txBody>
          </p:sp>
          <p:pic>
            <p:nvPicPr>
              <p:cNvPr id="18438" name="Picture 6" descr="C:\Users\Коновалов(а)\Desktop\Метод.семинар\529dee7a4610add3860fbad59b4a9e7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29256" y="4011047"/>
                <a:ext cx="2062154" cy="1918283"/>
              </a:xfrm>
              <a:prstGeom prst="rect">
                <a:avLst/>
              </a:prstGeom>
              <a:noFill/>
            </p:spPr>
          </p:pic>
        </p:grpSp>
        <p:sp>
          <p:nvSpPr>
            <p:cNvPr id="20" name="Выноска-облако 19"/>
            <p:cNvSpPr/>
            <p:nvPr/>
          </p:nvSpPr>
          <p:spPr>
            <a:xfrm>
              <a:off x="6143636" y="2428868"/>
              <a:ext cx="1428760" cy="1071570"/>
            </a:xfrm>
            <a:prstGeom prst="cloudCallout">
              <a:avLst>
                <a:gd name="adj1" fmla="val -20833"/>
                <a:gd name="adj2" fmla="val 1033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smtClean="0"/>
                <a:t>[</a:t>
              </a:r>
              <a:r>
                <a:rPr lang="en-US" sz="4400" dirty="0" err="1" smtClean="0"/>
                <a:t>ai</a:t>
              </a:r>
              <a:r>
                <a:rPr lang="en-US" sz="4400" dirty="0" smtClean="0"/>
                <a:t>]</a:t>
              </a:r>
              <a:endParaRPr lang="ru-RU" sz="44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28596" y="500042"/>
            <a:ext cx="3929090" cy="2438400"/>
            <a:chOff x="428596" y="500042"/>
            <a:chExt cx="3929090" cy="2438400"/>
          </a:xfrm>
        </p:grpSpPr>
        <p:grpSp>
          <p:nvGrpSpPr>
            <p:cNvPr id="8" name="Группа 7"/>
            <p:cNvGrpSpPr/>
            <p:nvPr/>
          </p:nvGrpSpPr>
          <p:grpSpPr>
            <a:xfrm rot="16200000">
              <a:off x="428596" y="500042"/>
              <a:ext cx="2438400" cy="2438400"/>
              <a:chOff x="214282" y="1071546"/>
              <a:chExt cx="2438400" cy="2438400"/>
            </a:xfrm>
          </p:grpSpPr>
          <p:pic>
            <p:nvPicPr>
              <p:cNvPr id="18435" name="Picture 3" descr="C:\Users\Коновалов(а)\Desktop\Метод.семинар\Entertainer256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214282" y="1071546"/>
                <a:ext cx="2438400" cy="2438400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928662" y="1285860"/>
                <a:ext cx="121444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dirty="0" smtClean="0"/>
                  <a:t>A</a:t>
                </a:r>
                <a:endParaRPr lang="ru-RU" sz="11500" dirty="0"/>
              </a:p>
            </p:txBody>
          </p:sp>
        </p:grpSp>
        <p:sp>
          <p:nvSpPr>
            <p:cNvPr id="24" name="Прямоугольная выноска 23"/>
            <p:cNvSpPr/>
            <p:nvPr/>
          </p:nvSpPr>
          <p:spPr>
            <a:xfrm>
              <a:off x="3000364" y="1285860"/>
              <a:ext cx="1357322" cy="1327028"/>
            </a:xfrm>
            <a:prstGeom prst="wedgeRectCallout">
              <a:avLst>
                <a:gd name="adj1" fmla="val -89474"/>
                <a:gd name="adj2" fmla="val -277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/>
                <a:t>[</a:t>
              </a:r>
              <a:r>
                <a:rPr lang="en-US" sz="6600" dirty="0" err="1" smtClean="0"/>
                <a:t>ei</a:t>
              </a:r>
              <a:r>
                <a:rPr lang="en-US" sz="6600" dirty="0" smtClean="0"/>
                <a:t>]</a:t>
              </a:r>
              <a:endParaRPr lang="ru-RU" sz="6600" dirty="0" smtClean="0"/>
            </a:p>
          </p:txBody>
        </p:sp>
      </p:grpSp>
      <p:sp>
        <p:nvSpPr>
          <p:cNvPr id="26" name="Заголовок 4"/>
          <p:cNvSpPr txBox="1">
            <a:spLocks/>
          </p:cNvSpPr>
          <p:nvPr/>
        </p:nvSpPr>
        <p:spPr>
          <a:xfrm>
            <a:off x="2987824" y="260648"/>
            <a:ext cx="5658992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Звуки и буквы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konovalov-s.ru/Files/for_lessons/am_is_a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Коновалов(а)\Desktop\Метод.семинар\am_is_a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000924" cy="52099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7030A0"/>
                </a:solidFill>
              </a:rPr>
              <a:t>(Авторы – Коновалов С.Ю. и ученики 2А класса)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51520" y="188640"/>
            <a:ext cx="864096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/>
              <a:t>Изучаем формы глагола </a:t>
            </a:r>
            <a:r>
              <a:rPr lang="en-US" sz="3600" b="1" dirty="0" smtClean="0"/>
              <a:t>to be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 txBox="1">
            <a:spLocks/>
          </p:cNvSpPr>
          <p:nvPr/>
        </p:nvSpPr>
        <p:spPr>
          <a:xfrm>
            <a:off x="323528" y="260648"/>
            <a:ext cx="8424936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Алгоритм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335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Всероссийский конкурс  «Учитель года России — 2015» </vt:lpstr>
      <vt:lpstr>Слайд 2</vt:lpstr>
      <vt:lpstr>Слайд 3</vt:lpstr>
      <vt:lpstr>Исследователи </vt:lpstr>
      <vt:lpstr>Слайд 5</vt:lpstr>
      <vt:lpstr>Слайд 6</vt:lpstr>
      <vt:lpstr>Слайд 7</vt:lpstr>
      <vt:lpstr> (Авторы – Коновалов С.Ю. и ученики 2А класса)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 «Учитель года-2015»</dc:title>
  <dc:creator>Коновалов(а)</dc:creator>
  <cp:lastModifiedBy>Виктор</cp:lastModifiedBy>
  <cp:revision>94</cp:revision>
  <dcterms:created xsi:type="dcterms:W3CDTF">2015-07-21T17:55:30Z</dcterms:created>
  <dcterms:modified xsi:type="dcterms:W3CDTF">2015-08-15T16:43:47Z</dcterms:modified>
</cp:coreProperties>
</file>