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3" r:id="rId1"/>
  </p:sldMasterIdLst>
  <p:notesMasterIdLst>
    <p:notesMasterId r:id="rId22"/>
  </p:notesMasterIdLst>
  <p:sldIdLst>
    <p:sldId id="256" r:id="rId2"/>
    <p:sldId id="258" r:id="rId3"/>
    <p:sldId id="257" r:id="rId4"/>
    <p:sldId id="259" r:id="rId5"/>
    <p:sldId id="262" r:id="rId6"/>
    <p:sldId id="260" r:id="rId7"/>
    <p:sldId id="266" r:id="rId8"/>
    <p:sldId id="264" r:id="rId9"/>
    <p:sldId id="265" r:id="rId10"/>
    <p:sldId id="267" r:id="rId11"/>
    <p:sldId id="268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9" r:id="rId20"/>
    <p:sldId id="277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Качество знаний по русскому языку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61</c:v>
                </c:pt>
                <c:pt idx="1">
                  <c:v>65</c:v>
                </c:pt>
                <c:pt idx="2">
                  <c:v>74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 знаний по литературе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65</c:v>
                </c:pt>
                <c:pt idx="1">
                  <c:v>69</c:v>
                </c:pt>
                <c:pt idx="2">
                  <c:v>79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Успеваемость  по русскому языку и литературе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0623752"/>
        <c:axId val="201597584"/>
      </c:barChart>
      <c:catAx>
        <c:axId val="200623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1597584"/>
        <c:crosses val="autoZero"/>
        <c:auto val="1"/>
        <c:lblAlgn val="ctr"/>
        <c:lblOffset val="100"/>
        <c:noMultiLvlLbl val="0"/>
      </c:catAx>
      <c:valAx>
        <c:axId val="20159758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0623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B49E50-C77C-4C5E-AE2C-844DE5BA40C4}" type="datetimeFigureOut">
              <a:rPr lang="ru-RU" smtClean="0"/>
              <a:t>09.08.2015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51A8E6-CE27-4BF9-A5D6-9AE4E1A8F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082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1A8E6-CE27-4BF9-A5D6-9AE4E1A8F5D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735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55DF7-1DEF-4124-BDDE-A57AA63A8543}" type="datetime1">
              <a:rPr lang="ru-RU" smtClean="0"/>
              <a:t>09.08.2015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D7FA-4ECA-4CA5-820A-15956C0CF653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4352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14F78-8758-4CB7-BF0E-4A13C5305D26}" type="datetime1">
              <a:rPr lang="ru-RU" smtClean="0"/>
              <a:t>09.08.2015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D7FA-4ECA-4CA5-820A-15956C0CF6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7725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4540-CB1C-4AC4-B43A-CD0DE6EF7A3B}" type="datetime1">
              <a:rPr lang="ru-RU" smtClean="0"/>
              <a:t>09.08.2015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D7FA-4ECA-4CA5-820A-15956C0CF6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3961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3E1CA-D257-417D-B1E8-81203216E0B8}" type="datetime1">
              <a:rPr lang="ru-RU" smtClean="0"/>
              <a:t>09.08.2015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D7FA-4ECA-4CA5-820A-15956C0CF6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2084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D7C57-7512-47AF-BD50-BA29D25C3EEB}" type="datetime1">
              <a:rPr lang="ru-RU" smtClean="0"/>
              <a:t>09.08.2015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D7FA-4ECA-4CA5-820A-15956C0CF653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7302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42454-E637-4A26-88DD-ED3FBEB6C13B}" type="datetime1">
              <a:rPr lang="ru-RU" smtClean="0"/>
              <a:t>09.08.2015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D7FA-4ECA-4CA5-820A-15956C0CF6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6534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7F8-496F-4218-B005-4D437B5E5EE6}" type="datetime1">
              <a:rPr lang="ru-RU" smtClean="0"/>
              <a:t>09.08.2015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D7FA-4ECA-4CA5-820A-15956C0CF6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3121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ADFEC-0B59-4B1A-A92A-763237639812}" type="datetime1">
              <a:rPr lang="ru-RU" smtClean="0"/>
              <a:t>09.08.2015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D7FA-4ECA-4CA5-820A-15956C0CF6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3355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A5F49-FBA1-4B51-B4C9-79A1BCB12BEB}" type="datetime1">
              <a:rPr lang="ru-RU" smtClean="0"/>
              <a:t>09.08.2015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D7FA-4ECA-4CA5-820A-15956C0CF6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5239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83D336C-A259-4501-B78B-89C403247E24}" type="datetime1">
              <a:rPr lang="ru-RU" smtClean="0"/>
              <a:t>09.08.2015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B2D7FA-4ECA-4CA5-820A-15956C0CF6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155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1D7DA-758C-4193-A8D1-EBE83824EFE4}" type="datetime1">
              <a:rPr lang="ru-RU" smtClean="0"/>
              <a:t>09.08.2015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D7FA-4ECA-4CA5-820A-15956C0CF6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4114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20B5F8C-9844-4E32-A5DB-6380CBD81152}" type="datetime1">
              <a:rPr lang="ru-RU" smtClean="0"/>
              <a:t>09.08.2015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EB2D7FA-4ECA-4CA5-820A-15956C0CF653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369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wirpx.com/file/358006/" TargetMode="External"/><Relationship Id="rId7" Type="http://schemas.openxmlformats.org/officeDocument/2006/relationships/hyperlink" Target="http://cito-web.yspu.org/link1/metod/met49/node22.html" TargetMode="External"/><Relationship Id="rId2" Type="http://schemas.openxmlformats.org/officeDocument/2006/relationships/hyperlink" Target="http://lib.1september.ru/2004/17/15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oob-054.narod.ru/RCMChP.html" TargetMode="External"/><Relationship Id="rId5" Type="http://schemas.openxmlformats.org/officeDocument/2006/relationships/hyperlink" Target="http://rus.1september.ru/article.php?ID=200202902" TargetMode="External"/><Relationship Id="rId4" Type="http://schemas.openxmlformats.org/officeDocument/2006/relationships/hyperlink" Target="http://www.alleng.ru/d/schexam/schexam028.ht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79" y="758952"/>
            <a:ext cx="10058401" cy="183974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209731" y="4940490"/>
            <a:ext cx="4626591" cy="117370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34920" y="2743200"/>
            <a:ext cx="910561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Использование технологии критического мышления на уроках литературы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09732" y="5023440"/>
            <a:ext cx="4626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/>
              <a:t>Кокурина</a:t>
            </a:r>
            <a:r>
              <a:rPr lang="ru-RU" sz="2800" dirty="0" smtClean="0"/>
              <a:t> Ю.А.</a:t>
            </a:r>
          </a:p>
          <a:p>
            <a:r>
              <a:rPr lang="ru-RU" sz="2800" dirty="0" smtClean="0"/>
              <a:t>Город Севастополь</a:t>
            </a:r>
            <a:endParaRPr lang="ru-RU" sz="28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323833" y="2743200"/>
            <a:ext cx="9130352" cy="13374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74" y="4447700"/>
            <a:ext cx="2963696" cy="176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0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9436"/>
            <a:ext cx="11655188" cy="95534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/>
              <a:t>Фрагмент урока литературы в 10 классе </a:t>
            </a:r>
            <a:endParaRPr lang="ru-RU" sz="44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8160" y="2028083"/>
            <a:ext cx="2730577" cy="4022725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376001" y="1897041"/>
            <a:ext cx="8442960" cy="4612944"/>
          </a:xfrm>
        </p:spPr>
        <p:txBody>
          <a:bodyPr>
            <a:normAutofit fontScale="92500" lnSpcReduction="20000"/>
          </a:bodyPr>
          <a:lstStyle/>
          <a:p>
            <a:r>
              <a:rPr lang="ru-RU" sz="2400" dirty="0" smtClean="0"/>
              <a:t>1</a:t>
            </a:r>
            <a:r>
              <a:rPr lang="ru-RU" sz="2400" dirty="0" smtClean="0"/>
              <a:t>. Приём «Погружение»: чтение первой фразы романа Ф.М.Достоевского «Преступление и наказание»: </a:t>
            </a:r>
          </a:p>
          <a:p>
            <a:r>
              <a:rPr lang="ru-RU" sz="2400" i="1" dirty="0"/>
              <a:t>«В начале июля, в чрезвычайно жаркое время, под вечер, один молодой человек вышел из своей каморки, которую нанимал от жильцов в С-м переулке, на улицу и медленно, как бы в нерешимости, отправился к К-ну мосту» </a:t>
            </a:r>
            <a:r>
              <a:rPr lang="ru-RU" sz="2400" dirty="0"/>
              <a:t>(часть I глава 1).</a:t>
            </a:r>
            <a:endParaRPr lang="ru-RU" sz="2400" dirty="0" smtClean="0"/>
          </a:p>
          <a:p>
            <a:r>
              <a:rPr lang="ru-RU" sz="2400" dirty="0" smtClean="0"/>
              <a:t> Задание:</a:t>
            </a:r>
          </a:p>
          <a:p>
            <a:r>
              <a:rPr lang="ru-RU" sz="2400" dirty="0" smtClean="0"/>
              <a:t>- Найдите </a:t>
            </a:r>
            <a:r>
              <a:rPr lang="ru-RU" sz="2400" i="1" dirty="0" smtClean="0"/>
              <a:t>ключевые слова (словосочетания)</a:t>
            </a:r>
            <a:r>
              <a:rPr lang="ru-RU" sz="2400" dirty="0" smtClean="0"/>
              <a:t> первого предложения</a:t>
            </a:r>
            <a:r>
              <a:rPr lang="ru-RU" sz="2400" dirty="0" smtClean="0"/>
              <a:t>.</a:t>
            </a:r>
          </a:p>
          <a:p>
            <a:r>
              <a:rPr lang="ru-RU" sz="2400" dirty="0"/>
              <a:t>Цель: вызвать интерес обучающихся к теме урока; побудить к активной работе с текстом; исключить формальное, поверхностное чтение романа Ф.М.Достоевского</a:t>
            </a:r>
            <a:r>
              <a:rPr lang="ru-RU" sz="2400" dirty="0" smtClean="0"/>
              <a:t>.</a:t>
            </a:r>
            <a:endParaRPr lang="ru-RU" sz="2400" dirty="0" smtClean="0"/>
          </a:p>
          <a:p>
            <a:r>
              <a:rPr lang="ru-RU" sz="2400" dirty="0" smtClean="0"/>
              <a:t>3. Метод </a:t>
            </a:r>
            <a:r>
              <a:rPr lang="ru-RU" sz="2400" i="1" dirty="0" smtClean="0"/>
              <a:t>активного чтения. </a:t>
            </a:r>
            <a:r>
              <a:rPr lang="ru-RU" sz="2400" dirty="0" smtClean="0"/>
              <a:t>Работа в группах с текстом романа.</a:t>
            </a:r>
          </a:p>
          <a:p>
            <a:r>
              <a:rPr lang="ru-RU" sz="2400" dirty="0" smtClean="0"/>
              <a:t>4. Приём «Дискуссия в группах». Обмен мнениями. Выводы.</a:t>
            </a:r>
          </a:p>
          <a:p>
            <a:pPr marL="0" indent="0">
              <a:buNone/>
            </a:pPr>
            <a:endParaRPr lang="ru-RU" sz="2400" dirty="0" smtClean="0"/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D7FA-4ECA-4CA5-820A-15956C0CF653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583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План урока литературы в 10 классе (изучение биографии поэта)</a:t>
            </a:r>
            <a:endParaRPr lang="ru-RU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846370"/>
            <a:ext cx="3121336" cy="4022725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703320" y="1769534"/>
            <a:ext cx="8366760" cy="4448385"/>
          </a:xfrm>
        </p:spPr>
        <p:txBody>
          <a:bodyPr>
            <a:normAutofit/>
          </a:bodyPr>
          <a:lstStyle/>
          <a:p>
            <a:r>
              <a:rPr lang="ru-RU" u="sng" dirty="0" smtClean="0"/>
              <a:t>Стадия </a:t>
            </a:r>
            <a:r>
              <a:rPr lang="ru-RU" i="1" u="sng" dirty="0" smtClean="0"/>
              <a:t>вызова.</a:t>
            </a:r>
          </a:p>
          <a:p>
            <a:r>
              <a:rPr lang="ru-RU" dirty="0" smtClean="0"/>
              <a:t>1. Проблемный вопрос: </a:t>
            </a:r>
            <a:r>
              <a:rPr lang="ru-RU" i="1" dirty="0" smtClean="0"/>
              <a:t>«Почему Н.А.Некрасов – народный поэт?»</a:t>
            </a:r>
          </a:p>
          <a:p>
            <a:r>
              <a:rPr lang="ru-RU" dirty="0" smtClean="0"/>
              <a:t>2. Стратегия «</a:t>
            </a:r>
            <a:r>
              <a:rPr lang="ru-RU" i="1" dirty="0" smtClean="0"/>
              <a:t>До и После</a:t>
            </a:r>
            <a:r>
              <a:rPr lang="ru-RU" dirty="0" smtClean="0"/>
              <a:t>».</a:t>
            </a:r>
          </a:p>
          <a:p>
            <a:r>
              <a:rPr lang="ru-RU" dirty="0" smtClean="0"/>
              <a:t>Задание: заполните первую часть таблицы.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3. Словарная работа. Выяснение лексического слова </a:t>
            </a:r>
            <a:r>
              <a:rPr lang="ru-RU" i="1" dirty="0" smtClean="0"/>
              <a:t>народность, народный.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D7FA-4ECA-4CA5-820A-15956C0CF653}" type="slidenum">
              <a:rPr lang="ru-RU" smtClean="0"/>
              <a:t>11</a:t>
            </a:fld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471154"/>
              </p:ext>
            </p:extLst>
          </p:nvPr>
        </p:nvGraphicFramePr>
        <p:xfrm>
          <a:off x="4145280" y="3415661"/>
          <a:ext cx="7528560" cy="1645920"/>
        </p:xfrm>
        <a:graphic>
          <a:graphicData uri="http://schemas.openxmlformats.org/drawingml/2006/table">
            <a:tbl>
              <a:tblPr firstRow="1" firstCol="1" bandRow="1"/>
              <a:tblGrid>
                <a:gridCol w="3764280"/>
                <a:gridCol w="3764280"/>
              </a:tblGrid>
              <a:tr h="256223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Каким должен быть народный поэт?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62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После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2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223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Какой должна быть народная поэзия?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62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После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2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794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План урока литературы в 10 классе (изучение биографии поэта)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29000" y="1693334"/>
            <a:ext cx="8641080" cy="4814146"/>
          </a:xfrm>
        </p:spPr>
        <p:txBody>
          <a:bodyPr>
            <a:normAutofit/>
          </a:bodyPr>
          <a:lstStyle/>
          <a:p>
            <a:r>
              <a:rPr lang="ru-RU" sz="2200" u="sng" dirty="0"/>
              <a:t>Стадия </a:t>
            </a:r>
            <a:r>
              <a:rPr lang="ru-RU" sz="2200" i="1" u="sng" dirty="0"/>
              <a:t>осмысления</a:t>
            </a:r>
            <a:r>
              <a:rPr lang="ru-RU" sz="2200" u="sng" dirty="0"/>
              <a:t>.</a:t>
            </a:r>
          </a:p>
          <a:p>
            <a:r>
              <a:rPr lang="ru-RU" dirty="0"/>
              <a:t>1. Работа с текстом стихотворения Н.А.Некрасова «Родина» (1846).</a:t>
            </a:r>
          </a:p>
          <a:p>
            <a:r>
              <a:rPr lang="ru-RU" dirty="0"/>
              <a:t>Задание: Насколько признание лирического героя соответствует фактам биографии автора?» </a:t>
            </a:r>
          </a:p>
          <a:p>
            <a:r>
              <a:rPr lang="ru-RU" dirty="0"/>
              <a:t>2. Групповая работа с текстами стихотворений Н.А.Некрасова «Вчерашний день, часу в шестом…», «Несжатая полоса», «Размышления у парадного подъезда», «Памяти Добролюбова» .</a:t>
            </a:r>
          </a:p>
          <a:p>
            <a:r>
              <a:rPr lang="ru-RU" dirty="0"/>
              <a:t>3. Беседа с классом по вопросам:</a:t>
            </a:r>
          </a:p>
          <a:p>
            <a:r>
              <a:rPr lang="ru-RU" dirty="0"/>
              <a:t>— Какие критерии народности лирики Н.А. Некрасова </a:t>
            </a:r>
            <a:r>
              <a:rPr lang="ru-RU" dirty="0" smtClean="0"/>
              <a:t>вы </a:t>
            </a:r>
            <a:r>
              <a:rPr lang="ru-RU" dirty="0"/>
              <a:t>заметили?</a:t>
            </a:r>
          </a:p>
          <a:p>
            <a:r>
              <a:rPr lang="ru-RU" dirty="0"/>
              <a:t>— Какова тематика прочитанных </a:t>
            </a:r>
            <a:r>
              <a:rPr lang="ru-RU" dirty="0" smtClean="0"/>
              <a:t>стихотворений?</a:t>
            </a:r>
            <a:endParaRPr lang="ru-RU" dirty="0"/>
          </a:p>
          <a:p>
            <a:r>
              <a:rPr lang="ru-RU" dirty="0" smtClean="0"/>
              <a:t>4</a:t>
            </a:r>
            <a:r>
              <a:rPr lang="ru-RU" dirty="0"/>
              <a:t>. Возвращение к стратегии «До и После» (заполнение второй части таблицы).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D7FA-4ECA-4CA5-820A-15956C0CF653}" type="slidenum">
              <a:rPr lang="ru-RU" smtClean="0"/>
              <a:t>12</a:t>
            </a:fld>
            <a:endParaRPr lang="ru-RU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04" y="1876743"/>
            <a:ext cx="2654461" cy="4234497"/>
          </a:xfrm>
        </p:spPr>
      </p:pic>
    </p:spTree>
    <p:extLst>
      <p:ext uri="{BB962C8B-B14F-4D97-AF65-F5344CB8AC3E}">
        <p14:creationId xmlns:p14="http://schemas.microsoft.com/office/powerpoint/2010/main" val="254063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План урока литературы в 10 классе (изучение биографии поэта)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21373" y="1910687"/>
            <a:ext cx="7334307" cy="4449170"/>
          </a:xfrm>
        </p:spPr>
        <p:txBody>
          <a:bodyPr>
            <a:normAutofit fontScale="62500" lnSpcReduction="20000"/>
          </a:bodyPr>
          <a:lstStyle/>
          <a:p>
            <a:r>
              <a:rPr lang="ru-RU" sz="2800" u="sng" dirty="0" smtClean="0"/>
              <a:t>Стадия </a:t>
            </a:r>
            <a:r>
              <a:rPr lang="ru-RU" sz="2800" i="1" u="sng" dirty="0" smtClean="0"/>
              <a:t>рефлексии.</a:t>
            </a:r>
          </a:p>
          <a:p>
            <a:r>
              <a:rPr lang="ru-RU" sz="2800" dirty="0" smtClean="0"/>
              <a:t>1. Возвращение к проблемному вопросу урока: «Почему Н.А.Некрасов – народный поэт?»</a:t>
            </a:r>
          </a:p>
          <a:p>
            <a:r>
              <a:rPr lang="ru-RU" sz="2800" dirty="0"/>
              <a:t>2. </a:t>
            </a:r>
            <a:r>
              <a:rPr lang="ru-RU" sz="2800" dirty="0" smtClean="0"/>
              <a:t>Ответы </a:t>
            </a:r>
            <a:r>
              <a:rPr lang="ru-RU" sz="2800" dirty="0" smtClean="0"/>
              <a:t>на вопрос: «Изменил </a:t>
            </a:r>
            <a:r>
              <a:rPr lang="ru-RU" sz="2800" dirty="0"/>
              <a:t>ли кто-нибудь своё мнение о том, каким должен быть народный поэт, и почему</a:t>
            </a:r>
            <a:r>
              <a:rPr lang="ru-RU" sz="2800" dirty="0" smtClean="0"/>
              <a:t>?»</a:t>
            </a:r>
          </a:p>
          <a:p>
            <a:r>
              <a:rPr lang="ru-RU" sz="2800" dirty="0" smtClean="0"/>
              <a:t>3. Приём «Синквейн».</a:t>
            </a:r>
          </a:p>
          <a:p>
            <a:r>
              <a:rPr lang="ru-RU" sz="2800" dirty="0"/>
              <a:t>Задание: Н</a:t>
            </a:r>
            <a:r>
              <a:rPr lang="ru-RU" sz="2800" dirty="0" smtClean="0"/>
              <a:t>апишите синквейн по теме урока.</a:t>
            </a:r>
          </a:p>
          <a:p>
            <a:r>
              <a:rPr lang="ru-RU" sz="2800" dirty="0" smtClean="0"/>
              <a:t>Пример </a:t>
            </a:r>
            <a:r>
              <a:rPr lang="ru-RU" sz="2800" dirty="0" err="1" smtClean="0"/>
              <a:t>синквейна</a:t>
            </a:r>
            <a:r>
              <a:rPr lang="ru-RU" sz="2800" dirty="0" smtClean="0"/>
              <a:t>:</a:t>
            </a:r>
          </a:p>
          <a:p>
            <a:r>
              <a:rPr lang="ru-RU" sz="2800" i="1" dirty="0" smtClean="0"/>
              <a:t>Н.А.Некрасов</a:t>
            </a:r>
          </a:p>
          <a:p>
            <a:r>
              <a:rPr lang="ru-RU" sz="2800" i="1" dirty="0" smtClean="0"/>
              <a:t>Правдивый, русский</a:t>
            </a:r>
          </a:p>
          <a:p>
            <a:r>
              <a:rPr lang="ru-RU" sz="2800" i="1" dirty="0" smtClean="0"/>
              <a:t>Страдал, размышлял, просвещал</a:t>
            </a:r>
          </a:p>
          <a:p>
            <a:r>
              <a:rPr lang="ru-RU" sz="2800" i="1" dirty="0" smtClean="0"/>
              <a:t>Лиру посвятил народу своему</a:t>
            </a:r>
          </a:p>
          <a:p>
            <a:r>
              <a:rPr lang="ru-RU" sz="2800" i="1" dirty="0" smtClean="0"/>
              <a:t>Народный поэт. </a:t>
            </a:r>
            <a:endParaRPr lang="ru-RU" sz="2800" i="1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D7FA-4ECA-4CA5-820A-15956C0CF653}" type="slidenum">
              <a:rPr lang="ru-RU" smtClean="0"/>
              <a:t>13</a:t>
            </a:fld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49" y="1769533"/>
            <a:ext cx="2965590" cy="4448385"/>
          </a:xfrm>
        </p:spPr>
      </p:pic>
    </p:spTree>
    <p:extLst>
      <p:ext uri="{BB962C8B-B14F-4D97-AF65-F5344CB8AC3E}">
        <p14:creationId xmlns:p14="http://schemas.microsoft.com/office/powerpoint/2010/main" val="124562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720" y="423764"/>
            <a:ext cx="11384280" cy="108499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Использование межпредметных связей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1737360"/>
            <a:ext cx="10058400" cy="413173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Урок литературы «Тема народа в лирике Н.А.Некрасова»</a:t>
            </a:r>
          </a:p>
          <a:p>
            <a:r>
              <a:rPr lang="ru-RU" sz="2800" dirty="0" smtClean="0"/>
              <a:t>Задание</a:t>
            </a:r>
            <a:r>
              <a:rPr lang="ru-RU" sz="2800" dirty="0"/>
              <a:t>: из предложенных репродукций </a:t>
            </a:r>
            <a:r>
              <a:rPr lang="ru-RU" sz="2800" dirty="0" smtClean="0"/>
              <a:t>выберите </a:t>
            </a:r>
            <a:r>
              <a:rPr lang="ru-RU" sz="2800" dirty="0"/>
              <a:t>те, которые соответствуют теме урока, и </a:t>
            </a:r>
            <a:r>
              <a:rPr lang="ru-RU" sz="2800" dirty="0" smtClean="0"/>
              <a:t>объясните </a:t>
            </a:r>
            <a:r>
              <a:rPr lang="ru-RU" sz="2800" dirty="0"/>
              <a:t>свой выбор.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D7FA-4ECA-4CA5-820A-15956C0CF653}" type="slidenum">
              <a:rPr lang="ru-RU" smtClean="0"/>
              <a:t>14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259810"/>
            <a:ext cx="2828810" cy="20823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640" y="3229330"/>
            <a:ext cx="2547684" cy="20888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420" y="3153130"/>
            <a:ext cx="2781268" cy="21184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1119" y="3229330"/>
            <a:ext cx="3139441" cy="19675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1520" y="5389808"/>
            <a:ext cx="1402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В.Г.Перов «Тройка»</a:t>
            </a:r>
            <a:endParaRPr lang="ru-R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9505934" y="5282827"/>
            <a:ext cx="2472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И.Е.Репин </a:t>
            </a:r>
          </a:p>
          <a:p>
            <a:r>
              <a:rPr lang="ru-RU" sz="2000" dirty="0" smtClean="0"/>
              <a:t>«Бурлаки на Волге»</a:t>
            </a:r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557192" y="5282827"/>
            <a:ext cx="20038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В.Г.Перов «Последний кабак у заставы»</a:t>
            </a:r>
            <a:endParaRPr lang="ru-RU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3389400" y="5284521"/>
            <a:ext cx="21941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В.Г.Перов «Проводы покойника»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708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720" y="423764"/>
            <a:ext cx="11384280" cy="1084996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Использование межпредметных связей при изучении обзорных тем в школьном курсе литературы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1737360"/>
            <a:ext cx="10058400" cy="413173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Задание</a:t>
            </a:r>
            <a:r>
              <a:rPr lang="ru-RU" sz="2800" dirty="0"/>
              <a:t>: из предложенных репродукций </a:t>
            </a:r>
            <a:r>
              <a:rPr lang="ru-RU" sz="2800" dirty="0" smtClean="0"/>
              <a:t>выберите ту</a:t>
            </a:r>
            <a:r>
              <a:rPr lang="ru-RU" sz="2800" dirty="0"/>
              <a:t>, которая соответствует идеям классицизма (сентиментализма), и </a:t>
            </a:r>
            <a:r>
              <a:rPr lang="ru-RU" sz="2800" dirty="0" smtClean="0"/>
              <a:t>объясните </a:t>
            </a:r>
            <a:r>
              <a:rPr lang="ru-RU" sz="2800" dirty="0"/>
              <a:t>свой выбор.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D7FA-4ECA-4CA5-820A-15956C0CF653}" type="slidenum">
              <a:rPr lang="ru-RU" smtClean="0"/>
              <a:t>15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883920" y="5760238"/>
            <a:ext cx="4236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Ф. </a:t>
            </a:r>
            <a:r>
              <a:rPr lang="ru-RU" sz="2000" dirty="0" smtClean="0"/>
              <a:t>Рокотов </a:t>
            </a:r>
            <a:r>
              <a:rPr lang="ru-RU" sz="2000" dirty="0"/>
              <a:t>«Портрет Екатерины II»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79112" y="5606350"/>
            <a:ext cx="4949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 В. </a:t>
            </a:r>
            <a:r>
              <a:rPr lang="ru-RU" sz="2000" dirty="0" smtClean="0"/>
              <a:t>Боровиковский </a:t>
            </a:r>
            <a:r>
              <a:rPr lang="ru-RU" sz="2000" dirty="0"/>
              <a:t>«Екатерина II на прогулке в Царскосельском парке»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020" y="3021975"/>
            <a:ext cx="3514519" cy="26239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771" y="2634018"/>
            <a:ext cx="1958620" cy="297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Что даёт технология критического мышления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обучающемуся</a:t>
            </a:r>
            <a:endParaRPr lang="ru-RU" sz="2800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6240" y="2506134"/>
            <a:ext cx="6263640" cy="3378200"/>
          </a:xfrm>
        </p:spPr>
        <p:txBody>
          <a:bodyPr>
            <a:noAutofit/>
          </a:bodyPr>
          <a:lstStyle/>
          <a:p>
            <a:r>
              <a:rPr lang="ru-RU" dirty="0"/>
              <a:t>- повышение эффективности восприятия информации;</a:t>
            </a:r>
          </a:p>
          <a:p>
            <a:r>
              <a:rPr lang="ru-RU" dirty="0"/>
              <a:t>- повышение интереса как к изучаемому материалу, так и к самому процессу обучения;</a:t>
            </a:r>
          </a:p>
          <a:p>
            <a:r>
              <a:rPr lang="ru-RU" dirty="0"/>
              <a:t>- умение критически мыслить;</a:t>
            </a:r>
          </a:p>
          <a:p>
            <a:r>
              <a:rPr lang="ru-RU" dirty="0"/>
              <a:t>- умение ответственно относиться к собственному образованию;</a:t>
            </a:r>
          </a:p>
          <a:p>
            <a:r>
              <a:rPr lang="ru-RU" dirty="0"/>
              <a:t>- умение работать в сотрудничестве с другими;</a:t>
            </a:r>
          </a:p>
          <a:p>
            <a:r>
              <a:rPr lang="ru-RU" dirty="0"/>
              <a:t>- повышение качества образования учеников;</a:t>
            </a:r>
          </a:p>
          <a:p>
            <a:r>
              <a:rPr lang="ru-RU" dirty="0"/>
              <a:t>- желание и умение стать человеком, который учится в течение всей жизни.</a:t>
            </a:r>
          </a:p>
          <a:p>
            <a:endParaRPr lang="ru-RU" sz="19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учителю</a:t>
            </a:r>
            <a:endParaRPr lang="ru-RU" sz="2800" b="1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736079" y="2551854"/>
            <a:ext cx="5219359" cy="3635586"/>
          </a:xfrm>
        </p:spPr>
        <p:txBody>
          <a:bodyPr>
            <a:noAutofit/>
          </a:bodyPr>
          <a:lstStyle/>
          <a:p>
            <a:r>
              <a:rPr lang="ru-RU" dirty="0"/>
              <a:t>- умение создать в классе атмосферу открытости и ответственного сотрудничества;</a:t>
            </a:r>
          </a:p>
          <a:p>
            <a:r>
              <a:rPr lang="ru-RU" dirty="0"/>
              <a:t>- возможность использовать модель обучения и систему эффективных методик, которые способствуют развитию критического мышления и самостоятельности в процессе обучения;</a:t>
            </a:r>
          </a:p>
          <a:p>
            <a:r>
              <a:rPr lang="ru-RU" dirty="0"/>
              <a:t>- стать практиками, которые умеют грамотно анализировать свою деятельность;</a:t>
            </a:r>
          </a:p>
          <a:p>
            <a:r>
              <a:rPr lang="ru-RU" dirty="0"/>
              <a:t>- стать источником ценной профессиональной информации для других учителей.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D7FA-4ECA-4CA5-820A-15956C0CF653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192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083" y="102558"/>
            <a:ext cx="10058400" cy="1222157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/>
              <a:t>Результативность учебной деятельности</a:t>
            </a:r>
            <a:endParaRPr lang="ru-RU" sz="4400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D7FA-4ECA-4CA5-820A-15956C0CF653}" type="slidenum">
              <a:rPr lang="ru-RU" smtClean="0"/>
              <a:t>17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6853" y="1767840"/>
            <a:ext cx="6066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Качество знаний обучающихся по русскому языку и литературе за три года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943600" y="1813560"/>
            <a:ext cx="539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Участие в олимпиадах по русскому языку и по литературе</a:t>
            </a:r>
            <a:endParaRPr lang="ru-RU" sz="2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1059428"/>
              </p:ext>
            </p:extLst>
          </p:nvPr>
        </p:nvGraphicFramePr>
        <p:xfrm>
          <a:off x="5227320" y="2759993"/>
          <a:ext cx="6858000" cy="20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5343"/>
                <a:gridCol w="475265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Учебный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Призёры и победители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2012-2013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Мадюкина Ирина (8-а класс) – 2 место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2013-2014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Мадюкина Ирина (9-а класс) – 2 место</a:t>
                      </a:r>
                    </a:p>
                    <a:p>
                      <a:r>
                        <a:rPr lang="ru-RU" dirty="0" smtClean="0"/>
                        <a:t>Лысенко Юлия (9-а класс) – 3 место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2014-2015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Храмова Анна (9-б класс) – победитель</a:t>
                      </a:r>
                    </a:p>
                    <a:p>
                      <a:r>
                        <a:rPr lang="ru-RU" dirty="0" smtClean="0"/>
                        <a:t>Мадюкина Ирина (10-а класс)</a:t>
                      </a:r>
                      <a:r>
                        <a:rPr lang="ru-RU" baseline="0" dirty="0" smtClean="0"/>
                        <a:t> – призёр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59307" y="4844405"/>
            <a:ext cx="11765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Победы в конкурсах: в Городском литературном творческом конкурсе </a:t>
            </a:r>
            <a:r>
              <a:rPr lang="ru-RU" sz="2400" i="1" dirty="0" smtClean="0"/>
              <a:t>(Плисова Ирина, Лысенко Юлия)</a:t>
            </a:r>
            <a:r>
              <a:rPr lang="ru-RU" sz="2400" dirty="0" smtClean="0"/>
              <a:t>, в Городском конкурсе </a:t>
            </a:r>
            <a:r>
              <a:rPr lang="ru-RU" sz="2400" dirty="0"/>
              <a:t>школьной прессы и юных журналистов «Проба пера</a:t>
            </a:r>
            <a:r>
              <a:rPr lang="ru-RU" sz="2400" dirty="0" smtClean="0"/>
              <a:t>» </a:t>
            </a:r>
            <a:r>
              <a:rPr lang="ru-RU" sz="2400" i="1" dirty="0" smtClean="0"/>
              <a:t>(Чередниченко Марина, Отарашвили </a:t>
            </a:r>
            <a:r>
              <a:rPr lang="ru-RU" sz="2400" i="1" dirty="0" smtClean="0"/>
              <a:t>Елизавета), </a:t>
            </a:r>
            <a:r>
              <a:rPr lang="ru-RU" sz="2400" dirty="0" smtClean="0"/>
              <a:t>в Городском литературном конкурсе </a:t>
            </a:r>
            <a:r>
              <a:rPr lang="ru-RU" sz="2400" dirty="0"/>
              <a:t>«Творчество юных – юбилею Великой Победы</a:t>
            </a:r>
            <a:r>
              <a:rPr lang="ru-RU" sz="2400" dirty="0" smtClean="0"/>
              <a:t>» </a:t>
            </a:r>
            <a:r>
              <a:rPr lang="ru-RU" sz="2400" i="1" dirty="0" smtClean="0"/>
              <a:t>(Плисова </a:t>
            </a:r>
            <a:r>
              <a:rPr lang="ru-RU" sz="2400" i="1" dirty="0" smtClean="0"/>
              <a:t>И.)</a:t>
            </a:r>
            <a:endParaRPr lang="ru-RU" sz="2000" dirty="0"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587401726"/>
              </p:ext>
            </p:extLst>
          </p:nvPr>
        </p:nvGraphicFramePr>
        <p:xfrm>
          <a:off x="960120" y="2644557"/>
          <a:ext cx="3916680" cy="2199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2087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9640" y="286603"/>
            <a:ext cx="10454640" cy="1222157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</a:rPr>
              <a:t>Проектная деятельность</a:t>
            </a:r>
            <a:endParaRPr lang="ru-RU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D7FA-4ECA-4CA5-820A-15956C0CF653}" type="slidenum">
              <a:rPr lang="ru-RU" smtClean="0"/>
              <a:t>18</a:t>
            </a:fld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6838765"/>
              </p:ext>
            </p:extLst>
          </p:nvPr>
        </p:nvGraphicFramePr>
        <p:xfrm>
          <a:off x="491319" y="1784632"/>
          <a:ext cx="11313992" cy="4520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22754"/>
                <a:gridCol w="1591238"/>
              </a:tblGrid>
              <a:tr h="42585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Название проекта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Учебный год</a:t>
                      </a:r>
                      <a:endParaRPr lang="ru-RU" sz="2000" dirty="0"/>
                    </a:p>
                  </a:txBody>
                  <a:tcPr/>
                </a:tc>
              </a:tr>
              <a:tr h="425857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/>
                        <a:t>Исследовательский проект «</a:t>
                      </a:r>
                      <a:r>
                        <a:rPr lang="ru-RU" sz="2000" i="1" dirty="0" smtClean="0"/>
                        <a:t>Честь имеем жить в Севастополе</a:t>
                      </a:r>
                      <a:r>
                        <a:rPr lang="ru-RU" sz="2000" dirty="0" smtClean="0"/>
                        <a:t>» (учащиеся </a:t>
                      </a:r>
                      <a:r>
                        <a:rPr lang="ru-RU" sz="2000" dirty="0" smtClean="0"/>
                        <a:t>8-а</a:t>
                      </a:r>
                      <a:r>
                        <a:rPr lang="ru-RU" sz="2000" baseline="0" dirty="0" smtClean="0"/>
                        <a:t> </a:t>
                      </a:r>
                      <a:r>
                        <a:rPr lang="ru-RU" sz="2000" dirty="0" err="1" smtClean="0"/>
                        <a:t>кл</a:t>
                      </a:r>
                      <a:r>
                        <a:rPr lang="ru-RU" sz="2000" dirty="0" smtClean="0"/>
                        <a:t>.)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2012-2013</a:t>
                      </a:r>
                      <a:endParaRPr lang="ru-RU" dirty="0"/>
                    </a:p>
                  </a:txBody>
                  <a:tcPr/>
                </a:tc>
              </a:tr>
              <a:tr h="425857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/>
                        <a:t>Исследовательский проект «</a:t>
                      </a:r>
                      <a:r>
                        <a:rPr lang="ru-RU" sz="2000" i="1" dirty="0" smtClean="0"/>
                        <a:t>Речевой этикет</a:t>
                      </a:r>
                      <a:r>
                        <a:rPr lang="ru-RU" sz="2000" dirty="0" smtClean="0"/>
                        <a:t>» (учащиеся 8-а класса)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2012-2013</a:t>
                      </a:r>
                      <a:endParaRPr lang="ru-RU" dirty="0"/>
                    </a:p>
                  </a:txBody>
                  <a:tcPr/>
                </a:tc>
              </a:tr>
              <a:tr h="1081021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/>
                        <a:t>Исследовательский проект «</a:t>
                      </a:r>
                      <a:r>
                        <a:rPr lang="ru-RU" sz="2000" i="1" dirty="0" smtClean="0"/>
                        <a:t>Герои живут рядом с нами</a:t>
                      </a:r>
                      <a:r>
                        <a:rPr lang="ru-RU" sz="2000" dirty="0" smtClean="0"/>
                        <a:t>» («</a:t>
                      </a:r>
                      <a:r>
                        <a:rPr lang="ru-RU" sz="2000" i="1" dirty="0" smtClean="0"/>
                        <a:t>Судьба человека</a:t>
                      </a:r>
                      <a:r>
                        <a:rPr lang="ru-RU" sz="2000" dirty="0" smtClean="0"/>
                        <a:t>») – собран материал о земляке, ветеране Великой Отечественной войны Лебедеве Павле</a:t>
                      </a:r>
                      <a:r>
                        <a:rPr lang="ru-RU" sz="2000" baseline="0" dirty="0" smtClean="0"/>
                        <a:t> </a:t>
                      </a:r>
                      <a:r>
                        <a:rPr lang="ru-RU" sz="2000" dirty="0" smtClean="0"/>
                        <a:t>Ивановиче (учащиеся 9-а класса)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2013-2014</a:t>
                      </a:r>
                      <a:endParaRPr lang="ru-RU" dirty="0"/>
                    </a:p>
                  </a:txBody>
                  <a:tcPr/>
                </a:tc>
              </a:tr>
              <a:tr h="753439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/>
                        <a:t>Исследовательский проект «</a:t>
                      </a:r>
                      <a:r>
                        <a:rPr lang="ru-RU" sz="2000" i="1" dirty="0" smtClean="0"/>
                        <a:t>Победили вместе</a:t>
                      </a:r>
                      <a:r>
                        <a:rPr lang="ru-RU" sz="2000" dirty="0" smtClean="0"/>
                        <a:t>», посвящённый 70-летию Великой Победы (учащиеся 10-а класса)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2014-2015</a:t>
                      </a:r>
                      <a:endParaRPr lang="ru-RU" dirty="0"/>
                    </a:p>
                  </a:txBody>
                  <a:tcPr/>
                </a:tc>
              </a:tr>
              <a:tr h="1408603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/>
                        <a:t>Исследовательские литературные проекты (учащиеся 10-а класса):</a:t>
                      </a:r>
                    </a:p>
                    <a:p>
                      <a:r>
                        <a:rPr lang="ru-RU" sz="2000" dirty="0" smtClean="0"/>
                        <a:t>- «</a:t>
                      </a:r>
                      <a:r>
                        <a:rPr lang="ru-RU" sz="2000" i="1" dirty="0" smtClean="0"/>
                        <a:t>Любовь в лирике Ф.И.Тютчева и А.А.Фета</a:t>
                      </a:r>
                      <a:r>
                        <a:rPr lang="ru-RU" sz="2000" dirty="0" smtClean="0"/>
                        <a:t>»,</a:t>
                      </a:r>
                    </a:p>
                    <a:p>
                      <a:r>
                        <a:rPr lang="ru-RU" sz="2000" dirty="0" smtClean="0"/>
                        <a:t>- «</a:t>
                      </a:r>
                      <a:r>
                        <a:rPr lang="ru-RU" sz="2000" i="1" dirty="0" smtClean="0"/>
                        <a:t>Севастополь в жизни Л.Н.Толстого</a:t>
                      </a:r>
                      <a:r>
                        <a:rPr lang="ru-RU" sz="2000" dirty="0" smtClean="0"/>
                        <a:t>»,</a:t>
                      </a:r>
                    </a:p>
                    <a:p>
                      <a:r>
                        <a:rPr lang="ru-RU" sz="2000" dirty="0" smtClean="0"/>
                        <a:t>- «</a:t>
                      </a:r>
                      <a:r>
                        <a:rPr lang="ru-RU" sz="2000" i="1" dirty="0" smtClean="0"/>
                        <a:t>Тема поэта и поэзии в лирике А.С.Пушкина, М.Ю.Лермонтова, А.Н.Некрасова</a:t>
                      </a:r>
                      <a:r>
                        <a:rPr lang="ru-RU" sz="2000" dirty="0" smtClean="0"/>
                        <a:t>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2014-2015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4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5910" y="5873979"/>
            <a:ext cx="11210544" cy="822960"/>
          </a:xfrm>
        </p:spPr>
        <p:txBody>
          <a:bodyPr/>
          <a:lstStyle/>
          <a:p>
            <a:pPr algn="ctr"/>
            <a:r>
              <a:rPr lang="ru-RU" sz="4400" b="1" dirty="0" smtClean="0"/>
              <a:t>Самое главное: все мои ученики, вне зависимости от традиционной отметки, чувствуют себя успешными.</a:t>
            </a:r>
            <a:endParaRPr lang="ru-RU" sz="4400" b="1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D7FA-4ECA-4CA5-820A-15956C0CF653}" type="slidenum">
              <a:rPr lang="ru-RU" smtClean="0"/>
              <a:t>19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16" y="218426"/>
            <a:ext cx="2780017" cy="20850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478" y="227570"/>
            <a:ext cx="2755631" cy="20667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1150" y="227570"/>
            <a:ext cx="2822693" cy="21154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6418" y="247242"/>
            <a:ext cx="2804403" cy="21033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955" y="2510640"/>
            <a:ext cx="2883658" cy="21642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7996" y="2597166"/>
            <a:ext cx="2853175" cy="21459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9292" y="2540931"/>
            <a:ext cx="2956816" cy="22191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4268" y="2634923"/>
            <a:ext cx="2847079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6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2420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Ведущие образовательные технологии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2063" y="1883391"/>
            <a:ext cx="4361824" cy="7369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Проектно-исследовательская деятельность</a:t>
            </a:r>
            <a:endParaRPr lang="ru-RU" sz="2400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4699607" y="2142698"/>
            <a:ext cx="481993" cy="310941"/>
          </a:xfrm>
          <a:prstGeom prst="rightArrow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273040" y="1593489"/>
            <a:ext cx="6751320" cy="12106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Деятельность обучающихся, предполагающая проектирование </a:t>
            </a:r>
            <a:r>
              <a:rPr lang="ru-RU" sz="2000" dirty="0"/>
              <a:t>собственного исследования, определение целей и задач, принципа отбора методик, планирование хода исследования, ожидаемых результатов.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92063" y="2956560"/>
            <a:ext cx="4361824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Дебаты как педагогическая технология</a:t>
            </a: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607" y="3195793"/>
            <a:ext cx="530398" cy="408467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5273040" y="2895600"/>
            <a:ext cx="6751320" cy="11734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Технология</a:t>
            </a:r>
            <a:r>
              <a:rPr lang="ru-RU" sz="2000" dirty="0"/>
              <a:t>, формирующая навыки критического мышления, умения действовать в новых непредсказуемых ситуациях, отстаивать свою позицию, быть терпимым к другим точкам зрения.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2063" y="4114800"/>
            <a:ext cx="4361824" cy="746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Кейс-технология</a:t>
            </a:r>
            <a:endParaRPr lang="ru-RU" sz="28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92063" y="5074920"/>
            <a:ext cx="4361824" cy="10972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Технология развития критического мышления через чтение и письмо</a:t>
            </a:r>
            <a:endParaRPr lang="ru-RU" sz="2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607" y="4322810"/>
            <a:ext cx="530398" cy="40846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041" y="5407070"/>
            <a:ext cx="530398" cy="408467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5290965" y="4160520"/>
            <a:ext cx="6733395" cy="746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Метод </a:t>
            </a:r>
            <a:r>
              <a:rPr lang="ru-RU" sz="2000" dirty="0"/>
              <a:t>активного проблемно-ситуационного анализа, основанный на обучении путём решения конкретных задач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191153" y="5013960"/>
            <a:ext cx="6955127" cy="12649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Технология рассчитана не на запоминание материала, а на постановку проблемы и поиск </a:t>
            </a:r>
            <a:r>
              <a:rPr lang="ru-RU" sz="2000" dirty="0" smtClean="0"/>
              <a:t>её </a:t>
            </a:r>
            <a:r>
              <a:rPr lang="ru-RU" sz="2000" dirty="0"/>
              <a:t>решения; направлена на развитие у обучающихся аналитического подхода к любому учебному материалу.</a:t>
            </a: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D7FA-4ECA-4CA5-820A-15956C0CF653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473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Список использованной литературы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Загашев </a:t>
            </a:r>
            <a:r>
              <a:rPr lang="ru-RU" dirty="0"/>
              <a:t>И.О. Новые педагогические технологии в школьной библиотеке: образовательная технология развития критического мышления средствами чтения и письма</a:t>
            </a:r>
            <a:r>
              <a:rPr lang="ru-RU" dirty="0" smtClean="0"/>
              <a:t>. 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lib.1september.ru/2004/17/15.htm</a:t>
            </a:r>
            <a:r>
              <a:rPr lang="ru-RU" dirty="0" smtClean="0"/>
              <a:t> </a:t>
            </a:r>
            <a:endParaRPr lang="ru-RU" dirty="0"/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Загашев </a:t>
            </a:r>
            <a:r>
              <a:rPr lang="ru-RU" dirty="0"/>
              <a:t>И.О., Заир-Бек С.И. Учим детей мыслить критически. </a:t>
            </a:r>
            <a:r>
              <a:rPr lang="en-US" dirty="0">
                <a:hlinkClick r:id="rId3"/>
              </a:rPr>
              <a:t>http://www.twirpx.com/file/358006</a:t>
            </a:r>
            <a:r>
              <a:rPr lang="en-US" dirty="0" smtClean="0">
                <a:hlinkClick r:id="rId3"/>
              </a:rPr>
              <a:t>/</a:t>
            </a:r>
            <a:endParaRPr lang="ru-RU" dirty="0" smtClean="0"/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Заир-Бек </a:t>
            </a:r>
            <a:r>
              <a:rPr lang="ru-RU" dirty="0"/>
              <a:t>С.И., Муштавинская И.В. </a:t>
            </a:r>
            <a:r>
              <a:rPr lang="ru-RU" dirty="0" smtClean="0"/>
              <a:t>Развитие </a:t>
            </a:r>
            <a:r>
              <a:rPr lang="ru-RU" dirty="0"/>
              <a:t>критического мышления на </a:t>
            </a:r>
            <a:r>
              <a:rPr lang="ru-RU" dirty="0" smtClean="0"/>
              <a:t>уроке: </a:t>
            </a: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www.alleng.ru/d/schexam/schexam028.htm</a:t>
            </a:r>
            <a:endParaRPr lang="ru-RU" dirty="0" smtClean="0"/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 Клустер </a:t>
            </a:r>
            <a:r>
              <a:rPr lang="ru-RU" dirty="0"/>
              <a:t>Д. Что такое критическое </a:t>
            </a:r>
            <a:r>
              <a:rPr lang="ru-RU" dirty="0" smtClean="0"/>
              <a:t>мышление? </a:t>
            </a:r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rus.1september.ru/article.php?ID=200202902</a:t>
            </a:r>
            <a:r>
              <a:rPr lang="ru-RU" dirty="0" smtClean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hlinkClick r:id="rId6"/>
              </a:rPr>
              <a:t>http</a:t>
            </a:r>
            <a:r>
              <a:rPr lang="en-US" dirty="0">
                <a:hlinkClick r:id="rId6"/>
              </a:rPr>
              <a:t>://</a:t>
            </a:r>
            <a:r>
              <a:rPr lang="en-US" dirty="0" smtClean="0">
                <a:hlinkClick r:id="rId6"/>
              </a:rPr>
              <a:t>doob-054.narod.ru/RCMChP.html</a:t>
            </a:r>
            <a:r>
              <a:rPr lang="ru-RU" dirty="0" smtClean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hlinkClick r:id="rId7"/>
              </a:rPr>
              <a:t>http://</a:t>
            </a:r>
            <a:r>
              <a:rPr lang="en-US" dirty="0" smtClean="0">
                <a:hlinkClick r:id="rId7"/>
              </a:rPr>
              <a:t>cito-web.yspu.org/link1/metod/met49/node22.html</a:t>
            </a:r>
            <a:r>
              <a:rPr lang="ru-RU" dirty="0" smtClean="0"/>
              <a:t>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D7FA-4ECA-4CA5-820A-15956C0CF653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319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283117"/>
          </a:xfrm>
        </p:spPr>
        <p:txBody>
          <a:bodyPr/>
          <a:lstStyle/>
          <a:p>
            <a:pPr algn="ctr"/>
            <a:r>
              <a:rPr lang="ru-RU" b="1" dirty="0" smtClean="0"/>
              <a:t>Критическое мышление -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2164080"/>
            <a:ext cx="10058400" cy="3705014"/>
          </a:xfrm>
        </p:spPr>
        <p:txBody>
          <a:bodyPr>
            <a:normAutofit/>
          </a:bodyPr>
          <a:lstStyle/>
          <a:p>
            <a:r>
              <a:rPr lang="ru-RU" sz="4000" dirty="0"/>
              <a:t>это способ мыслить критически, наивысшая организация мыслительных функций, заключающихся в анализе, синтезе, сопоставлении информации, нахождении причинно-следственных связей, </a:t>
            </a:r>
            <a:r>
              <a:rPr lang="ru-RU" sz="4000" dirty="0" smtClean="0"/>
              <a:t>умении </a:t>
            </a:r>
            <a:r>
              <a:rPr lang="ru-RU" sz="4000" dirty="0"/>
              <a:t>делать собственные выводы.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D7FA-4ECA-4CA5-820A-15956C0CF653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576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Технология РКМ позволяет решать </a:t>
            </a:r>
            <a:r>
              <a:rPr lang="ru-RU" b="1" dirty="0" smtClean="0"/>
              <a:t>задачи: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1845734"/>
            <a:ext cx="10530840" cy="438742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800" i="1" dirty="0" smtClean="0"/>
              <a:t>образовательной </a:t>
            </a:r>
            <a:r>
              <a:rPr lang="ru-RU" sz="2800" i="1" dirty="0"/>
              <a:t>мотивации</a:t>
            </a:r>
            <a:r>
              <a:rPr lang="ru-RU" sz="2800" dirty="0"/>
              <a:t>: повышения интереса к процессу обучения и активного восприятия учебного </a:t>
            </a:r>
            <a:r>
              <a:rPr lang="ru-RU" sz="2800" dirty="0" smtClean="0"/>
              <a:t>материала; </a:t>
            </a:r>
            <a:endParaRPr lang="ru-RU" sz="2800" dirty="0"/>
          </a:p>
          <a:p>
            <a:pPr marL="457200" indent="-457200">
              <a:buFont typeface="+mj-lt"/>
              <a:buAutoNum type="arabicPeriod"/>
            </a:pPr>
            <a:r>
              <a:rPr lang="ru-RU" sz="2800" i="1" dirty="0" smtClean="0"/>
              <a:t>культуры </a:t>
            </a:r>
            <a:r>
              <a:rPr lang="ru-RU" sz="2800" i="1" dirty="0"/>
              <a:t>письма</a:t>
            </a:r>
            <a:r>
              <a:rPr lang="ru-RU" sz="2800" dirty="0"/>
              <a:t>: формирования навыков написания текстов различных жанров; </a:t>
            </a:r>
            <a:endParaRPr lang="ru-RU" sz="2800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800" i="1" dirty="0" smtClean="0"/>
              <a:t>информационной </a:t>
            </a:r>
            <a:r>
              <a:rPr lang="ru-RU" sz="2800" i="1" dirty="0"/>
              <a:t>грамотности</a:t>
            </a:r>
            <a:r>
              <a:rPr lang="ru-RU" sz="2800" dirty="0"/>
              <a:t>: развития способности к самостоятельной аналитической и оценочной работе с информацией любой сложности; </a:t>
            </a:r>
            <a:endParaRPr lang="ru-RU" sz="2800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800" i="1" dirty="0" smtClean="0"/>
              <a:t>социальной </a:t>
            </a:r>
            <a:r>
              <a:rPr lang="ru-RU" sz="2800" i="1" dirty="0"/>
              <a:t>компетентности</a:t>
            </a:r>
            <a:r>
              <a:rPr lang="ru-RU" sz="2800" dirty="0"/>
              <a:t>: формирования коммуникативных навыков и ответственности за </a:t>
            </a:r>
            <a:r>
              <a:rPr lang="ru-RU" sz="2800" dirty="0" smtClean="0"/>
              <a:t>знание.</a:t>
            </a:r>
            <a:endParaRPr lang="ru-RU" sz="28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D7FA-4ECA-4CA5-820A-15956C0CF653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468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Технология развития критического мышления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6760" y="1845734"/>
            <a:ext cx="11018520" cy="4356946"/>
          </a:xfrm>
        </p:spPr>
        <p:txBody>
          <a:bodyPr>
            <a:normAutofit/>
          </a:bodyPr>
          <a:lstStyle/>
          <a:p>
            <a:r>
              <a:rPr lang="ru-RU" sz="2800" dirty="0"/>
              <a:t>В данной технологии привлекает развитие таких качеств о</a:t>
            </a:r>
            <a:r>
              <a:rPr lang="ru-RU" sz="2800" dirty="0" smtClean="0"/>
              <a:t>бучающихся, </a:t>
            </a:r>
            <a:r>
              <a:rPr lang="ru-RU" sz="2800" dirty="0"/>
              <a:t>как </a:t>
            </a:r>
          </a:p>
          <a:p>
            <a:r>
              <a:rPr lang="ru-RU" sz="2800" dirty="0" smtClean="0"/>
              <a:t>- критическое </a:t>
            </a:r>
            <a:r>
              <a:rPr lang="ru-RU" sz="2800" dirty="0"/>
              <a:t>мышление, </a:t>
            </a:r>
          </a:p>
          <a:p>
            <a:r>
              <a:rPr lang="ru-RU" sz="2800" dirty="0" smtClean="0"/>
              <a:t>- коммуникативность</a:t>
            </a:r>
            <a:r>
              <a:rPr lang="ru-RU" sz="2800" dirty="0"/>
              <a:t>, </a:t>
            </a:r>
          </a:p>
          <a:p>
            <a:r>
              <a:rPr lang="ru-RU" sz="2800" dirty="0" smtClean="0"/>
              <a:t>- креативность</a:t>
            </a:r>
            <a:r>
              <a:rPr lang="ru-RU" sz="2800" dirty="0"/>
              <a:t>, </a:t>
            </a:r>
          </a:p>
          <a:p>
            <a:r>
              <a:rPr lang="ru-RU" sz="2800" dirty="0" smtClean="0"/>
              <a:t>- самостоятельность</a:t>
            </a:r>
            <a:r>
              <a:rPr lang="ru-RU" sz="2800" dirty="0"/>
              <a:t>, </a:t>
            </a:r>
          </a:p>
          <a:p>
            <a:r>
              <a:rPr lang="ru-RU" sz="2800" dirty="0" smtClean="0"/>
              <a:t>- толерантность</a:t>
            </a:r>
            <a:r>
              <a:rPr lang="ru-RU" sz="2800" dirty="0"/>
              <a:t>, </a:t>
            </a:r>
          </a:p>
          <a:p>
            <a:r>
              <a:rPr lang="ru-RU" sz="2800" dirty="0" smtClean="0"/>
              <a:t>- ответственность </a:t>
            </a:r>
            <a:r>
              <a:rPr lang="ru-RU" sz="2800" dirty="0"/>
              <a:t>за свой выбор и результаты своей </a:t>
            </a:r>
            <a:r>
              <a:rPr lang="ru-RU" sz="2800" dirty="0" smtClean="0"/>
              <a:t>деятельности</a:t>
            </a:r>
            <a:r>
              <a:rPr lang="ru-RU" sz="2800" dirty="0"/>
              <a:t>.</a:t>
            </a:r>
            <a:endParaRPr lang="ru-RU" sz="28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D7FA-4ECA-4CA5-820A-15956C0CF653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582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30717"/>
          </a:xfrm>
        </p:spPr>
        <p:txBody>
          <a:bodyPr/>
          <a:lstStyle/>
          <a:p>
            <a:pPr algn="ctr"/>
            <a:r>
              <a:rPr lang="ru-RU" b="1" dirty="0" smtClean="0"/>
              <a:t>Технологические этапы урока</a:t>
            </a:r>
            <a:endParaRPr lang="ru-RU" b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0376111"/>
              </p:ext>
            </p:extLst>
          </p:nvPr>
        </p:nvGraphicFramePr>
        <p:xfrm>
          <a:off x="685799" y="1678623"/>
          <a:ext cx="11231880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6261"/>
                <a:gridCol w="3237037"/>
                <a:gridCol w="452858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l</a:t>
                      </a:r>
                      <a:r>
                        <a:rPr lang="ru-RU" sz="2000" dirty="0" smtClean="0"/>
                        <a:t> этап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ll</a:t>
                      </a:r>
                      <a:r>
                        <a:rPr lang="ru-RU" sz="2000" baseline="0" dirty="0" smtClean="0"/>
                        <a:t> этап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lll</a:t>
                      </a:r>
                      <a:r>
                        <a:rPr lang="ru-RU" sz="2000" dirty="0" smtClean="0"/>
                        <a:t> этап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ВЫЗОВ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ОСМЫСЛЕНИЕ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РЕФЛЕКСИЯ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/>
                        <a:t> актуализация и обобщение имеющихся у обучающегося знаний по данной теме;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/>
                        <a:t> пробуждение интереса к изучаемой теме;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/>
                        <a:t> обнаружение и осознание недостаточности наличных знаний;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/>
                        <a:t> побуждение обучающегося к активной деятельности.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/>
                        <a:t> активное получение новой информации;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/>
                        <a:t> осмысление новой информации;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/>
                        <a:t> соотнесение новой информации с собственными знаниями;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/>
                        <a:t> отслеживание процесса познания и собственного понимания. 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/>
                        <a:t> целостное осмысление, присвоение и обобщение полученной информации;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/>
                        <a:t> выработка собственного отношения к изучаемому материалу;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/>
                        <a:t> выявление ещё непознанного;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/>
                        <a:t> анализ процесса изучения материала, собственных мыслительных операций;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/>
                        <a:t> поиск тем и проблем для дальнейшей работы («новый вызов»). 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D7FA-4ECA-4CA5-820A-15956C0CF653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774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Соответствие методических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приёмов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РКТ технологическим фазам урока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6133" y="1917538"/>
            <a:ext cx="2316681" cy="17558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D7FA-4ECA-4CA5-820A-15956C0CF653}" type="slidenum">
              <a:rPr lang="ru-RU" smtClean="0"/>
              <a:t>7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26" y="2866562"/>
            <a:ext cx="3231160" cy="23135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0653" y="2079431"/>
            <a:ext cx="2566638" cy="1787375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8534260" y="3673089"/>
            <a:ext cx="3551060" cy="26210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Прогнозирование </a:t>
            </a:r>
            <a:endParaRPr lang="ru-RU" sz="2400" dirty="0"/>
          </a:p>
        </p:txBody>
      </p:sp>
      <p:sp>
        <p:nvSpPr>
          <p:cNvPr id="9" name="Овал 8"/>
          <p:cNvSpPr/>
          <p:nvPr/>
        </p:nvSpPr>
        <p:spPr>
          <a:xfrm>
            <a:off x="5186533" y="1737360"/>
            <a:ext cx="2484120" cy="17777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Ассоциация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485783" y="4742475"/>
            <a:ext cx="3037693" cy="14173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Стадия </a:t>
            </a:r>
            <a:r>
              <a:rPr lang="ru-RU" sz="3200" i="1" dirty="0" smtClean="0"/>
              <a:t>вызова</a:t>
            </a:r>
            <a:endParaRPr lang="ru-RU" sz="3200" i="1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7696200" y="5103949"/>
            <a:ext cx="731380" cy="3824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верх 12"/>
          <p:cNvSpPr/>
          <p:nvPr/>
        </p:nvSpPr>
        <p:spPr>
          <a:xfrm>
            <a:off x="6049117" y="3515157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00479">
            <a:off x="4532353" y="3569164"/>
            <a:ext cx="536494" cy="99983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69308">
            <a:off x="7416253" y="3673090"/>
            <a:ext cx="536494" cy="999831"/>
          </a:xfrm>
          <a:prstGeom prst="rect">
            <a:avLst/>
          </a:prstGeom>
        </p:spPr>
      </p:pic>
      <p:sp>
        <p:nvSpPr>
          <p:cNvPr id="16" name="Стрелка влево 15"/>
          <p:cNvSpPr/>
          <p:nvPr/>
        </p:nvSpPr>
        <p:spPr>
          <a:xfrm rot="802191">
            <a:off x="3351258" y="4595637"/>
            <a:ext cx="930248" cy="40458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701040" y="5241109"/>
            <a:ext cx="2518390" cy="15838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Стратегия «До и После»</a:t>
            </a:r>
            <a:endParaRPr lang="ru-RU" sz="2400" dirty="0"/>
          </a:p>
        </p:txBody>
      </p:sp>
      <p:sp>
        <p:nvSpPr>
          <p:cNvPr id="10" name="Стрелка влево 9"/>
          <p:cNvSpPr/>
          <p:nvPr/>
        </p:nvSpPr>
        <p:spPr>
          <a:xfrm rot="21102861">
            <a:off x="3454246" y="5593080"/>
            <a:ext cx="767234" cy="3962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60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Соответствие методических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приёмов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РКТ технологическим фазам урока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D7FA-4ECA-4CA5-820A-15956C0CF653}" type="slidenum">
              <a:rPr lang="ru-RU" smtClean="0"/>
              <a:t>8</a:t>
            </a:fld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5026793" y="1779286"/>
            <a:ext cx="2616488" cy="17777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Погружение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682951" y="4727235"/>
            <a:ext cx="3037693" cy="14173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Стадия </a:t>
            </a:r>
            <a:r>
              <a:rPr lang="ru-RU" sz="3200" i="1" dirty="0" smtClean="0"/>
              <a:t>осмысления</a:t>
            </a:r>
            <a:endParaRPr lang="ru-RU" sz="3200" i="1" dirty="0"/>
          </a:p>
        </p:txBody>
      </p:sp>
      <p:sp>
        <p:nvSpPr>
          <p:cNvPr id="13" name="Стрелка вверх 12"/>
          <p:cNvSpPr/>
          <p:nvPr/>
        </p:nvSpPr>
        <p:spPr>
          <a:xfrm>
            <a:off x="6049117" y="3637077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34885">
            <a:off x="3772756" y="3837741"/>
            <a:ext cx="536494" cy="99983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527456">
            <a:off x="8143798" y="4148558"/>
            <a:ext cx="536494" cy="999831"/>
          </a:xfrm>
          <a:prstGeom prst="rect">
            <a:avLst/>
          </a:prstGeom>
        </p:spPr>
      </p:pic>
      <p:pic>
        <p:nvPicPr>
          <p:cNvPr id="20" name="Объект 1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0463" y="2367311"/>
            <a:ext cx="2895851" cy="179269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3220" y="2595911"/>
            <a:ext cx="3377855" cy="227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5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Соответствие методических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приёмов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РКТ технологическим фазам урока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D7FA-4ECA-4CA5-820A-15956C0CF653}" type="slidenum">
              <a:rPr lang="ru-RU" smtClean="0"/>
              <a:t>9</a:t>
            </a:fld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48623" y="4742475"/>
            <a:ext cx="3037693" cy="14173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Стадия </a:t>
            </a:r>
            <a:r>
              <a:rPr lang="ru-RU" sz="3200" i="1" dirty="0" smtClean="0"/>
              <a:t>рефлексии</a:t>
            </a:r>
            <a:endParaRPr lang="ru-RU" sz="3200" i="1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7696200" y="5103949"/>
            <a:ext cx="731380" cy="3824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верх 12"/>
          <p:cNvSpPr/>
          <p:nvPr/>
        </p:nvSpPr>
        <p:spPr>
          <a:xfrm>
            <a:off x="5927197" y="3515157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18242">
            <a:off x="4211386" y="3575810"/>
            <a:ext cx="555393" cy="99983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69308">
            <a:off x="7402690" y="3408154"/>
            <a:ext cx="536494" cy="1309085"/>
          </a:xfrm>
          <a:prstGeom prst="rect">
            <a:avLst/>
          </a:prstGeom>
        </p:spPr>
      </p:pic>
      <p:sp>
        <p:nvSpPr>
          <p:cNvPr id="16" name="Стрелка влево 15"/>
          <p:cNvSpPr/>
          <p:nvPr/>
        </p:nvSpPr>
        <p:spPr>
          <a:xfrm rot="802191">
            <a:off x="3108248" y="4780608"/>
            <a:ext cx="930248" cy="40458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25854" y="4099561"/>
            <a:ext cx="2800226" cy="1737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Возвращение к ключевым словам</a:t>
            </a:r>
            <a:endParaRPr lang="ru-RU" sz="2400" dirty="0"/>
          </a:p>
        </p:txBody>
      </p:sp>
      <p:sp>
        <p:nvSpPr>
          <p:cNvPr id="17" name="Овал 16"/>
          <p:cNvSpPr/>
          <p:nvPr/>
        </p:nvSpPr>
        <p:spPr>
          <a:xfrm>
            <a:off x="1432560" y="1797298"/>
            <a:ext cx="2994252" cy="20584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mtClean="0"/>
              <a:t>Возвращение </a:t>
            </a:r>
            <a:r>
              <a:rPr lang="ru-RU" sz="2400" dirty="0" smtClean="0"/>
              <a:t>к верным – неверным утверждениям</a:t>
            </a:r>
            <a:endParaRPr lang="ru-RU" sz="2400" dirty="0"/>
          </a:p>
        </p:txBody>
      </p:sp>
      <p:sp>
        <p:nvSpPr>
          <p:cNvPr id="18" name="Овал 17"/>
          <p:cNvSpPr/>
          <p:nvPr/>
        </p:nvSpPr>
        <p:spPr>
          <a:xfrm>
            <a:off x="8737464" y="4425971"/>
            <a:ext cx="3212229" cy="17178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Незаконченные предложения</a:t>
            </a:r>
            <a:endParaRPr lang="ru-RU" sz="2400" dirty="0"/>
          </a:p>
        </p:txBody>
      </p:sp>
      <p:sp>
        <p:nvSpPr>
          <p:cNvPr id="19" name="Овал 18"/>
          <p:cNvSpPr/>
          <p:nvPr/>
        </p:nvSpPr>
        <p:spPr>
          <a:xfrm>
            <a:off x="5284777" y="1853429"/>
            <a:ext cx="1858034" cy="1529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Ответы на вопросы</a:t>
            </a:r>
            <a:endParaRPr lang="ru-RU" sz="2400" dirty="0"/>
          </a:p>
        </p:txBody>
      </p:sp>
      <p:sp>
        <p:nvSpPr>
          <p:cNvPr id="20" name="Овал 19"/>
          <p:cNvSpPr/>
          <p:nvPr/>
        </p:nvSpPr>
        <p:spPr>
          <a:xfrm>
            <a:off x="7825835" y="2155301"/>
            <a:ext cx="1823258" cy="11747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Напиши письмо</a:t>
            </a:r>
            <a:endParaRPr lang="ru-RU" sz="2400" dirty="0"/>
          </a:p>
        </p:txBody>
      </p:sp>
      <p:sp>
        <p:nvSpPr>
          <p:cNvPr id="21" name="Овал 20"/>
          <p:cNvSpPr/>
          <p:nvPr/>
        </p:nvSpPr>
        <p:spPr>
          <a:xfrm>
            <a:off x="9403080" y="3253852"/>
            <a:ext cx="1432560" cy="10959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Эссе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85373">
            <a:off x="7578505" y="3929028"/>
            <a:ext cx="1216938" cy="121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2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1524</TotalTime>
  <Words>1401</Words>
  <Application>Microsoft Office PowerPoint</Application>
  <PresentationFormat>Широкоэкранный</PresentationFormat>
  <Paragraphs>197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Ретро</vt:lpstr>
      <vt:lpstr>Презентация PowerPoint</vt:lpstr>
      <vt:lpstr>Ведущие образовательные технологии</vt:lpstr>
      <vt:lpstr>Критическое мышление -</vt:lpstr>
      <vt:lpstr>Технология РКМ позволяет решать задачи:</vt:lpstr>
      <vt:lpstr>Технология развития критического мышления</vt:lpstr>
      <vt:lpstr>Технологические этапы урока</vt:lpstr>
      <vt:lpstr>Соответствие методических приёмов РКТ технологическим фазам урока</vt:lpstr>
      <vt:lpstr>Соответствие методических приёмов РКТ технологическим фазам урока</vt:lpstr>
      <vt:lpstr>Соответствие методических приёмов РКТ технологическим фазам урока</vt:lpstr>
      <vt:lpstr>Фрагмент урока литературы в 10 классе </vt:lpstr>
      <vt:lpstr>План урока литературы в 10 классе (изучение биографии поэта)</vt:lpstr>
      <vt:lpstr>План урока литературы в 10 классе (изучение биографии поэта)</vt:lpstr>
      <vt:lpstr>План урока литературы в 10 классе (изучение биографии поэта)</vt:lpstr>
      <vt:lpstr>Использование межпредметных связей</vt:lpstr>
      <vt:lpstr>Использование межпредметных связей при изучении обзорных тем в школьном курсе литературы</vt:lpstr>
      <vt:lpstr>Что даёт технология критического мышления</vt:lpstr>
      <vt:lpstr>Результативность учебной деятельности</vt:lpstr>
      <vt:lpstr>Проектная деятельность</vt:lpstr>
      <vt:lpstr>Самое главное: все мои ученики, вне зависимости от традиционной отметки, чувствуют себя успешными.</vt:lpstr>
      <vt:lpstr>Список использованной литературы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технологии критического мышления на уроках литературы</dc:title>
  <dc:creator>Юля</dc:creator>
  <cp:lastModifiedBy>Юля</cp:lastModifiedBy>
  <cp:revision>82</cp:revision>
  <dcterms:created xsi:type="dcterms:W3CDTF">2015-07-21T17:05:08Z</dcterms:created>
  <dcterms:modified xsi:type="dcterms:W3CDTF">2015-08-09T07:16:42Z</dcterms:modified>
</cp:coreProperties>
</file>