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6" r:id="rId3"/>
    <p:sldId id="398" r:id="rId4"/>
    <p:sldId id="360" r:id="rId5"/>
    <p:sldId id="325" r:id="rId6"/>
    <p:sldId id="393" r:id="rId7"/>
    <p:sldId id="362" r:id="rId8"/>
    <p:sldId id="323" r:id="rId9"/>
    <p:sldId id="394" r:id="rId10"/>
    <p:sldId id="399" r:id="rId11"/>
    <p:sldId id="378" r:id="rId12"/>
    <p:sldId id="363" r:id="rId13"/>
    <p:sldId id="387" r:id="rId14"/>
    <p:sldId id="388" r:id="rId15"/>
    <p:sldId id="383" r:id="rId16"/>
    <p:sldId id="382" r:id="rId17"/>
    <p:sldId id="380" r:id="rId18"/>
    <p:sldId id="371" r:id="rId19"/>
    <p:sldId id="395" r:id="rId20"/>
    <p:sldId id="3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1D4F98"/>
    <a:srgbClr val="A50021"/>
    <a:srgbClr val="006600"/>
    <a:srgbClr val="008000"/>
    <a:srgbClr val="0C3F86"/>
    <a:srgbClr val="3C6BBA"/>
    <a:srgbClr val="0C3F22"/>
    <a:srgbClr val="002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5560" autoAdjust="0"/>
  </p:normalViewPr>
  <p:slideViewPr>
    <p:cSldViewPr>
      <p:cViewPr varScale="1">
        <p:scale>
          <a:sx n="50" d="100"/>
          <a:sy n="50" d="100"/>
        </p:scale>
        <p:origin x="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Лист1!$B$5:$B$7</c:f>
              <c:numCache>
                <c:formatCode>General</c:formatCode>
                <c:ptCount val="3"/>
                <c:pt idx="0">
                  <c:v>28</c:v>
                </c:pt>
                <c:pt idx="1">
                  <c:v>67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Лист1!$C$5:$C$7</c:f>
              <c:numCache>
                <c:formatCode>General</c:formatCode>
                <c:ptCount val="3"/>
                <c:pt idx="0">
                  <c:v>32</c:v>
                </c:pt>
                <c:pt idx="1">
                  <c:v>62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55048"/>
        <c:axId val="111853872"/>
      </c:barChart>
      <c:catAx>
        <c:axId val="111855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853872"/>
        <c:crosses val="autoZero"/>
        <c:auto val="1"/>
        <c:lblAlgn val="ctr"/>
        <c:lblOffset val="100"/>
        <c:noMultiLvlLbl val="0"/>
      </c:catAx>
      <c:valAx>
        <c:axId val="1118538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55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Лист1!$I$4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Лист1!$H$5:$H$7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Лист1!$I$5:$I$7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Лист1!$J$4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Лист1!$H$5:$H$7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Лист1!$J$5:$J$7</c:f>
              <c:numCache>
                <c:formatCode>General</c:formatCode>
                <c:ptCount val="3"/>
                <c:pt idx="0">
                  <c:v>29</c:v>
                </c:pt>
                <c:pt idx="1">
                  <c:v>46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47992"/>
        <c:axId val="111850344"/>
      </c:barChart>
      <c:catAx>
        <c:axId val="111847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850344"/>
        <c:crosses val="autoZero"/>
        <c:auto val="1"/>
        <c:lblAlgn val="ctr"/>
        <c:lblOffset val="100"/>
        <c:noMultiLvlLbl val="0"/>
      </c:catAx>
      <c:valAx>
        <c:axId val="11185034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47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676832751278"/>
          <c:y val="9.8326541896553793E-2"/>
          <c:w val="0.68686752998850353"/>
          <c:h val="0.70470544396764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Лист1!$M$4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Лист1!$L$5:$L$7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Лист1!$M$5:$M$7</c:f>
              <c:numCache>
                <c:formatCode>General</c:formatCode>
                <c:ptCount val="3"/>
                <c:pt idx="0">
                  <c:v>14</c:v>
                </c:pt>
                <c:pt idx="1">
                  <c:v>61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Лист1!$N$4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Лист1!$L$5:$L$7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Лист1!$N$5:$N$7</c:f>
              <c:numCache>
                <c:formatCode>General</c:formatCode>
                <c:ptCount val="3"/>
                <c:pt idx="0">
                  <c:v>20</c:v>
                </c:pt>
                <c:pt idx="1">
                  <c:v>54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52696"/>
        <c:axId val="111854656"/>
      </c:barChart>
      <c:catAx>
        <c:axId val="111852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854656"/>
        <c:crosses val="autoZero"/>
        <c:auto val="1"/>
        <c:lblAlgn val="ctr"/>
        <c:lblOffset val="100"/>
        <c:noMultiLvlLbl val="0"/>
      </c:catAx>
      <c:valAx>
        <c:axId val="1118546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52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Лист1!$Q$4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Лист1!$P$5:$P$7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Лист1!$Q$5:$Q$7</c:f>
              <c:numCache>
                <c:formatCode>General</c:formatCode>
                <c:ptCount val="3"/>
                <c:pt idx="0">
                  <c:v>14</c:v>
                </c:pt>
                <c:pt idx="1">
                  <c:v>67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Лист1!$R$4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Лист1!$P$5:$P$7</c:f>
              <c:strCache>
                <c:ptCount val="3"/>
                <c:pt idx="0">
                  <c:v>Согласен</c:v>
                </c:pt>
                <c:pt idx="1">
                  <c:v>Не согласен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Лист1!$R$5:$R$7</c:f>
              <c:numCache>
                <c:formatCode>General</c:formatCode>
                <c:ptCount val="3"/>
                <c:pt idx="0">
                  <c:v>11</c:v>
                </c:pt>
                <c:pt idx="1">
                  <c:v>71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1847600"/>
        <c:axId val="111853088"/>
      </c:barChart>
      <c:catAx>
        <c:axId val="11184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853088"/>
        <c:crosses val="autoZero"/>
        <c:auto val="1"/>
        <c:lblAlgn val="ctr"/>
        <c:lblOffset val="100"/>
        <c:noMultiLvlLbl val="0"/>
      </c:catAx>
      <c:valAx>
        <c:axId val="1118530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47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FB7BB-6BDD-4A2B-AE63-152AB627C618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558F-190A-4E4D-A352-816CCED48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7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558F-190A-4E4D-A352-816CCED486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B558F-190A-4E4D-A352-816CCED4867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6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4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5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5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5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E7931-3D95-45EA-BEF8-8900EF830D6A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71FD-D548-44D8-92CC-8D5570C82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1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storik-samara.ru/index.php?categoryid=46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hyperlink" Target="http://istorik-samara.ru/index.php?categoryid=43" TargetMode="External"/><Relationship Id="rId4" Type="http://schemas.openxmlformats.org/officeDocument/2006/relationships/image" Target="../media/image22.jpeg"/><Relationship Id="rId9" Type="http://schemas.openxmlformats.org/officeDocument/2006/relationships/hyperlink" Target="http://istorik-samara.ru/index.php?categoryid=4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storik-samara.ru/images/materiali/igra_vneurochka_drevniy_mir_2014_arial.pps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://istorik-samara.ru/images/materiali/igra_po_pervobitke.pps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hyperlink" Target="http://istorik-samara.ru/images/materiali/lichnoe_pervenstvo_vehi_2013.pp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storik-samara.ru/files/samp/RVM_sing.pdf" TargetMode="External"/><Relationship Id="rId3" Type="http://schemas.openxmlformats.org/officeDocument/2006/relationships/hyperlink" Target="http://istorik-samara.ru/index.php?categoryid=28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istorik-samara.ru/index.php?categoryid=30#razdel1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1.jpeg"/><Relationship Id="rId3" Type="http://schemas.openxmlformats.org/officeDocument/2006/relationships/hyperlink" Target="http://istorik-samara.ru/index.php?categoryid=41#razdel3" TargetMode="External"/><Relationship Id="rId7" Type="http://schemas.openxmlformats.org/officeDocument/2006/relationships/hyperlink" Target="http://istorik-samara.ru/index.php?categoryid=41#razdel4" TargetMode="External"/><Relationship Id="rId12" Type="http://schemas.openxmlformats.org/officeDocument/2006/relationships/image" Target="../media/image40.png"/><Relationship Id="rId2" Type="http://schemas.openxmlformats.org/officeDocument/2006/relationships/hyperlink" Target="http://istorik-samara.ru/index.php?categoryid=4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39.jpeg"/><Relationship Id="rId5" Type="http://schemas.openxmlformats.org/officeDocument/2006/relationships/hyperlink" Target="http://istorik-samara.ru/index.php?categoryid=41#razdel2" TargetMode="External"/><Relationship Id="rId10" Type="http://schemas.openxmlformats.org/officeDocument/2006/relationships/hyperlink" Target="http://istorik-samara.ru/output/lic.html" TargetMode="External"/><Relationship Id="rId4" Type="http://schemas.openxmlformats.org/officeDocument/2006/relationships/hyperlink" Target="http://istorik-samara.ru/index.php?categoryid=41#razdel1" TargetMode="External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://istorik-samara.ru/index.php?categoryid=19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storik-samara.ru/index.php?categoryid=71" TargetMode="External"/><Relationship Id="rId13" Type="http://schemas.openxmlformats.org/officeDocument/2006/relationships/hyperlink" Target="http://istorik-samara.ru/index.php?categoryid=31" TargetMode="External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12" Type="http://schemas.openxmlformats.org/officeDocument/2006/relationships/hyperlink" Target="http://istorik-samara.ru/index.php?categoryid=72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torik-samara.ru/index.php?categoryid=21" TargetMode="External"/><Relationship Id="rId11" Type="http://schemas.openxmlformats.org/officeDocument/2006/relationships/image" Target="../media/image51.jpeg"/><Relationship Id="rId5" Type="http://schemas.openxmlformats.org/officeDocument/2006/relationships/image" Target="../media/image49.jpeg"/><Relationship Id="rId10" Type="http://schemas.openxmlformats.org/officeDocument/2006/relationships/hyperlink" Target="http://istorik-samara.ru/index.php?categoryid=25" TargetMode="External"/><Relationship Id="rId4" Type="http://schemas.openxmlformats.org/officeDocument/2006/relationships/hyperlink" Target="http://istorik-samara.ru/index.php?categoryid=20" TargetMode="External"/><Relationship Id="rId9" Type="http://schemas.openxmlformats.org/officeDocument/2006/relationships/hyperlink" Target="http://istorik-samara.ru/index.php?categoryid=58" TargetMode="External"/><Relationship Id="rId1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storik-samara.ru/index.php?categoryid=17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storik-samara.ru/index.php" TargetMode="External"/><Relationship Id="rId2" Type="http://schemas.openxmlformats.org/officeDocument/2006/relationships/hyperlink" Target="mailto:cckoch@list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ndow.edu.ru/resource/200/42200/files/pril1_1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ciom.ru/index.php?id=236&amp;uid=111345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44624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Всероссийский конкурс «Учитель года России – 2015»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309320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/>
              <a:t>Самара, 2015</a:t>
            </a:r>
            <a:endParaRPr lang="ru-RU" altLang="ru-RU" sz="1600" b="1" dirty="0"/>
          </a:p>
        </p:txBody>
      </p:sp>
      <p:pic>
        <p:nvPicPr>
          <p:cNvPr id="10" name="Picture 2" descr="http://russia-school.com/wp-content/uploads/2013/09/logotip-590x34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17"/>
          <a:stretch/>
        </p:blipFill>
        <p:spPr bwMode="auto">
          <a:xfrm>
            <a:off x="0" y="980728"/>
            <a:ext cx="9144000" cy="22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ussia-school.com/wp-content/uploads/2013/09/logotip-590x3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" y="980728"/>
            <a:ext cx="3891558" cy="22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0086" y="1121741"/>
            <a:ext cx="6012160" cy="110379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Конкурсное задание</a:t>
            </a:r>
            <a:b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«Методический семинар»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672" y="3789040"/>
            <a:ext cx="8190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критического мышления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истории и обществознания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способ преодоления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мифологизированности сознания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348880"/>
            <a:ext cx="6588732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000066"/>
                </a:solidFill>
              </a:rPr>
              <a:t>Кочережко</a:t>
            </a:r>
            <a:r>
              <a:rPr lang="ru-RU" sz="2800" b="1" dirty="0">
                <a:solidFill>
                  <a:srgbClr val="000066"/>
                </a:solidFill>
              </a:rPr>
              <a:t> Сергей Сергеевич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учитель истории и обществознания </a:t>
            </a:r>
            <a:br>
              <a:rPr lang="ru-RU" b="1" dirty="0" smtClean="0">
                <a:solidFill>
                  <a:srgbClr val="000066"/>
                </a:solidFill>
              </a:rPr>
            </a:br>
            <a:r>
              <a:rPr lang="ru-RU" b="1" dirty="0" smtClean="0">
                <a:solidFill>
                  <a:srgbClr val="000066"/>
                </a:solidFill>
              </a:rPr>
              <a:t>МБОУ Гимназия № 1 городского округа Самара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Самарской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590981"/>
            <a:ext cx="7740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«Полезно время от времени ставить знак вопроса на вещах, которые тебе давно представляются несомненными»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(Бертран Рассел)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64725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1" y="-306288"/>
            <a:ext cx="9087139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Рабочие листы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10467" y="832677"/>
            <a:ext cx="5600262" cy="3512563"/>
            <a:chOff x="161860" y="980728"/>
            <a:chExt cx="5600262" cy="35125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51520" y="980728"/>
              <a:ext cx="5510602" cy="351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913"/>
            <a:stretch/>
          </p:blipFill>
          <p:spPr>
            <a:xfrm>
              <a:off x="270395" y="980728"/>
              <a:ext cx="5468663" cy="3100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161860" y="4088627"/>
              <a:ext cx="5577198" cy="404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Фрагмент рабочего листа по праву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76408" y="820413"/>
            <a:ext cx="5511621" cy="3566108"/>
            <a:chOff x="13838470" y="1092456"/>
            <a:chExt cx="5511621" cy="35661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3838471" y="1092456"/>
              <a:ext cx="5511619" cy="3524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" b="57075"/>
            <a:stretch/>
          </p:blipFill>
          <p:spPr>
            <a:xfrm>
              <a:off x="13861902" y="1104720"/>
              <a:ext cx="5488189" cy="31703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13838470" y="4253900"/>
              <a:ext cx="5511620" cy="404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Фрагмент рабочего листа по обществознанию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776408" y="836712"/>
            <a:ext cx="5534320" cy="3501462"/>
            <a:chOff x="14336369" y="1140527"/>
            <a:chExt cx="5534320" cy="350146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4336369" y="1140527"/>
              <a:ext cx="5534320" cy="3501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4359434" y="4237325"/>
              <a:ext cx="5488189" cy="404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Фрагмент рабочего листа по истории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85"/>
            <a:stretch/>
          </p:blipFill>
          <p:spPr>
            <a:xfrm>
              <a:off x="14359434" y="1140527"/>
              <a:ext cx="5488190" cy="30825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272884" y="5157192"/>
            <a:ext cx="4875179" cy="152351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66"/>
                </a:solidFill>
              </a:rPr>
              <a:t>Необходимость</a:t>
            </a:r>
          </a:p>
          <a:p>
            <a:pPr marL="171450" indent="-171450" algn="just">
              <a:spcBef>
                <a:spcPts val="0"/>
              </a:spcBef>
              <a:tabLst>
                <a:tab pos="171450" algn="l"/>
              </a:tabLst>
            </a:pPr>
            <a:r>
              <a:rPr lang="ru-RU" sz="1600" dirty="0" smtClean="0">
                <a:solidFill>
                  <a:srgbClr val="000066"/>
                </a:solidFill>
              </a:rPr>
              <a:t>не весь необходимый материал содержится в учебнике, поэтому его нужно дополнять;</a:t>
            </a:r>
          </a:p>
          <a:p>
            <a:pPr marL="171450" indent="-171450" algn="just">
              <a:spcBef>
                <a:spcPts val="0"/>
              </a:spcBef>
              <a:tabLst>
                <a:tab pos="171450" algn="l"/>
              </a:tabLst>
            </a:pPr>
            <a:r>
              <a:rPr lang="ru-RU" sz="1600" dirty="0">
                <a:solidFill>
                  <a:srgbClr val="000066"/>
                </a:solidFill>
              </a:rPr>
              <a:t>у</a:t>
            </a:r>
            <a:r>
              <a:rPr lang="ru-RU" sz="1600" dirty="0" smtClean="0">
                <a:solidFill>
                  <a:srgbClr val="000066"/>
                </a:solidFill>
              </a:rPr>
              <a:t>чебные пособия зачастую не «успевают» за развитием социальных наук и изменением требований к ученикам. </a:t>
            </a:r>
            <a:endParaRPr lang="ru-RU" sz="1600" dirty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dirty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dirty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dirty="0">
              <a:solidFill>
                <a:srgbClr val="000066"/>
              </a:solidFill>
            </a:endParaRPr>
          </a:p>
          <a:p>
            <a:pPr marL="0" indent="0" algn="just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dirty="0" smtClean="0">
              <a:solidFill>
                <a:srgbClr val="000066"/>
              </a:solidFill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171450" algn="l"/>
              </a:tabLst>
            </a:pP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49" y="4457605"/>
            <a:ext cx="3456384" cy="2043382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141590" y="4221088"/>
            <a:ext cx="5145451" cy="352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ru-RU" sz="1600" b="1" dirty="0" smtClean="0">
                <a:solidFill>
                  <a:srgbClr val="000066"/>
                </a:solidFill>
              </a:rPr>
              <a:t>Посмотреть рабочие листы на сайте, выбрав предмет: </a:t>
            </a:r>
            <a:endParaRPr lang="ru-RU" sz="1600" b="1" dirty="0">
              <a:solidFill>
                <a:srgbClr val="000066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10103" y="791396"/>
            <a:ext cx="5742217" cy="3459801"/>
            <a:chOff x="-5591059" y="543216"/>
            <a:chExt cx="5742217" cy="3459801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-5591059" y="543216"/>
              <a:ext cx="5742217" cy="3459801"/>
              <a:chOff x="18228930" y="937985"/>
              <a:chExt cx="5727750" cy="3427585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18228930" y="937985"/>
                <a:ext cx="5727750" cy="34275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49" b="59426"/>
              <a:stretch/>
            </p:blipFill>
            <p:spPr>
              <a:xfrm>
                <a:off x="18330204" y="980728"/>
                <a:ext cx="5414599" cy="29961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7" name="Прямоугольник 26"/>
            <p:cNvSpPr/>
            <p:nvPr/>
          </p:nvSpPr>
          <p:spPr>
            <a:xfrm>
              <a:off x="-5489894" y="3599536"/>
              <a:ext cx="5423952" cy="403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Рабочий лист по истории</a:t>
              </a:r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Прямоугольник 31">
            <a:hlinkClick r:id="rId8"/>
          </p:cNvPr>
          <p:cNvSpPr/>
          <p:nvPr/>
        </p:nvSpPr>
        <p:spPr>
          <a:xfrm>
            <a:off x="272884" y="4669427"/>
            <a:ext cx="1112400" cy="392400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история</a:t>
            </a:r>
            <a:endParaRPr lang="ru-RU" sz="1600" b="1" dirty="0"/>
          </a:p>
        </p:txBody>
      </p:sp>
      <p:sp>
        <p:nvSpPr>
          <p:cNvPr id="33" name="Прямоугольник 32">
            <a:hlinkClick r:id="rId9"/>
          </p:cNvPr>
          <p:cNvSpPr/>
          <p:nvPr/>
        </p:nvSpPr>
        <p:spPr>
          <a:xfrm>
            <a:off x="1557871" y="4667033"/>
            <a:ext cx="1728000" cy="392400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обществознание</a:t>
            </a:r>
            <a:endParaRPr lang="ru-RU" sz="1600" b="1" dirty="0"/>
          </a:p>
        </p:txBody>
      </p:sp>
      <p:sp>
        <p:nvSpPr>
          <p:cNvPr id="34" name="Прямоугольник 33">
            <a:hlinkClick r:id="rId10"/>
          </p:cNvPr>
          <p:cNvSpPr/>
          <p:nvPr/>
        </p:nvSpPr>
        <p:spPr>
          <a:xfrm>
            <a:off x="3458459" y="4667033"/>
            <a:ext cx="1728000" cy="392400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err="1" smtClean="0"/>
              <a:t>самароведение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3199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Малоизвестные факты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5373216"/>
            <a:ext cx="8784976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endParaRPr lang="ru-RU" sz="1800" b="1" dirty="0" smtClean="0">
              <a:solidFill>
                <a:srgbClr val="000066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98690"/>
              </p:ext>
            </p:extLst>
          </p:nvPr>
        </p:nvGraphicFramePr>
        <p:xfrm>
          <a:off x="179512" y="980728"/>
          <a:ext cx="8759257" cy="577593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00400"/>
                <a:gridCol w="5158857"/>
              </a:tblGrid>
              <a:tr h="7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ФАКТ В ТРАДИЦИОННОМ </a:t>
                      </a:r>
                      <a:r>
                        <a:rPr lang="ru-RU" sz="1750" b="1" dirty="0" smtClean="0">
                          <a:effectLst/>
                        </a:rPr>
                        <a:t>ИЗЛОЖЕНИИ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ДОПОЛНИТЕЛЬНАЯ ИНФОРМАЦИЯ К ФАКТУ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</a:tr>
              <a:tr h="1157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Дочь киевского князя Ярослава Мудрого Анна Ярославна была выдана замуж за короля Франции Генриха I </a:t>
                      </a:r>
                      <a:r>
                        <a:rPr lang="ru-RU" sz="1750" b="1" dirty="0" err="1">
                          <a:effectLst/>
                        </a:rPr>
                        <a:t>Капетинга</a:t>
                      </a:r>
                      <a:r>
                        <a:rPr lang="ru-RU" sz="1750" b="1" dirty="0">
                          <a:effectLst/>
                        </a:rPr>
                        <a:t>. </a:t>
                      </a:r>
                    </a:p>
                  </a:txBody>
                  <a:tcPr marL="37615" marR="37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В отличие от своего мужа, Анна Ярославна умела писать и в письме 1051 г. из французского </a:t>
                      </a:r>
                      <a:r>
                        <a:rPr lang="ru-RU" sz="1750" b="1" dirty="0" smtClean="0">
                          <a:effectLst/>
                        </a:rPr>
                        <a:t>г. Реймса </a:t>
                      </a:r>
                      <a:r>
                        <a:rPr lang="ru-RU" sz="1750" b="1" dirty="0">
                          <a:effectLst/>
                        </a:rPr>
                        <a:t>писала отцу: «В какую варварскую страну ты меня послал; здесь жилища мрачны, </a:t>
                      </a:r>
                      <a:r>
                        <a:rPr lang="ru-RU" sz="1750" b="1" dirty="0" smtClean="0">
                          <a:effectLst/>
                        </a:rPr>
                        <a:t>нравы </a:t>
                      </a:r>
                      <a:r>
                        <a:rPr lang="ru-RU" sz="1750" b="1" dirty="0">
                          <a:effectLst/>
                        </a:rPr>
                        <a:t>ужасны»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 smtClean="0">
                          <a:effectLst/>
                        </a:rPr>
                        <a:t>Крепостное право давало помещикам возможность продавать </a:t>
                      </a:r>
                      <a:r>
                        <a:rPr lang="ru-RU" sz="1750" b="1" dirty="0">
                          <a:effectLst/>
                        </a:rPr>
                        <a:t>и </a:t>
                      </a:r>
                      <a:r>
                        <a:rPr lang="ru-RU" sz="1750" b="1" dirty="0" smtClean="0">
                          <a:effectLst/>
                        </a:rPr>
                        <a:t>покупать </a:t>
                      </a:r>
                      <a:r>
                        <a:rPr lang="ru-RU" sz="1750" b="1" dirty="0">
                          <a:effectLst/>
                        </a:rPr>
                        <a:t>крепостных крестьян на рынке. 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В конце </a:t>
                      </a:r>
                      <a:r>
                        <a:rPr lang="en-US" sz="1750" b="1" dirty="0">
                          <a:effectLst/>
                        </a:rPr>
                        <a:t>XVIII</a:t>
                      </a:r>
                      <a:r>
                        <a:rPr lang="ru-RU" sz="1750" b="1" dirty="0">
                          <a:effectLst/>
                        </a:rPr>
                        <a:t> в. </a:t>
                      </a:r>
                      <a:r>
                        <a:rPr lang="ru-RU" sz="1750" b="1" dirty="0" smtClean="0">
                          <a:effectLst/>
                        </a:rPr>
                        <a:t>крепостную девку в столице можно</a:t>
                      </a:r>
                      <a:r>
                        <a:rPr lang="ru-RU" sz="1750" b="1" baseline="0" dirty="0" smtClean="0">
                          <a:effectLst/>
                        </a:rPr>
                        <a:t> было купить </a:t>
                      </a:r>
                      <a:r>
                        <a:rPr lang="ru-RU" sz="1750" b="1" dirty="0" smtClean="0">
                          <a:effectLst/>
                        </a:rPr>
                        <a:t>за </a:t>
                      </a:r>
                      <a:r>
                        <a:rPr lang="ru-RU" sz="1750" b="1" dirty="0">
                          <a:effectLst/>
                        </a:rPr>
                        <a:t>150-200 рублей, а в провинции </a:t>
                      </a:r>
                      <a:r>
                        <a:rPr lang="ru-RU" sz="1750" b="1" dirty="0" smtClean="0">
                          <a:effectLst/>
                        </a:rPr>
                        <a:t>– </a:t>
                      </a:r>
                      <a:br>
                        <a:rPr lang="ru-RU" sz="1750" b="1" dirty="0" smtClean="0">
                          <a:effectLst/>
                        </a:rPr>
                      </a:br>
                      <a:r>
                        <a:rPr lang="ru-RU" sz="1750" b="1" dirty="0" smtClean="0">
                          <a:effectLst/>
                        </a:rPr>
                        <a:t>за 5 </a:t>
                      </a:r>
                      <a:r>
                        <a:rPr lang="ru-RU" sz="1750" b="1" dirty="0">
                          <a:effectLst/>
                        </a:rPr>
                        <a:t>рублей. Английские лошади продавались за </a:t>
                      </a:r>
                      <a:r>
                        <a:rPr lang="ru-RU" sz="1750" b="1" dirty="0" smtClean="0">
                          <a:effectLst/>
                        </a:rPr>
                        <a:t/>
                      </a:r>
                      <a:br>
                        <a:rPr lang="ru-RU" sz="1750" b="1" dirty="0" smtClean="0">
                          <a:effectLst/>
                        </a:rPr>
                      </a:br>
                      <a:r>
                        <a:rPr lang="ru-RU" sz="1750" b="1" dirty="0" smtClean="0">
                          <a:effectLst/>
                        </a:rPr>
                        <a:t>300-400 </a:t>
                      </a:r>
                      <a:r>
                        <a:rPr lang="ru-RU" sz="1750" b="1" dirty="0">
                          <a:effectLst/>
                        </a:rPr>
                        <a:t>руб., а гусь стоил 1 рубль 20 копеек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Одной из причин поражения России в Крымской войне 1853-1856 гг. была экономическая и военная отсталость от Англии и Франции, </a:t>
                      </a:r>
                      <a:r>
                        <a:rPr lang="ru-RU" sz="1750" b="1" dirty="0" smtClean="0">
                          <a:effectLst/>
                        </a:rPr>
                        <a:t>с которыми воевали. 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Для обучения стрельбе накануне Крымской войны </a:t>
                      </a:r>
                      <a:r>
                        <a:rPr lang="ru-RU" sz="1750" b="1" dirty="0" smtClean="0">
                          <a:effectLst/>
                        </a:rPr>
                        <a:t>военное министерство выделяло </a:t>
                      </a:r>
                      <a:r>
                        <a:rPr lang="ru-RU" sz="1750" b="1" dirty="0">
                          <a:effectLst/>
                        </a:rPr>
                        <a:t>по 10 боевых патронов на солдата в год, поскольку ружьё расценивалось тогда лишь как держатель штыка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effectLst/>
                        </a:rPr>
                        <a:t>С начала Первой мировой войны в Российской империи усилились </a:t>
                      </a:r>
                      <a:r>
                        <a:rPr lang="ru-RU" sz="1750" b="1" dirty="0" err="1">
                          <a:effectLst/>
                        </a:rPr>
                        <a:t>антигерманские</a:t>
                      </a:r>
                      <a:r>
                        <a:rPr lang="ru-RU" sz="1750" b="1" dirty="0">
                          <a:effectLst/>
                        </a:rPr>
                        <a:t> настроения, </a:t>
                      </a:r>
                      <a:r>
                        <a:rPr lang="ru-RU" sz="1750" b="1" dirty="0" smtClean="0">
                          <a:effectLst/>
                        </a:rPr>
                        <a:t/>
                      </a:r>
                      <a:br>
                        <a:rPr lang="ru-RU" sz="1750" b="1" dirty="0" smtClean="0">
                          <a:effectLst/>
                        </a:rPr>
                      </a:br>
                      <a:r>
                        <a:rPr lang="ru-RU" sz="1750" b="1" dirty="0" smtClean="0">
                          <a:effectLst/>
                        </a:rPr>
                        <a:t>и </a:t>
                      </a:r>
                      <a:r>
                        <a:rPr lang="ru-RU" sz="1750" b="1" dirty="0">
                          <a:effectLst/>
                        </a:rPr>
                        <a:t>власти начали вести борьбу </a:t>
                      </a:r>
                      <a:r>
                        <a:rPr lang="ru-RU" sz="1750" b="1" dirty="0" smtClean="0">
                          <a:effectLst/>
                        </a:rPr>
                        <a:t/>
                      </a:r>
                      <a:br>
                        <a:rPr lang="ru-RU" sz="1750" b="1" dirty="0" smtClean="0">
                          <a:effectLst/>
                        </a:rPr>
                      </a:br>
                      <a:r>
                        <a:rPr lang="ru-RU" sz="1750" b="1" dirty="0" smtClean="0">
                          <a:effectLst/>
                        </a:rPr>
                        <a:t>со </a:t>
                      </a:r>
                      <a:r>
                        <a:rPr lang="ru-RU" sz="1750" b="1" dirty="0">
                          <a:effectLst/>
                        </a:rPr>
                        <a:t>всем немецким. 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 smtClean="0">
                          <a:effectLst/>
                        </a:rPr>
                        <a:t>В </a:t>
                      </a:r>
                      <a:r>
                        <a:rPr lang="ru-RU" sz="1750" b="1" dirty="0">
                          <a:effectLst/>
                        </a:rPr>
                        <a:t>1915 г. решением Святейшего Синода в Российской империи была запрещена новогодняя ёлка как «вражеская немецкая затея, чуждая православному русскому народу»</a:t>
                      </a:r>
                      <a:endParaRPr lang="ru-RU" sz="17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5" marR="376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12068" y="1619672"/>
            <a:ext cx="5080411" cy="10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12067" y="2745040"/>
            <a:ext cx="5080411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23674" y="3969060"/>
            <a:ext cx="5068803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44759" y="5355216"/>
            <a:ext cx="5047718" cy="138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Проблемная задача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47941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34685" y="980728"/>
            <a:ext cx="6224562" cy="397723"/>
            <a:chOff x="1434685" y="1337421"/>
            <a:chExt cx="6224562" cy="737617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657405" y="1540032"/>
              <a:ext cx="1842" cy="285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434685" y="1553445"/>
              <a:ext cx="6216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434685" y="1559101"/>
              <a:ext cx="0" cy="504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364" y="1337421"/>
              <a:ext cx="0" cy="737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213897" y="1241929"/>
            <a:ext cx="2536825" cy="87794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сделать общеизвестное проблемным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65807" y="1216006"/>
            <a:ext cx="2770689" cy="87794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сопоставление вывода с другими данными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27765" y="1241928"/>
            <a:ext cx="2409880" cy="87794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работа с информацией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3897" y="2105050"/>
            <a:ext cx="2536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задать вопросы, которые позволят усомниться </a:t>
            </a:r>
            <a:r>
              <a:rPr lang="ru-RU" sz="1600" b="1" smtClean="0">
                <a:latin typeface="Calibri" pitchFamily="34" charset="0"/>
              </a:rPr>
              <a:t>в суждении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22020" y="2093947"/>
            <a:ext cx="3062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поиск информации, </a:t>
            </a:r>
            <a:br>
              <a:rPr lang="ru-RU" sz="1600" b="1" dirty="0" smtClean="0">
                <a:latin typeface="Calibri" pitchFamily="34" charset="0"/>
              </a:rPr>
            </a:br>
            <a:r>
              <a:rPr lang="ru-RU" sz="1600" b="1" dirty="0" smtClean="0">
                <a:latin typeface="Calibri" pitchFamily="34" charset="0"/>
              </a:rPr>
              <a:t>которая противоречит общеизвестному суждению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89913" y="2080102"/>
            <a:ext cx="2536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вывод, оценка информации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878922" y="1417672"/>
            <a:ext cx="337105" cy="576064"/>
          </a:xfrm>
          <a:prstGeom prst="rightArrow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8" name="Стрелка вправо 17"/>
          <p:cNvSpPr/>
          <p:nvPr/>
        </p:nvSpPr>
        <p:spPr>
          <a:xfrm>
            <a:off x="5849383" y="1413921"/>
            <a:ext cx="337105" cy="576064"/>
          </a:xfrm>
          <a:prstGeom prst="rightArrow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005102"/>
              </p:ext>
            </p:extLst>
          </p:nvPr>
        </p:nvGraphicFramePr>
        <p:xfrm>
          <a:off x="178566" y="2932643"/>
          <a:ext cx="6074921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4474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Общеизвестное суждение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Когда в 955 г. княгиня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Ольга приехала в Константинополь, она так покорила собой византийского императора, что тот предложил ей жениться.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366064" y="2924944"/>
            <a:ext cx="2613991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Шаг 1.</a:t>
            </a:r>
            <a:b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Когда Ольга родилась?</a:t>
            </a:r>
            <a:endParaRPr lang="ru-RU" sz="1600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Сведения «Повести временных лет»: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год 6411 (903). Когда Игорь вырос, </a:t>
            </a:r>
            <a:r>
              <a:rPr kumimoji="0" lang="ru-RU" sz="16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привели ему жену из Пскова, именем Ольгу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Девушку тогда выдавали замуж в 14-16 лет.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6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Вычисляем примерный год рождения Ольги: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903-14=889.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99821" y="2945648"/>
            <a:ext cx="2526009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Шаг 2. </a:t>
            </a:r>
          </a:p>
          <a:p>
            <a:pPr algn="ctr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каком возрасте она обворожила императора Константина?</a:t>
            </a:r>
          </a:p>
          <a:p>
            <a:pPr lvl="0" algn="just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Сведения «Повести временных лет»: «</a:t>
            </a: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 год 6463 (955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). </a:t>
            </a:r>
            <a:r>
              <a:rPr lang="ru-RU" sz="160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Отправилась Ольга в Греческую землю</a:t>
            </a: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… И был тогда царь Константин… и сказал ей: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"</a:t>
            </a:r>
            <a:r>
              <a:rPr lang="ru-RU" sz="1600" u="sng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Хочу взять тебя в жены</a:t>
            </a: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"».</a:t>
            </a:r>
          </a:p>
          <a:p>
            <a:pPr lvl="0" algn="just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Вычисляем её возраст на тот момент: </a:t>
            </a:r>
            <a:endParaRPr lang="ru-RU" sz="1600" dirty="0" smtClean="0">
              <a:solidFill>
                <a:srgbClr val="000000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955-889=66 </a:t>
            </a:r>
            <a:r>
              <a:rPr lang="ru-RU" sz="16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лет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18918"/>
              </p:ext>
            </p:extLst>
          </p:nvPr>
        </p:nvGraphicFramePr>
        <p:xfrm>
          <a:off x="178566" y="3905644"/>
          <a:ext cx="6074921" cy="487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2983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Сомнения: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вопросы 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 суждению</a:t>
                      </a: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Сколько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лет было Ольге, когда она покорила византийского императора?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19894"/>
              </p:ext>
            </p:extLst>
          </p:nvPr>
        </p:nvGraphicFramePr>
        <p:xfrm>
          <a:off x="178566" y="4382127"/>
          <a:ext cx="6074921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4474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Противоречие (факты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b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соответствующие суждению)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1) Ольга родилась не ранее 889 года;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значит, она обворожила императора в возрасте не моложе 66 лет, что вызывает огромные сомнения</a:t>
                      </a: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26427"/>
              </p:ext>
            </p:extLst>
          </p:nvPr>
        </p:nvGraphicFramePr>
        <p:xfrm>
          <a:off x="178566" y="5361282"/>
          <a:ext cx="6074921" cy="487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2983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Вывод о степени истинности суждения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Первоначальное суждение неверно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77836"/>
              </p:ext>
            </p:extLst>
          </p:nvPr>
        </p:nvGraphicFramePr>
        <p:xfrm>
          <a:off x="178566" y="5838016"/>
          <a:ext cx="6074921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59663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Как вывод согласуется с другими фактами?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1) либо это чистая легенда, а на самом деле речь шла о политическом союзе;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2) либо было две разные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Ольги, которые летописец специально соединил в одну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407552" y="4637876"/>
            <a:ext cx="3778936" cy="702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7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 animBg="1"/>
      <p:bldP spid="15" grpId="0"/>
      <p:bldP spid="16" grpId="0"/>
      <p:bldP spid="17" grpId="0"/>
      <p:bldP spid="3" grpId="0" animBg="1"/>
      <p:bldP spid="18" grpId="0" animBg="1"/>
      <p:bldP spid="23" grpId="0" uiExpand="1" build="p"/>
      <p:bldP spid="6" grpId="0" uiExpand="1" build="p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Проблемная задача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47941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решения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34685" y="980728"/>
            <a:ext cx="6224562" cy="397723"/>
            <a:chOff x="1434685" y="1337421"/>
            <a:chExt cx="6224562" cy="737617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7657405" y="1540032"/>
              <a:ext cx="1842" cy="285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434685" y="1553445"/>
              <a:ext cx="6216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434685" y="1559101"/>
              <a:ext cx="0" cy="504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72364" y="1337421"/>
              <a:ext cx="0" cy="737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213897" y="1241929"/>
            <a:ext cx="2536825" cy="87794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сделать общеизвестное проблемным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65807" y="1216006"/>
            <a:ext cx="2770689" cy="87794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сопоставление вывода с другими данными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27765" y="1241928"/>
            <a:ext cx="2409880" cy="87794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работа с информацией</a:t>
            </a:r>
            <a:endParaRPr lang="ru-RU" sz="20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878922" y="1417672"/>
            <a:ext cx="337105" cy="576064"/>
          </a:xfrm>
          <a:prstGeom prst="rightArrow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sp>
        <p:nvSpPr>
          <p:cNvPr id="18" name="Стрелка вправо 17"/>
          <p:cNvSpPr/>
          <p:nvPr/>
        </p:nvSpPr>
        <p:spPr>
          <a:xfrm>
            <a:off x="5849383" y="1413921"/>
            <a:ext cx="337105" cy="576064"/>
          </a:xfrm>
          <a:prstGeom prst="rightArrow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26799"/>
              </p:ext>
            </p:extLst>
          </p:nvPr>
        </p:nvGraphicFramePr>
        <p:xfrm>
          <a:off x="178566" y="2212744"/>
          <a:ext cx="6074921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4474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Общеизвестное суждение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Декабристы –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основоположники революционного движения в России, считавшие революционную тактику неизбежной в сложившихся условиях.</a:t>
                      </a: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6351330" y="2212744"/>
            <a:ext cx="2613991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Шаг 1.</a:t>
            </a:r>
            <a:b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Что сами декабристы писали о тактике?</a:t>
            </a:r>
            <a:endParaRPr lang="ru-RU" sz="1600" b="1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«Диктатор» восстания С.П. Трубецкой отмечал, что лидеры декабристов хотели «…поставить Россию в такое положение, которое упрочило бы благо государства и </a:t>
            </a:r>
            <a:r>
              <a:rPr lang="ru-RU" sz="1600" b="1" u="sng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оградило его от переворотов, подобных французской революции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и которое, к несчастью, продолжает еще угрожать ей в будущности».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Вывод: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декабристы не были сторонниками революционной тактики.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2217053"/>
            <a:ext cx="2766161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Шаг 2. </a:t>
            </a:r>
          </a:p>
          <a:p>
            <a:pPr algn="ctr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i="1" dirty="0" smtClean="0">
                <a:solidFill>
                  <a:srgbClr val="000066"/>
                </a:solidFill>
                <a:ea typeface="Times New Roman" pitchFamily="18" charset="0"/>
                <a:cs typeface="Times New Roman" pitchFamily="18" charset="0"/>
              </a:rPr>
              <a:t>Какую тактику выбрали декабристы?</a:t>
            </a:r>
            <a:endParaRPr lang="ru-RU" sz="1600" b="1" i="1" dirty="0">
              <a:solidFill>
                <a:srgbClr val="000066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Революция предполагает участие значительных народных масс, но декабристы даже не пытались вести пропаганду в народе. Даже солдатам они не поведали истинные цели восстания. Декабристы готовили восстание двумя тайными обществами с узким составом. </a:t>
            </a:r>
          </a:p>
          <a:p>
            <a:pPr lvl="0" algn="just" fontAlgn="base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600" b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sz="16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декабристы использовали тактику военного переворота, чтобы не допустить революцию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68836"/>
              </p:ext>
            </p:extLst>
          </p:nvPr>
        </p:nvGraphicFramePr>
        <p:xfrm>
          <a:off x="178566" y="3193470"/>
          <a:ext cx="6074921" cy="487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2983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Сомнения: 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вопросы 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 суждению</a:t>
                      </a: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Считали ли декабристы революционную тактику неизбежной и оптимальной?</a:t>
                      </a: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15363"/>
              </p:ext>
            </p:extLst>
          </p:nvPr>
        </p:nvGraphicFramePr>
        <p:xfrm>
          <a:off x="178566" y="3673688"/>
          <a:ext cx="6074921" cy="975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44747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Противоречие (факты</a:t>
                      </a: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b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соответствующие суждению)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1) цитата С.П. Трубецкого;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2)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Декабристы готовили не революцию, а военный переворот (заговорщическая тактика)</a:t>
                      </a: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47949"/>
              </p:ext>
            </p:extLst>
          </p:nvPr>
        </p:nvGraphicFramePr>
        <p:xfrm>
          <a:off x="178566" y="4652843"/>
          <a:ext cx="6074921" cy="487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2983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Вывод о степени истинности суждения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Первоначальное суждение неверно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453006"/>
              </p:ext>
            </p:extLst>
          </p:nvPr>
        </p:nvGraphicFramePr>
        <p:xfrm>
          <a:off x="178566" y="5129577"/>
          <a:ext cx="6074921" cy="17068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1879"/>
                <a:gridCol w="3963042"/>
              </a:tblGrid>
              <a:tr h="59663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Как вывод согласуется с другими фактами?</a:t>
                      </a:r>
                    </a:p>
                  </a:txBody>
                  <a:tcPr marL="108000" marR="10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F9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примеру французской революции декабристы боялись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революционного террора (якобинский террор 1793 г.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– завершения революции </a:t>
                      </a:r>
                      <a:r>
                        <a:rPr lang="ru-RU" sz="16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установлением диктатуры и монархии (как это сделал Наполеон)</a:t>
                      </a:r>
                      <a:endParaRPr lang="ru-RU" sz="1600" b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8000" marR="10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2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30906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«Минутка новостей» на уроке обществознания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809328"/>
            <a:ext cx="5760640" cy="6048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</a:rPr>
              <a:t>Содержание метода. </a:t>
            </a:r>
            <a:r>
              <a:rPr lang="ru-RU" sz="1600" dirty="0" smtClean="0"/>
              <a:t>За неделю до урока обществознания один из учеников получает задание презентовать три самые значимые (по его мнению) новости из России и зарубежных стран за этот срок. </a:t>
            </a:r>
            <a:r>
              <a:rPr lang="ru-RU" sz="1600" u="sng" dirty="0" smtClean="0"/>
              <a:t>Структура новости</a:t>
            </a:r>
            <a:r>
              <a:rPr lang="ru-RU" sz="1600" dirty="0" smtClean="0"/>
              <a:t>: 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анонс новости (краткая предыстория);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содержание события; 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отрицательное последствие (с указанием: для какого именно субъекта это последствие является отрицательным); 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положительное последствие (с указанием: для какого именно субъекта); 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собственная оценка (мнение и аргументация). </a:t>
            </a:r>
          </a:p>
          <a:p>
            <a:pPr algn="just"/>
            <a:r>
              <a:rPr lang="ru-RU" sz="1600" dirty="0" smtClean="0"/>
              <a:t>Выступление не дольше 5 минут. В завершении «докладчик» предлагает одно из своих суждений на обсуждение класса, выслушиваются мнения двух-трёх учеников и проводится голосование. Оценивается форма и содержание выступления «докладчика». </a:t>
            </a:r>
          </a:p>
          <a:p>
            <a:pPr algn="just">
              <a:spcBef>
                <a:spcPts val="600"/>
              </a:spcBef>
            </a:pPr>
            <a:r>
              <a:rPr lang="ru-RU" sz="1600" b="1" dirty="0" smtClean="0">
                <a:solidFill>
                  <a:srgbClr val="000066"/>
                </a:solidFill>
              </a:rPr>
              <a:t>Эффект: </a:t>
            </a:r>
            <a:endParaRPr lang="ru-RU" sz="1600" dirty="0" smtClean="0">
              <a:solidFill>
                <a:srgbClr val="000066"/>
              </a:solidFill>
            </a:endParaRP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развитие умений готовить устное выступление;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формирование собственной позиции и её аргументация;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рост социальной активности, гражданского самосознания; </a:t>
            </a:r>
          </a:p>
          <a:p>
            <a:pPr marL="273050" indent="-273050" algn="just">
              <a:buAutoNum type="arabicParenR"/>
              <a:tabLst>
                <a:tab pos="273050" algn="l"/>
              </a:tabLst>
            </a:pPr>
            <a:r>
              <a:rPr lang="ru-RU" sz="1600" dirty="0" smtClean="0"/>
              <a:t>формирование умения подвергать сомнению достоверность распространённой информации, обнаруживать недостоверности, пробелы и восполнять их. </a:t>
            </a:r>
            <a:endParaRPr lang="ru-RU" sz="16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863341" y="3190788"/>
            <a:ext cx="3142667" cy="3523196"/>
            <a:chOff x="38373" y="3783844"/>
            <a:chExt cx="3142667" cy="3024336"/>
          </a:xfrm>
        </p:grpSpPr>
        <p:pic>
          <p:nvPicPr>
            <p:cNvPr id="7" name="Picture 2" descr="D:\0. Преподавание в 1-й гимн\7. МЕРОПРИЯТИЯ\Мероприятия - уч год 2011-2012\День учителя 2011\Листы\Линейка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6"/>
            <a:stretch/>
          </p:blipFill>
          <p:spPr bwMode="auto">
            <a:xfrm>
              <a:off x="43176" y="3783844"/>
              <a:ext cx="3137864" cy="30243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8373" y="3783844"/>
              <a:ext cx="3116753" cy="28005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5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Из сочинения ученика 8 класса:</a:t>
              </a:r>
            </a:p>
            <a:p>
              <a:pPr algn="ctr"/>
              <a:r>
                <a:rPr lang="ru-RU" sz="1500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«…На уроках обществознания мы всегда обсуждаем новости в стране и мире. Часто возникают настоящие споры, причём они не заканчиваются на уроке. Я всегда смотрел новости на разных каналах, а теперь и многие мои одноклассники заинтересовались современными новостями. Это расширяет кругозор. Учишься размышлять сам, не поддаваться под чужое влияние. Это помогает выражать свои мысли и отстаивать своё мнение»</a:t>
              </a:r>
              <a:endParaRPr lang="ru-RU" sz="1500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 descr="http://invest-expert.info/upload_images/1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29" y="908720"/>
            <a:ext cx="3081565" cy="221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7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Критическое мышление за рамками урока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0. Преподавание в 1-й гимн\12. Повышение квалификации и МПИ\9. Учитель года 2014\МОЕ\ЧГК\m8szrmUji_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6E2"/>
              </a:clrFrom>
              <a:clrTo>
                <a:srgbClr val="F1F6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21" y="458808"/>
            <a:ext cx="928462" cy="9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cherezhko\4. СВОЯ ИГРА новое\Новая папка\Эмблема СИ (синия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08" y="495747"/>
            <a:ext cx="966025" cy="53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71786" y="836712"/>
            <a:ext cx="7988646" cy="585489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Интеллектуальные игры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24341" y="1268760"/>
            <a:ext cx="6027979" cy="513827"/>
            <a:chOff x="1434685" y="1326309"/>
            <a:chExt cx="6224562" cy="737617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7657405" y="1540032"/>
              <a:ext cx="1842" cy="2852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434685" y="1553445"/>
              <a:ext cx="6216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434685" y="1559101"/>
              <a:ext cx="0" cy="504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387569" y="1326309"/>
              <a:ext cx="0" cy="737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Прямоугольник 16"/>
          <p:cNvSpPr/>
          <p:nvPr/>
        </p:nvSpPr>
        <p:spPr>
          <a:xfrm>
            <a:off x="203554" y="1593803"/>
            <a:ext cx="2344582" cy="691385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на уроках истории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588168"/>
            <a:ext cx="3019896" cy="689158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на городских и областных мероприятиях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71800" y="1593802"/>
            <a:ext cx="3071009" cy="691385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после уроков: внеурочная деятельность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242" y="2255778"/>
            <a:ext cx="271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игры используются в большинстве случаев на уроках закрепления ранее изученного материала, чтобы учащиеся научились использовать информацию</a:t>
            </a:r>
            <a:endParaRPr lang="ru-RU" sz="1600" b="1" dirty="0"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34109" y="2271167"/>
            <a:ext cx="32780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результат проектной деятельности курсов «Исторические головоломки» в 5-6 классах – самостоятельно подготовленные и проведённые для гимназистов викторины по истории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39855" y="2257318"/>
            <a:ext cx="3168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Arial" panose="020B0604020202020204" pitchFamily="34" charset="0"/>
              <a:buChar char="•"/>
              <a:tabLst>
                <a:tab pos="96838" algn="l"/>
              </a:tabLst>
            </a:pPr>
            <a:r>
              <a:rPr lang="ru-RU" sz="1600" b="1" dirty="0" smtClean="0">
                <a:latin typeface="Calibri" pitchFamily="34" charset="0"/>
              </a:rPr>
              <a:t>областной марафон </a:t>
            </a:r>
            <a:br>
              <a:rPr lang="ru-RU" sz="1600" b="1" dirty="0" smtClean="0">
                <a:latin typeface="Calibri" pitchFamily="34" charset="0"/>
              </a:rPr>
            </a:br>
            <a:r>
              <a:rPr lang="ru-RU" sz="1600" b="1" dirty="0" smtClean="0">
                <a:latin typeface="Calibri" pitchFamily="34" charset="0"/>
              </a:rPr>
              <a:t>Гимназии № 1 «Вехи истории»</a:t>
            </a:r>
          </a:p>
          <a:p>
            <a:pPr marL="176213" indent="-176213" algn="ctr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sz="1600" b="1" dirty="0" smtClean="0">
                <a:latin typeface="Calibri" pitchFamily="34" charset="0"/>
              </a:rPr>
              <a:t>городской марафон «Россия в мире» Самарской ассоциации молодых педагогов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7814" r="12743" b="13722"/>
          <a:stretch/>
        </p:blipFill>
        <p:spPr bwMode="auto">
          <a:xfrm>
            <a:off x="126660" y="3839730"/>
            <a:ext cx="2609939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07504" y="5642664"/>
            <a:ext cx="26290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«Своя игра» по истории первобытного общества в 5 классе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 descr="F:\ФОТКИ\ФОТО ШКОЛА\Вехи истории 25.10.2014\CIMG436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" b="9286"/>
          <a:stretch/>
        </p:blipFill>
        <p:spPr bwMode="auto">
          <a:xfrm>
            <a:off x="6218335" y="3813864"/>
            <a:ext cx="261642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182814" y="5642664"/>
            <a:ext cx="2678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«Своя игра» на областном марафоне «Вехи истории» (2014 г.)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D:\0. Преподавание в 1-й гимн\14. Внеурочка 5 класс\ФОТО\CIMG347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" b="4789"/>
          <a:stretch/>
        </p:blipFill>
        <p:spPr bwMode="auto">
          <a:xfrm>
            <a:off x="3023002" y="3839287"/>
            <a:ext cx="2659664" cy="18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872075" y="5613094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«Своя игра» по истории Древнего мира, подготовленная 5-классниками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>
            <a:hlinkClick r:id="rId7"/>
          </p:cNvPr>
          <p:cNvSpPr/>
          <p:nvPr/>
        </p:nvSpPr>
        <p:spPr>
          <a:xfrm>
            <a:off x="107504" y="6462239"/>
            <a:ext cx="2626605" cy="279129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Поиграть в эту игру</a:t>
            </a:r>
            <a:endParaRPr lang="ru-RU" sz="1600" b="1" dirty="0"/>
          </a:p>
        </p:txBody>
      </p:sp>
      <p:sp>
        <p:nvSpPr>
          <p:cNvPr id="30" name="Прямоугольник 29">
            <a:hlinkClick r:id="rId8"/>
          </p:cNvPr>
          <p:cNvSpPr/>
          <p:nvPr/>
        </p:nvSpPr>
        <p:spPr>
          <a:xfrm>
            <a:off x="3070940" y="6453441"/>
            <a:ext cx="2626605" cy="279129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Поиграть в эту игру</a:t>
            </a:r>
            <a:endParaRPr lang="ru-RU" sz="1600" b="1" dirty="0"/>
          </a:p>
        </p:txBody>
      </p:sp>
      <p:sp>
        <p:nvSpPr>
          <p:cNvPr id="31" name="Прямоугольник 30">
            <a:hlinkClick r:id="rId9"/>
          </p:cNvPr>
          <p:cNvSpPr/>
          <p:nvPr/>
        </p:nvSpPr>
        <p:spPr>
          <a:xfrm>
            <a:off x="6280350" y="6453441"/>
            <a:ext cx="2626605" cy="279129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Поиграть в эту игру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257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  <p:bldP spid="26" grpId="0"/>
      <p:bldP spid="28" grpId="0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294544"/>
            <a:ext cx="72008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/>
              <a:t>Вопрос станции «Экономика» (страна – Сингапур). </a:t>
            </a:r>
            <a:r>
              <a:rPr lang="ru-RU" sz="1700" dirty="0" smtClean="0"/>
              <a:t>По </a:t>
            </a:r>
            <a:r>
              <a:rPr lang="ru-RU" sz="1700" dirty="0"/>
              <a:t>решению премьер-министра Сингапура Ли </a:t>
            </a:r>
            <a:r>
              <a:rPr lang="ru-RU" sz="1700" dirty="0" err="1"/>
              <a:t>Кван</a:t>
            </a:r>
            <a:r>
              <a:rPr lang="ru-RU" sz="1700" dirty="0"/>
              <a:t> Ю в 1970-1980-е гг. государство </a:t>
            </a:r>
            <a:r>
              <a:rPr lang="ru-RU" sz="1700" dirty="0" smtClean="0"/>
              <a:t>строило </a:t>
            </a:r>
            <a:r>
              <a:rPr lang="ru-RU" sz="1700" dirty="0"/>
              <a:t>жильё для жителей Сингапура. Но, в отличие от </a:t>
            </a:r>
            <a:r>
              <a:rPr lang="ru-RU" sz="1700" dirty="0" smtClean="0"/>
              <a:t>многих друг стран, </a:t>
            </a:r>
            <a:r>
              <a:rPr lang="ru-RU" sz="1700" dirty="0"/>
              <a:t>эти </a:t>
            </a:r>
            <a:r>
              <a:rPr lang="ru-RU" sz="1700" dirty="0" smtClean="0"/>
              <a:t>квартиры </a:t>
            </a:r>
            <a:r>
              <a:rPr lang="ru-RU" sz="1700" dirty="0"/>
              <a:t>не сдавались в аренду гражданам, а продавались (в кредит на 20 лет). Ли </a:t>
            </a:r>
            <a:r>
              <a:rPr lang="ru-RU" sz="1700" dirty="0" err="1"/>
              <a:t>Кван</a:t>
            </a:r>
            <a:r>
              <a:rPr lang="ru-RU" sz="1700" dirty="0"/>
              <a:t> Ю видел принципиальную разницу между сдачей квартир в аренду и их продажей гражданам, причём считал, что продажа квартир имеет больше положительных последствий для государства. </a:t>
            </a:r>
          </a:p>
          <a:p>
            <a:pPr algn="just"/>
            <a:r>
              <a:rPr lang="ru-RU" sz="1700" u="sng" dirty="0" smtClean="0"/>
              <a:t>Вопрос</a:t>
            </a:r>
            <a:r>
              <a:rPr lang="ru-RU" sz="1700" dirty="0" smtClean="0"/>
              <a:t>. Назовите </a:t>
            </a:r>
            <a:r>
              <a:rPr lang="ru-RU" sz="1700" dirty="0"/>
              <a:t>два положительных последствия этого: как это сказалось на поведении </a:t>
            </a:r>
            <a:r>
              <a:rPr lang="ru-RU" sz="1700" dirty="0" err="1" smtClean="0"/>
              <a:t>сингапурцев</a:t>
            </a:r>
            <a:r>
              <a:rPr lang="ru-RU" sz="1700" dirty="0" smtClean="0"/>
              <a:t>?</a:t>
            </a:r>
            <a:endParaRPr lang="ru-RU" sz="1700" dirty="0"/>
          </a:p>
        </p:txBody>
      </p:sp>
      <p:sp>
        <p:nvSpPr>
          <p:cNvPr id="5" name="Заголовок 1">
            <a:hlinkClick r:id="rId3"/>
          </p:cNvPr>
          <p:cNvSpPr txBox="1">
            <a:spLocks/>
          </p:cNvSpPr>
          <p:nvPr/>
        </p:nvSpPr>
        <p:spPr>
          <a:xfrm>
            <a:off x="107504" y="-315416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Самарская ассоциация молодых педагогов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hlinkClick r:id="rId4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4567" y="4656393"/>
            <a:ext cx="1989433" cy="1872071"/>
          </a:xfrm>
          <a:prstGeom prst="rect">
            <a:avLst/>
          </a:prstGeom>
        </p:spPr>
      </p:pic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87827"/>
            <a:ext cx="2858566" cy="1589045"/>
          </a:xfrm>
          <a:prstGeom prst="rect">
            <a:avLst/>
          </a:prstGeom>
        </p:spPr>
      </p:pic>
      <p:pic>
        <p:nvPicPr>
          <p:cNvPr id="9" name="Picture 6" descr="C:\Users\Kocherezhko\13. Клуб молодых учителей\2014-2015\13. Россия в мире 2014 (06.12.2014)\ФОТО от КАТИ\НОРМ\DSC0563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0" b="12748"/>
          <a:stretch/>
        </p:blipFill>
        <p:spPr bwMode="auto">
          <a:xfrm>
            <a:off x="129257" y="2924943"/>
            <a:ext cx="2945415" cy="133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654" y="2276872"/>
            <a:ext cx="3032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городской марафон 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«Россия в мире: Россия и страны азиатского региона» (2014 г.)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hlinkClick r:id="rId8"/>
          </p:cNvPr>
          <p:cNvSpPr/>
          <p:nvPr/>
        </p:nvSpPr>
        <p:spPr>
          <a:xfrm>
            <a:off x="3168862" y="6453336"/>
            <a:ext cx="3707394" cy="273742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/>
              <a:t>Узнать ответ можно на моём сайте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3074673" y="764704"/>
            <a:ext cx="5961823" cy="345638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700" b="1" i="1" dirty="0" smtClean="0">
                <a:solidFill>
                  <a:srgbClr val="C00000"/>
                </a:solidFill>
              </a:rPr>
              <a:t>Самарская ассоциация молодых педагогов (САМП)</a:t>
            </a:r>
            <a:r>
              <a:rPr lang="ru-RU" sz="1700" b="1" dirty="0" smtClean="0">
                <a:solidFill>
                  <a:srgbClr val="000066"/>
                </a:solidFill>
              </a:rPr>
              <a:t> – </a:t>
            </a:r>
            <a:endParaRPr lang="ru-RU" sz="1700" b="1" u="sng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000066"/>
                </a:solidFill>
              </a:rPr>
              <a:t>объединение, которое предоставляет её участникам возможности для реализации своих проектов. С 2014 г. мы проводим городской </a:t>
            </a:r>
            <a:r>
              <a:rPr lang="ru-RU" sz="1700" i="1" dirty="0" smtClean="0">
                <a:solidFill>
                  <a:srgbClr val="000066"/>
                </a:solidFill>
              </a:rPr>
              <a:t>интеллектуальный марафон </a:t>
            </a:r>
            <a:r>
              <a:rPr lang="ru-RU" sz="1700" b="1" i="1" dirty="0" smtClean="0">
                <a:solidFill>
                  <a:srgbClr val="000066"/>
                </a:solidFill>
                <a:hlinkClick r:id="rId4"/>
              </a:rPr>
              <a:t>«Россия в мире»</a:t>
            </a:r>
            <a:r>
              <a:rPr lang="ru-RU" sz="1700" dirty="0" smtClean="0">
                <a:solidFill>
                  <a:srgbClr val="000066"/>
                </a:solidFill>
              </a:rPr>
              <a:t> для самарских школьников. В ходе марафона команды путешествуют по станциям-странам какого-либо континента, выполняя задания, посвящённые истории и культуре этой страны, её связям с Россией. Марафон призван:</a:t>
            </a:r>
          </a:p>
          <a:p>
            <a:pPr marL="176213" indent="-176213" algn="just">
              <a:spcBef>
                <a:spcPts val="0"/>
              </a:spcBef>
              <a:tabLst>
                <a:tab pos="176213" algn="l"/>
              </a:tabLst>
            </a:pPr>
            <a:r>
              <a:rPr lang="ru-RU" sz="1700" i="1" u="sng" dirty="0" smtClean="0">
                <a:solidFill>
                  <a:srgbClr val="000066"/>
                </a:solidFill>
              </a:rPr>
              <a:t>на ценностном уровне</a:t>
            </a:r>
            <a:r>
              <a:rPr lang="ru-RU" sz="1700" dirty="0" smtClean="0">
                <a:solidFill>
                  <a:srgbClr val="000066"/>
                </a:solidFill>
              </a:rPr>
              <a:t>: воспитывать уважительное отношение к быту и культуре других народов;</a:t>
            </a:r>
          </a:p>
          <a:p>
            <a:pPr marL="176213" indent="-176213" algn="just">
              <a:spcBef>
                <a:spcPts val="0"/>
              </a:spcBef>
              <a:tabLst>
                <a:tab pos="176213" algn="l"/>
              </a:tabLst>
            </a:pPr>
            <a:r>
              <a:rPr lang="ru-RU" sz="1700" i="1" u="sng" dirty="0" smtClean="0">
                <a:solidFill>
                  <a:srgbClr val="000066"/>
                </a:solidFill>
              </a:rPr>
              <a:t>на познавательном уровне</a:t>
            </a:r>
            <a:r>
              <a:rPr lang="ru-RU" sz="1700" dirty="0" smtClean="0">
                <a:solidFill>
                  <a:srgbClr val="000066"/>
                </a:solidFill>
              </a:rPr>
              <a:t>: развивать критическое и творческое мышление 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41471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Юбилею Великой Победы посвящается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484815"/>
          </a:xfrm>
        </p:spPr>
        <p:txBody>
          <a:bodyPr anchor="t" anchorCtr="0"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Интегрированный проект «Честь имею»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434685" y="1462493"/>
            <a:ext cx="6226895" cy="1022326"/>
            <a:chOff x="1434685" y="1462493"/>
            <a:chExt cx="6226895" cy="1022326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434685" y="1636750"/>
              <a:ext cx="0" cy="848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657405" y="1625979"/>
              <a:ext cx="4175" cy="4288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434685" y="1636750"/>
              <a:ext cx="6216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283968" y="1462493"/>
              <a:ext cx="0" cy="5923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>
            <a:hlinkClick r:id="rId3"/>
          </p:cNvPr>
          <p:cNvSpPr/>
          <p:nvPr/>
        </p:nvSpPr>
        <p:spPr>
          <a:xfrm>
            <a:off x="213897" y="1832008"/>
            <a:ext cx="2536825" cy="760577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выставка творческих работ гимназистов</a:t>
            </a:r>
            <a:endParaRPr lang="ru-RU" sz="2000" b="1" dirty="0"/>
          </a:p>
        </p:txBody>
      </p:sp>
      <p:sp>
        <p:nvSpPr>
          <p:cNvPr id="11" name="Прямоугольник 10">
            <a:hlinkClick r:id="rId4"/>
          </p:cNvPr>
          <p:cNvSpPr/>
          <p:nvPr/>
        </p:nvSpPr>
        <p:spPr>
          <a:xfrm>
            <a:off x="5965943" y="1832006"/>
            <a:ext cx="3070553" cy="1217713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составление </a:t>
            </a:r>
            <a:r>
              <a:rPr lang="ru-RU" sz="2000" b="1" dirty="0" smtClean="0"/>
              <a:t>классами</a:t>
            </a:r>
            <a:endParaRPr lang="ru-RU" sz="2000" b="1" dirty="0"/>
          </a:p>
          <a:p>
            <a:pPr algn="ctr"/>
            <a:r>
              <a:rPr lang="ru-RU" sz="2000" b="1" dirty="0" smtClean="0"/>
              <a:t>«Книг памяти» </a:t>
            </a:r>
            <a:br>
              <a:rPr lang="ru-RU" sz="2000" b="1" dirty="0" smtClean="0"/>
            </a:br>
            <a:r>
              <a:rPr lang="ru-RU" sz="2000" b="1" dirty="0" smtClean="0"/>
              <a:t>и их презентация </a:t>
            </a:r>
            <a:br>
              <a:rPr lang="ru-RU" sz="2000" b="1" dirty="0" smtClean="0"/>
            </a:br>
            <a:r>
              <a:rPr lang="ru-RU" sz="2000" b="1" dirty="0" smtClean="0"/>
              <a:t>в Галерее Памяти</a:t>
            </a:r>
            <a:endParaRPr lang="ru-RU" sz="2000" b="1" dirty="0"/>
          </a:p>
        </p:txBody>
      </p:sp>
      <p:sp>
        <p:nvSpPr>
          <p:cNvPr id="12" name="Прямоугольник 11">
            <a:hlinkClick r:id="rId5"/>
          </p:cNvPr>
          <p:cNvSpPr/>
          <p:nvPr/>
        </p:nvSpPr>
        <p:spPr>
          <a:xfrm>
            <a:off x="3016540" y="1832007"/>
            <a:ext cx="2683586" cy="760577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экспозиция </a:t>
            </a:r>
            <a:br>
              <a:rPr lang="ru-RU" sz="2000" b="1" dirty="0" smtClean="0"/>
            </a:br>
            <a:r>
              <a:rPr lang="ru-RU" sz="2000" b="1" dirty="0" smtClean="0"/>
              <a:t>«Живая история»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496" y="2617671"/>
            <a:ext cx="2822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sz="1600" dirty="0" smtClean="0"/>
              <a:t>2013-2014 уч. г.: выставка рисунков гимназистов 1-11 классов </a:t>
            </a:r>
            <a:r>
              <a:rPr lang="ru-RU" sz="1600" b="1" i="1" dirty="0" smtClean="0"/>
              <a:t>«</a:t>
            </a:r>
            <a:r>
              <a:rPr lang="ru-RU" sz="1600" b="1" i="1" dirty="0"/>
              <a:t>Я ещё не родился, когда началась война</a:t>
            </a:r>
            <a:r>
              <a:rPr lang="ru-RU" sz="1600" b="1" i="1" dirty="0" smtClean="0"/>
              <a:t>»</a:t>
            </a:r>
            <a:r>
              <a:rPr lang="ru-RU" sz="1600" dirty="0" smtClean="0"/>
              <a:t>;</a:t>
            </a:r>
          </a:p>
          <a:p>
            <a:pPr marL="176213" indent="-176213" algn="ctr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sz="1600" dirty="0" smtClean="0"/>
              <a:t>2014-2015 уч. г.: выставка плакатов гимназистов </a:t>
            </a:r>
            <a:br>
              <a:rPr lang="ru-RU" sz="1600" dirty="0" smtClean="0"/>
            </a:br>
            <a:r>
              <a:rPr lang="ru-RU" sz="1600" dirty="0"/>
              <a:t>8 классов </a:t>
            </a:r>
            <a:r>
              <a:rPr lang="ru-RU" sz="1600" b="1" i="1" dirty="0"/>
              <a:t>«Искусство плаката о войне»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11269" name="Picture 5" descr="F:\ФОТКИ\ФОТО ШКОЛА\Вехи истории 25.10.2014\CIMG389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 b="2397"/>
          <a:stretch/>
        </p:blipFill>
        <p:spPr bwMode="auto">
          <a:xfrm>
            <a:off x="5868144" y="3193736"/>
            <a:ext cx="2197759" cy="147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789876" y="2613603"/>
            <a:ext cx="29342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76213" algn="l"/>
              </a:tabLst>
            </a:pPr>
            <a:r>
              <a:rPr lang="ru-RU" sz="1600" dirty="0" smtClean="0"/>
              <a:t>Мы с гимназистами и моими коллегами подготовили две экспозиции: </a:t>
            </a:r>
          </a:p>
          <a:p>
            <a:pPr marL="176213" indent="-176213" algn="ctr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sz="1600" dirty="0" smtClean="0"/>
              <a:t>2013-2014 уч. г</a:t>
            </a:r>
            <a:r>
              <a:rPr lang="ru-RU" sz="1600" dirty="0"/>
              <a:t>.: </a:t>
            </a:r>
            <a:r>
              <a:rPr lang="ru-RU" sz="1600" b="1" i="1" dirty="0"/>
              <a:t>«С фронта</a:t>
            </a:r>
            <a:r>
              <a:rPr lang="ru-RU" sz="1600" b="1" i="1" dirty="0" smtClean="0"/>
              <a:t>» </a:t>
            </a:r>
            <a:r>
              <a:rPr lang="ru-RU" sz="1600" dirty="0" smtClean="0"/>
              <a:t>(комната дома в тылу)</a:t>
            </a:r>
          </a:p>
          <a:p>
            <a:pPr marL="176213" indent="-176213" algn="ctr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ru-RU" sz="1600" dirty="0"/>
              <a:t>2014-2015 уч. г</a:t>
            </a:r>
            <a:r>
              <a:rPr lang="ru-RU" sz="1600" dirty="0" smtClean="0"/>
              <a:t>.: </a:t>
            </a:r>
            <a:r>
              <a:rPr lang="ru-RU" sz="1600" b="1" i="1" dirty="0" smtClean="0"/>
              <a:t>«Срочно в номер» </a:t>
            </a:r>
            <a:r>
              <a:rPr lang="ru-RU" sz="1600" dirty="0" smtClean="0"/>
              <a:t>(кабинет редакции газеты времён войны)</a:t>
            </a:r>
            <a:endParaRPr lang="ru-RU" sz="16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796136" y="1636750"/>
            <a:ext cx="360040" cy="4655923"/>
            <a:chOff x="5796136" y="1636750"/>
            <a:chExt cx="360040" cy="465592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5796136" y="6292673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796136" y="1636750"/>
              <a:ext cx="0" cy="46559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>
            <a:hlinkClick r:id="rId7"/>
          </p:cNvPr>
          <p:cNvSpPr/>
          <p:nvPr/>
        </p:nvSpPr>
        <p:spPr>
          <a:xfrm>
            <a:off x="5965943" y="5846042"/>
            <a:ext cx="3070553" cy="760577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/>
              <a:t>киноклуб</a:t>
            </a:r>
            <a:br>
              <a:rPr lang="ru-RU" sz="2000" b="1" dirty="0" smtClean="0"/>
            </a:br>
            <a:r>
              <a:rPr lang="ru-RU" sz="2000" b="1" dirty="0" smtClean="0"/>
              <a:t>«Прямая трансляция»</a:t>
            </a:r>
            <a:endParaRPr lang="ru-RU" sz="20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18" y="4647820"/>
            <a:ext cx="2193138" cy="1644853"/>
          </a:xfrm>
          <a:prstGeom prst="rect">
            <a:avLst/>
          </a:prstGeom>
        </p:spPr>
      </p:pic>
      <p:pic>
        <p:nvPicPr>
          <p:cNvPr id="11270" name="Picture 6" descr="F:\ФОТКИ\ФОТО ШКОЛА\Вехи истории 25.10.2014\CIMG392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t="2739" b="9650"/>
          <a:stretch/>
        </p:blipFill>
        <p:spPr bwMode="auto">
          <a:xfrm>
            <a:off x="4283968" y="5733256"/>
            <a:ext cx="136815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hlinkClick r:id="rId10"/>
          </p:cNvPr>
          <p:cNvSpPr/>
          <p:nvPr/>
        </p:nvSpPr>
        <p:spPr>
          <a:xfrm>
            <a:off x="179512" y="6432113"/>
            <a:ext cx="3926055" cy="277810"/>
          </a:xfrm>
          <a:prstGeom prst="rect">
            <a:avLst/>
          </a:prstGeom>
          <a:solidFill>
            <a:srgbClr val="A5002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/>
              <a:t>3</a:t>
            </a:r>
            <a:r>
              <a:rPr lang="en-US" sz="1600" b="1" dirty="0" smtClean="0"/>
              <a:t>D</a:t>
            </a:r>
            <a:r>
              <a:rPr lang="ru-RU" sz="1600" b="1" dirty="0" smtClean="0"/>
              <a:t>-экскурсия по экспозиции на моём сайте</a:t>
            </a:r>
            <a:endParaRPr lang="ru-RU" sz="1600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238177"/>
            <a:ext cx="1834181" cy="1375636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5876038" y="279390"/>
            <a:ext cx="2440378" cy="1248574"/>
            <a:chOff x="5876038" y="279390"/>
            <a:chExt cx="2440378" cy="1248574"/>
          </a:xfrm>
        </p:grpSpPr>
        <p:pic>
          <p:nvPicPr>
            <p:cNvPr id="11268" name="Picture 4" descr="Скачать рендер Георгиевской ленточки бесплатно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616" y="279390"/>
              <a:ext cx="1865800" cy="95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5876038" y="511755"/>
              <a:ext cx="1072226" cy="1016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Picture 6" descr="https://sites.google.com/a/gymn1sam.ru/kocherezhko/_/rsrc/1417550250079/knigi/integrirovannyj-proekt-gimnaziceskogo-muzea-pamati-zivaa-istoria-i-kinokluba-pramaa-translacia/CIMG4600.JPG?height=240&amp;width=32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8" b="25177"/>
          <a:stretch/>
        </p:blipFill>
        <p:spPr bwMode="auto">
          <a:xfrm>
            <a:off x="85433" y="4698698"/>
            <a:ext cx="2656337" cy="13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/>
      <p:bldP spid="18" grpId="0"/>
      <p:bldP spid="21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34280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Результаты (2012-2015 уч. г.)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776" y="908720"/>
            <a:ext cx="7855600" cy="371073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УРОВЕНЬ СФОРМИРОВАННОСТИ </a:t>
            </a:r>
            <a:r>
              <a:rPr lang="ru-RU" b="1" dirty="0"/>
              <a:t>КРИТИЧЕСКОГО </a:t>
            </a:r>
            <a:r>
              <a:rPr lang="ru-RU" b="1" dirty="0" smtClean="0"/>
              <a:t>МЫШЛЕНИЯ В 6-8-Х КЛ.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8352" y="1331664"/>
            <a:ext cx="7795167" cy="225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 итогам педагогической диагностики в одной параллели классов в 2012-2015 уч. гг. </a:t>
            </a:r>
            <a:endParaRPr lang="ru-RU" sz="1400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-67080" y="5866780"/>
            <a:ext cx="9217024" cy="1175585"/>
            <a:chOff x="4469504" y="3927861"/>
            <a:chExt cx="4674495" cy="2930140"/>
          </a:xfrm>
        </p:grpSpPr>
        <p:pic>
          <p:nvPicPr>
            <p:cNvPr id="25" name="Picture 3" descr="D:\0. Преподавание в 1-й гимн\7. МЕРОПРИЯТИЯ\Мероприятия - уч год 2011-2012\День учителя 2011\Листы\Линейка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84" b="4707"/>
            <a:stretch/>
          </p:blipFill>
          <p:spPr bwMode="auto">
            <a:xfrm>
              <a:off x="4542297" y="3927861"/>
              <a:ext cx="4528663" cy="23593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Прямоугольник 25"/>
            <p:cNvSpPr/>
            <p:nvPr/>
          </p:nvSpPr>
          <p:spPr>
            <a:xfrm>
              <a:off x="4469504" y="3927861"/>
              <a:ext cx="4674495" cy="29301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ru-RU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sz="14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эссе </a:t>
              </a:r>
              <a:r>
                <a:rPr lang="ru-RU" sz="1400" b="1" u="sng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ученицы 11 </a:t>
              </a:r>
              <a:r>
                <a:rPr lang="ru-RU" sz="1400" b="1" u="sng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класса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400" b="1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«…Критическое </a:t>
              </a:r>
              <a:r>
                <a:rPr lang="ru-RU" sz="1400" b="1" i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мышление </a:t>
              </a:r>
              <a:r>
                <a:rPr lang="ru-RU" sz="1400" b="1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формирует у </a:t>
              </a:r>
              <a:r>
                <a:rPr lang="ru-RU" sz="1400" b="1" i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человека представление об окружающем мире, заставляет его думать, анализировать, а не принимать всё на веру, как ребёнок. </a:t>
              </a:r>
              <a:r>
                <a:rPr lang="ru-RU" sz="1400" b="1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Отсутствие </a:t>
              </a:r>
              <a:r>
                <a:rPr lang="ru-RU" sz="1400" b="1" i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критического мышления превращает человека в человекоподобное существо, без воли к принятию решений, осознанию целей собственной жизни. </a:t>
              </a:r>
              <a:r>
                <a:rPr lang="ru-RU" sz="1400" b="1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Такой </a:t>
              </a:r>
              <a:r>
                <a:rPr lang="ru-RU" sz="1400" b="1" i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человек не достоит </a:t>
              </a:r>
              <a:r>
                <a:rPr lang="ru-RU" sz="1400" b="1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права </a:t>
              </a:r>
              <a:r>
                <a:rPr lang="ru-RU" sz="1400" b="1" i="1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носить гордое звание </a:t>
              </a:r>
              <a:r>
                <a:rPr lang="ru-RU" sz="1400" b="1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"Человек"»</a:t>
              </a:r>
              <a:endParaRPr lang="ru-RU" sz="1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3572" y="5434464"/>
            <a:ext cx="8935720" cy="370800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ЛИЧНОСТНЫЕ РЕЗУЛЬТАТЫ</a:t>
            </a:r>
            <a:endParaRPr lang="ru-RU" b="1" dirty="0"/>
          </a:p>
        </p:txBody>
      </p:sp>
      <p:sp>
        <p:nvSpPr>
          <p:cNvPr id="28" name="Прямоугольник 27">
            <a:hlinkClick r:id="rId3"/>
          </p:cNvPr>
          <p:cNvSpPr>
            <a:spLocks noChangeArrowheads="1"/>
          </p:cNvSpPr>
          <p:nvPr/>
        </p:nvSpPr>
        <p:spPr bwMode="auto">
          <a:xfrm>
            <a:off x="2073955" y="628134"/>
            <a:ext cx="594015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 algn="r"/>
            <a:r>
              <a:rPr lang="ru-RU" sz="1200" b="1" dirty="0" smtClean="0"/>
              <a:t>Подробнее ознакомиться с достижениями моих учеников можно здесь</a:t>
            </a:r>
            <a:endParaRPr lang="ru-RU" sz="1200" b="1" dirty="0" smtClean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6785" y="1484784"/>
            <a:ext cx="1297215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Показан процент </a:t>
            </a:r>
            <a:r>
              <a:rPr lang="ru-RU" sz="1300" b="1" dirty="0"/>
              <a:t>учащихся, овладевших </a:t>
            </a:r>
            <a:r>
              <a:rPr lang="ru-RU" sz="1300" b="1" dirty="0" smtClean="0"/>
              <a:t>соответствую-</a:t>
            </a:r>
            <a:r>
              <a:rPr lang="ru-RU" sz="1300" b="1" dirty="0" err="1" smtClean="0"/>
              <a:t>щими</a:t>
            </a:r>
            <a:r>
              <a:rPr lang="ru-RU" sz="1300" b="1" dirty="0" smtClean="0"/>
              <a:t> </a:t>
            </a:r>
            <a:r>
              <a:rPr lang="ru-RU" sz="1300" b="1" dirty="0"/>
              <a:t>элементами критического </a:t>
            </a:r>
            <a:r>
              <a:rPr lang="ru-RU" sz="1300" b="1" dirty="0" smtClean="0"/>
              <a:t>мышления </a:t>
            </a:r>
            <a:br>
              <a:rPr lang="ru-RU" sz="1300" b="1" dirty="0" smtClean="0"/>
            </a:br>
            <a:r>
              <a:rPr lang="ru-RU" sz="1300" b="1" dirty="0" smtClean="0"/>
              <a:t>на высоком уровне</a:t>
            </a:r>
            <a:endParaRPr lang="ru-RU" sz="1300" b="1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/>
          <a:srcRect l="67710" t="37203" r="19561" b="37203"/>
          <a:stretch/>
        </p:blipFill>
        <p:spPr>
          <a:xfrm>
            <a:off x="8105520" y="3754137"/>
            <a:ext cx="858968" cy="97100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8" name="Прямоугольник 47"/>
          <p:cNvSpPr/>
          <p:nvPr/>
        </p:nvSpPr>
        <p:spPr>
          <a:xfrm>
            <a:off x="7884368" y="4706560"/>
            <a:ext cx="12504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«Г» класс – контрольная группа</a:t>
            </a:r>
            <a:endParaRPr lang="ru-RU" sz="1300" b="1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97528" y="3527405"/>
            <a:ext cx="3898408" cy="1805158"/>
            <a:chOff x="97528" y="3527405"/>
            <a:chExt cx="3898408" cy="180515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07504" y="3527405"/>
              <a:ext cx="3888432" cy="18051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97528" y="3585560"/>
              <a:ext cx="3898407" cy="257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>
                  <a:solidFill>
                    <a:srgbClr val="C00000"/>
                  </a:solidFill>
                </a:rPr>
                <a:t>умение определять степень обоснованности суждения и проверять его на истинность</a:t>
              </a:r>
            </a:p>
          </p:txBody>
        </p:sp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5"/>
            <a:srcRect l="21775" t="33266" r="12920" b="16532"/>
            <a:stretch/>
          </p:blipFill>
          <p:spPr>
            <a:xfrm>
              <a:off x="524892" y="3943874"/>
              <a:ext cx="3043676" cy="1315487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3993027" y="1632386"/>
            <a:ext cx="3963349" cy="1834513"/>
            <a:chOff x="3993027" y="1632386"/>
            <a:chExt cx="3963349" cy="183451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069661" y="1632386"/>
              <a:ext cx="3823858" cy="18345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993027" y="1668925"/>
              <a:ext cx="3963349" cy="408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>
                  <a:solidFill>
                    <a:srgbClr val="C00000"/>
                  </a:solidFill>
                </a:rPr>
                <a:t>умение находить главную информацию на фоне избыточной, </a:t>
              </a:r>
              <a:r>
                <a:rPr lang="ru-RU" sz="1400" b="1" i="1" dirty="0" smtClean="0">
                  <a:solidFill>
                    <a:srgbClr val="C00000"/>
                  </a:solidFill>
                </a:rPr>
                <a:t>различать факт и оценку</a:t>
              </a:r>
              <a:endParaRPr lang="ru-RU" sz="14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6"/>
            <a:srcRect l="11813" t="22438" r="22881" b="26375"/>
            <a:stretch/>
          </p:blipFill>
          <p:spPr>
            <a:xfrm>
              <a:off x="4487497" y="2077402"/>
              <a:ext cx="3004036" cy="1323812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4069661" y="3527405"/>
            <a:ext cx="3823858" cy="1805158"/>
            <a:chOff x="4069661" y="3527405"/>
            <a:chExt cx="3823858" cy="180515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081477" y="3630203"/>
              <a:ext cx="3786738" cy="1941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>
                  <a:solidFill>
                    <a:srgbClr val="C00000"/>
                  </a:solidFill>
                </a:rPr>
                <a:t>умение формулировать и аргументировать собственную точку зрения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069661" y="3527405"/>
              <a:ext cx="3823858" cy="18051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7"/>
            <a:srcRect l="31738" t="21454" r="2958" b="25391"/>
            <a:stretch/>
          </p:blipFill>
          <p:spPr>
            <a:xfrm>
              <a:off x="4480485" y="3923438"/>
              <a:ext cx="2988721" cy="1367719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107504" y="1640298"/>
            <a:ext cx="3888432" cy="1826602"/>
            <a:chOff x="107504" y="1640298"/>
            <a:chExt cx="3888432" cy="182660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7504" y="1640298"/>
              <a:ext cx="3888432" cy="18266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07504" y="1742359"/>
              <a:ext cx="3888432" cy="2547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 smtClean="0">
                  <a:solidFill>
                    <a:srgbClr val="C00000"/>
                  </a:solidFill>
                </a:rPr>
                <a:t>умение определять степень достоверности различных источников информации</a:t>
              </a:r>
              <a:endParaRPr lang="ru-RU" sz="1400" b="1" i="1" dirty="0">
                <a:solidFill>
                  <a:srgbClr val="C00000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8"/>
            <a:srcRect l="21775" t="21454" r="12920" b="26375"/>
            <a:stretch/>
          </p:blipFill>
          <p:spPr>
            <a:xfrm>
              <a:off x="547236" y="2059834"/>
              <a:ext cx="2978258" cy="1337692"/>
            </a:xfrm>
            <a:prstGeom prst="rect">
              <a:avLst/>
            </a:prstGeom>
          </p:spPr>
        </p:pic>
      </p:grpSp>
      <p:pic>
        <p:nvPicPr>
          <p:cNvPr id="41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/>
        </p:blipFill>
        <p:spPr bwMode="auto">
          <a:xfrm>
            <a:off x="0" y="-4636"/>
            <a:ext cx="9155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77115" y="-234280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Результаты (2012-2015 уч. г.)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70757"/>
              </p:ext>
            </p:extLst>
          </p:nvPr>
        </p:nvGraphicFramePr>
        <p:xfrm>
          <a:off x="221131" y="1475616"/>
          <a:ext cx="8784981" cy="2468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0469"/>
                <a:gridCol w="1728192"/>
                <a:gridCol w="2088232"/>
                <a:gridCol w="936107"/>
                <a:gridCol w="1121741"/>
                <a:gridCol w="936104"/>
                <a:gridCol w="122413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год сдачи ЕГЭ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выпускников, сдававших ЕГЭ по обществознанию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процент </a:t>
                      </a:r>
                      <a:r>
                        <a:rPr lang="ru-RU" sz="1500" baseline="0" dirty="0" smtClean="0"/>
                        <a:t>выпускников, показавших высокие результаты</a:t>
                      </a:r>
                      <a:r>
                        <a:rPr lang="ru-RU" sz="1500" baseline="0" dirty="0"/>
                        <a:t> </a:t>
                      </a:r>
                      <a:r>
                        <a:rPr lang="ru-RU" sz="1500" baseline="0" dirty="0" smtClean="0"/>
                        <a:t/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(больше 70 баллов)</a:t>
                      </a:r>
                      <a:endParaRPr lang="ru-RU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средний балл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средний</a:t>
                      </a:r>
                      <a:r>
                        <a:rPr lang="ru-RU" sz="1500" baseline="0" dirty="0" smtClean="0"/>
                        <a:t> балл по Самарской области</a:t>
                      </a:r>
                      <a:endParaRPr lang="ru-RU" sz="15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средний балл по РФ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количество 100-балльны</a:t>
                      </a:r>
                      <a:r>
                        <a:rPr lang="ru-RU" sz="1500" baseline="0" dirty="0" smtClean="0"/>
                        <a:t>х результатов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2012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100%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77,3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58,2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55,2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– 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2013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77,5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63,7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59,5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2014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57%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75,0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58,6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53,25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– 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2015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23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78%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77,8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60,0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56,65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– </a:t>
                      </a:r>
                      <a:endParaRPr lang="ru-RU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91613" y="4077072"/>
            <a:ext cx="4349998" cy="620377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РЕЗУЛЬТАТЫ ОБУЧАЮЩИХСЯ В КОНФЕРЕНЦИЯХ И КОНКУРСАХ</a:t>
            </a:r>
          </a:p>
        </p:txBody>
      </p: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88422"/>
              </p:ext>
            </p:extLst>
          </p:nvPr>
        </p:nvGraphicFramePr>
        <p:xfrm>
          <a:off x="4685627" y="4775840"/>
          <a:ext cx="4320481" cy="1737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39492"/>
                <a:gridCol w="1320748"/>
                <a:gridCol w="842128"/>
                <a:gridCol w="1318113"/>
              </a:tblGrid>
              <a:tr h="332882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учебный</a:t>
                      </a:r>
                      <a:r>
                        <a:rPr lang="ru-RU" sz="1200" b="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год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«Высшая проба»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Всероссийская олимпиада </a:t>
                      </a:r>
                      <a:r>
                        <a:rPr lang="ru-RU" sz="1200" b="1" dirty="0" smtClean="0">
                          <a:effectLst/>
                        </a:rPr>
                        <a:t>школьников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4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призёры заключительного этапа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призёры регионального этапа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призёры заключительного этапа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2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2012-2013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11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1100" b="1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2013-2014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2014-2015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221131" y="971560"/>
            <a:ext cx="8784976" cy="432048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/>
              <a:t>РЕЗУЛЬТАТЫ ЕГЭ </a:t>
            </a:r>
            <a:r>
              <a:rPr lang="ru-RU" sz="2400" b="1" dirty="0" smtClean="0"/>
              <a:t>2012-2015 г. (ОБЩЕСТВОЗНАНИЕ</a:t>
            </a:r>
            <a:r>
              <a:rPr lang="ru-RU" sz="2400" b="1" dirty="0"/>
              <a:t>)</a:t>
            </a: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46583"/>
              </p:ext>
            </p:extLst>
          </p:nvPr>
        </p:nvGraphicFramePr>
        <p:xfrm>
          <a:off x="185612" y="4775840"/>
          <a:ext cx="4355999" cy="1706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9615"/>
                <a:gridCol w="1440160"/>
                <a:gridCol w="828577"/>
                <a:gridCol w="1187647"/>
              </a:tblGrid>
              <a:tr h="29718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учебный год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участники исследовательской работы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работ, занявших призовые </a:t>
                      </a:r>
                      <a:r>
                        <a:rPr lang="ru-RU" sz="1200" b="1" dirty="0" smtClean="0">
                          <a:effectLst/>
                        </a:rPr>
                        <a:t>места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3F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городской уровень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effectLst/>
                        </a:rPr>
                        <a:t>всероссийский уровень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2011-2012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4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 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2012-2013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2013-2014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2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2014-2015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4685627" y="4077072"/>
            <a:ext cx="4320480" cy="620377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/>
              <a:t>РЕЗУЛЬТАТЫ ОЛИМПИАД (ОБЩЕСТВОЗНАНИЕ, ПРАВО)</a:t>
            </a:r>
          </a:p>
        </p:txBody>
      </p:sp>
    </p:spTree>
    <p:extLst>
      <p:ext uri="{BB962C8B-B14F-4D97-AF65-F5344CB8AC3E}">
        <p14:creationId xmlns:p14="http://schemas.microsoft.com/office/powerpoint/2010/main" val="66850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0" grpId="0" animBg="1"/>
      <p:bldP spid="7" grpId="0"/>
      <p:bldP spid="48" grpId="0"/>
      <p:bldP spid="42" grpId="0"/>
      <p:bldP spid="44" grpId="0" animBg="1"/>
      <p:bldP spid="44" grpId="1" animBg="1"/>
      <p:bldP spid="46" grpId="0" animBg="1"/>
      <p:bldP spid="46" grpId="1" animBg="1"/>
      <p:bldP spid="66" grpId="0" animBg="1"/>
      <p:bldP spid="6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Приобретение и презентация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https://pp.vk.me/c617918/v617918713/11df0/FmPiqloiM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296144"/>
            <a:ext cx="3454432" cy="20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0. Преподавание в 1-й гимн\12. Повышение квалификации и МПИ\УЧИТЕЛЬСКИЕ ДОСТИЖЕНИЯ\дипломы\мои\Взято\вшэ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971" y="1296144"/>
            <a:ext cx="1439360" cy="207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008" y="3326698"/>
            <a:ext cx="497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Повышение квалификации в НИУ ВШЭ (г. Москва, 2014)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 фото проф. И.Н. Данилевский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>
            <a:hlinkClick r:id="rId4"/>
          </p:cNvPr>
          <p:cNvSpPr/>
          <p:nvPr/>
        </p:nvSpPr>
        <p:spPr>
          <a:xfrm>
            <a:off x="215008" y="884916"/>
            <a:ext cx="4951075" cy="369332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</a:rPr>
              <a:t>Повышение квалификации</a:t>
            </a:r>
          </a:p>
        </p:txBody>
      </p:sp>
      <p:pic>
        <p:nvPicPr>
          <p:cNvPr id="9" name="Picture 3" descr="C:\Users\Kocherezhko\13. Клуб молодых учителей\2013-2014\7. Практический семинар май 2014\ФОТО\НОРМАЛЬНЫЕ\_MG_03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19235" r="11099" b="5487"/>
          <a:stretch/>
        </p:blipFill>
        <p:spPr bwMode="auto">
          <a:xfrm>
            <a:off x="5580112" y="1296782"/>
            <a:ext cx="3240360" cy="207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3"/>
          <p:cNvSpPr>
            <a:spLocks noGrp="1"/>
          </p:cNvSpPr>
          <p:nvPr>
            <p:ph idx="1"/>
          </p:nvPr>
        </p:nvSpPr>
        <p:spPr>
          <a:xfrm>
            <a:off x="5076056" y="3372221"/>
            <a:ext cx="406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Открытый урок в рамках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практического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семинара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для молодых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учителей Самары (2014 г.)</a:t>
            </a:r>
          </a:p>
        </p:txBody>
      </p:sp>
      <p:sp>
        <p:nvSpPr>
          <p:cNvPr id="11" name="Прямоугольник 10">
            <a:hlinkClick r:id="rId6"/>
          </p:cNvPr>
          <p:cNvSpPr/>
          <p:nvPr/>
        </p:nvSpPr>
        <p:spPr>
          <a:xfrm>
            <a:off x="5364088" y="876405"/>
            <a:ext cx="3672409" cy="369332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</a:rPr>
              <a:t>Участие в практических семинарах</a:t>
            </a:r>
          </a:p>
        </p:txBody>
      </p:sp>
      <p:pic>
        <p:nvPicPr>
          <p:cNvPr id="12" name="Picture 4" descr="C:\Users\Kocherezhko\Desktop\дипломы\благодарность-вопросы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4480790"/>
            <a:ext cx="1567661" cy="21560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5008" y="3816424"/>
            <a:ext cx="3240360" cy="57283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Разработка </a:t>
            </a:r>
            <a:r>
              <a:rPr lang="ru-RU" b="1" dirty="0"/>
              <a:t>олимпиадных </a:t>
            </a:r>
            <a:r>
              <a:rPr lang="ru-RU" b="1" dirty="0" smtClean="0"/>
              <a:t>заданий</a:t>
            </a:r>
            <a:endParaRPr lang="ru-RU" b="1" dirty="0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1799184" y="4811102"/>
            <a:ext cx="1783294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400" b="1" dirty="0" smtClean="0"/>
              <a:t>Посмотреть олимпиадные задания на сайте: </a:t>
            </a:r>
          </a:p>
          <a:p>
            <a:pPr marL="185738" indent="-185738" algn="ctr">
              <a:tabLst>
                <a:tab pos="185738" algn="l"/>
              </a:tabLst>
            </a:pPr>
            <a:r>
              <a:rPr lang="ru-RU" sz="1400" b="1" dirty="0" smtClean="0">
                <a:hlinkClick r:id="rId8"/>
              </a:rPr>
              <a:t>история</a:t>
            </a:r>
            <a:r>
              <a:rPr lang="ru-RU" sz="1400" b="1" dirty="0" smtClean="0"/>
              <a:t>;</a:t>
            </a:r>
          </a:p>
          <a:p>
            <a:pPr marL="185738" indent="-185738" algn="ctr">
              <a:tabLst>
                <a:tab pos="185738" algn="l"/>
              </a:tabLst>
            </a:pPr>
            <a:r>
              <a:rPr lang="ru-RU" sz="1400" b="1" dirty="0" smtClean="0">
                <a:hlinkClick r:id="rId9"/>
              </a:rPr>
              <a:t>обществознание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15" name="Picture 2" descr="C:\Users\Kocherezhko\2. МОИ МАТЕРИАЛЫ ПО ИСТОРИИ\2. НАШ УЧЕБНИК ПО ИСТОРИИ РОССИИ\19048905_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308" y="4474826"/>
            <a:ext cx="1503268" cy="216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hlinkClick r:id="rId10"/>
          </p:cNvPr>
          <p:cNvSpPr/>
          <p:nvPr/>
        </p:nvSpPr>
        <p:spPr>
          <a:xfrm>
            <a:off x="3660070" y="3818692"/>
            <a:ext cx="1883530" cy="570449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Авторское </a:t>
            </a:r>
            <a:r>
              <a:rPr lang="ru-RU" b="1" dirty="0"/>
              <a:t>учебное пособие</a:t>
            </a: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3743400" y="6165304"/>
            <a:ext cx="99921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b="1" dirty="0" smtClean="0">
                <a:solidFill>
                  <a:schemeClr val="bg1"/>
                </a:solidFill>
              </a:rPr>
              <a:t>Посмотреть пособие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hlinkClick r:id="rId12"/>
          </p:cNvPr>
          <p:cNvSpPr>
            <a:spLocks noChangeArrowheads="1"/>
          </p:cNvSpPr>
          <p:nvPr/>
        </p:nvSpPr>
        <p:spPr bwMode="auto">
          <a:xfrm>
            <a:off x="-36512" y="6583791"/>
            <a:ext cx="477912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hlinkClick r:id="rId12"/>
              </a:rPr>
              <a:t>Подробнее ознакомиться с моими достижениями можно здесь</a:t>
            </a:r>
            <a:endParaRPr lang="ru-RU" sz="1200" b="1" dirty="0" smtClean="0">
              <a:solidFill>
                <a:srgbClr val="FF0000"/>
              </a:solidFill>
            </a:endParaRPr>
          </a:p>
        </p:txBody>
      </p:sp>
      <p:sp>
        <p:nvSpPr>
          <p:cNvPr id="19" name="Прямоугольник 18">
            <a:hlinkClick r:id="rId13"/>
          </p:cNvPr>
          <p:cNvSpPr/>
          <p:nvPr/>
        </p:nvSpPr>
        <p:spPr>
          <a:xfrm>
            <a:off x="5724128" y="3833886"/>
            <a:ext cx="3366628" cy="57283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Реализация программы стажировок молодых учителей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46" y="4469111"/>
            <a:ext cx="2856716" cy="1897372"/>
          </a:xfrm>
          <a:prstGeom prst="rect">
            <a:avLst/>
          </a:prstGeom>
        </p:spPr>
      </p:pic>
      <p:sp>
        <p:nvSpPr>
          <p:cNvPr id="21" name="Объект 3"/>
          <p:cNvSpPr txBox="1">
            <a:spLocks/>
          </p:cNvSpPr>
          <p:nvPr/>
        </p:nvSpPr>
        <p:spPr>
          <a:xfrm>
            <a:off x="5508104" y="6381328"/>
            <a:ext cx="369900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Стажировка в Кировском 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экономико-правовом лицее (г. Киров, 2014 г.)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build="p"/>
      <p:bldP spid="11" grpId="0" animBg="1"/>
      <p:bldP spid="13" grpId="0" animBg="1"/>
      <p:bldP spid="14" grpId="0"/>
      <p:bldP spid="16" grpId="0" animBg="1"/>
      <p:bldP spid="17" grpId="0"/>
      <p:bldP spid="18" grpId="0"/>
      <p:bldP spid="1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1" b="39238"/>
          <a:stretch/>
        </p:blipFill>
        <p:spPr>
          <a:xfrm>
            <a:off x="0" y="4561660"/>
            <a:ext cx="9138147" cy="2323724"/>
          </a:xfrm>
          <a:prstGeom prst="rect">
            <a:avLst/>
          </a:prstGeom>
        </p:spPr>
      </p:pic>
      <p:pic>
        <p:nvPicPr>
          <p:cNvPr id="4" name="Picture 4" descr="C:\Users\Kocherezhko\Desktop\Сергей\DSC04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" b="20142"/>
          <a:stretch/>
        </p:blipFill>
        <p:spPr bwMode="auto">
          <a:xfrm>
            <a:off x="323528" y="836712"/>
            <a:ext cx="3096344" cy="345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419872" y="764704"/>
            <a:ext cx="5616624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Сергей Сергеевич КОЧЕРЕЖКО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Учитель истории и обществознания МБОУ Гимназия № 1 </a:t>
            </a:r>
            <a:r>
              <a:rPr lang="ru-RU" sz="2000" b="1" dirty="0" err="1" smtClean="0">
                <a:solidFill>
                  <a:srgbClr val="000066"/>
                </a:solidFill>
              </a:rPr>
              <a:t>г.о</a:t>
            </a:r>
            <a:r>
              <a:rPr lang="ru-RU" sz="2000" b="1" dirty="0" smtClean="0">
                <a:solidFill>
                  <a:srgbClr val="000066"/>
                </a:solidFill>
              </a:rPr>
              <a:t>. Самара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Председатель Самарской ассоциации молодых педагогов</a:t>
            </a:r>
            <a:endParaRPr lang="ru-RU" sz="2000" b="1" dirty="0">
              <a:solidFill>
                <a:srgbClr val="00006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Родился в 1989 г. в г. Тольятти Куйбышевской области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В 2011 г. закончил исторический факультет Самарского государственного университета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Стаж: 4 года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Педагогический стаж: 4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748" y="4687646"/>
            <a:ext cx="1679353" cy="111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4" y="4687646"/>
            <a:ext cx="1679352" cy="111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364717" y="6376407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1600" b="1" dirty="0" smtClean="0">
                <a:solidFill>
                  <a:schemeClr val="bg1">
                    <a:lumMod val="50000"/>
                  </a:schemeClr>
                </a:solidFill>
              </a:rPr>
              <a:t>SAMARA</a:t>
            </a:r>
            <a:endParaRPr lang="ru-RU" alt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оле 28">
            <a:hlinkClick r:id="rId6"/>
          </p:cNvPr>
          <p:cNvSpPr txBox="1">
            <a:spLocks noChangeArrowheads="1"/>
          </p:cNvSpPr>
          <p:nvPr/>
        </p:nvSpPr>
        <p:spPr bwMode="auto">
          <a:xfrm>
            <a:off x="323528" y="4338461"/>
            <a:ext cx="2994693" cy="223199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 smtClean="0"/>
              <a:t>Подробнее обо мне на сайте</a:t>
            </a:r>
            <a:endParaRPr lang="ru-RU" sz="16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814" y="-22748"/>
            <a:ext cx="8579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Разрешите представиться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0" y="5373216"/>
            <a:ext cx="9144000" cy="779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itchFamily="34" charset="0"/>
              <a:buNone/>
            </a:pPr>
            <a:r>
              <a:rPr lang="ru-RU" sz="44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 smtClean="0">
              <a:solidFill>
                <a:srgbClr val="000066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0" y="548680"/>
            <a:ext cx="91440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35496" y="6152430"/>
            <a:ext cx="9144000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600" b="1" dirty="0" smtClean="0">
                <a:solidFill>
                  <a:srgbClr val="000066"/>
                </a:solidFill>
              </a:rPr>
              <a:t>Буду рад ответить на Ваши вопросы и установить новые контакты </a:t>
            </a:r>
            <a:br>
              <a:rPr lang="ru-RU" sz="1600" b="1" dirty="0" smtClean="0">
                <a:solidFill>
                  <a:srgbClr val="000066"/>
                </a:solidFill>
              </a:rPr>
            </a:br>
            <a:r>
              <a:rPr lang="ru-RU" sz="1600" b="1" dirty="0" smtClean="0"/>
              <a:t>электронный адрес: </a:t>
            </a:r>
            <a:r>
              <a:rPr lang="en-US" sz="1600" b="1" dirty="0" smtClean="0">
                <a:solidFill>
                  <a:srgbClr val="000066"/>
                </a:solidFill>
                <a:hlinkClick r:id="rId2"/>
              </a:rPr>
              <a:t>cckoch@list.ru</a:t>
            </a:r>
            <a:r>
              <a:rPr lang="ru-RU" sz="1600" b="1" dirty="0" smtClean="0">
                <a:solidFill>
                  <a:srgbClr val="000066"/>
                </a:solidFill>
              </a:rPr>
              <a:t> 	</a:t>
            </a:r>
            <a:r>
              <a:rPr lang="ru-RU" sz="1600" b="1" dirty="0" smtClean="0"/>
              <a:t>сайт: </a:t>
            </a:r>
            <a:r>
              <a:rPr lang="en-US" sz="1600" b="1" dirty="0" smtClean="0">
                <a:solidFill>
                  <a:srgbClr val="000066"/>
                </a:solidFill>
                <a:hlinkClick r:id="rId3"/>
              </a:rPr>
              <a:t>istorik-samara.ru</a:t>
            </a:r>
            <a:r>
              <a:rPr lang="en-US" sz="1600" b="1" dirty="0" smtClean="0">
                <a:solidFill>
                  <a:srgbClr val="000066"/>
                </a:solidFill>
              </a:rPr>
              <a:t> </a:t>
            </a:r>
            <a:endParaRPr lang="ru-RU" sz="1600" b="1" dirty="0" smtClean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980728"/>
            <a:ext cx="453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Брюшинкин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В.Н. Критическое мышление и аргументация // Критическое мышление, логика,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аргументация / Под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ред. В.Н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Брюшинкина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В.И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Маркина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Калининград, 2003.</a:t>
            </a:r>
          </a:p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Выготский Л.С. Мышление и речь. М., 1996. </a:t>
            </a:r>
          </a:p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Гальперин П.Я. Методы обучения и умственное развитие ребенка. М., 1985. </a:t>
            </a:r>
          </a:p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Гущин Ю.Ф., Ильясов И.И. Опыт разработки теста оценки критического мышления школьников // http://psyhoi№fo.ru/opyt-razrabotki-testa-oce№ki-kriticheskogo-myshle№iya-shkol№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ikov.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Дата обращения 20.07.2015. </a:t>
            </a:r>
          </a:p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Заир-Бек С.И., </a:t>
            </a: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Муштавинская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И.В. Развитие критического мышления на уроке.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., 2004.</a:t>
            </a:r>
          </a:p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Ивунина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Е.Е. О различных подходах к понятию «критическое мышление» // Молодой учёный. № 11. Ноябрь, 2009. </a:t>
            </a:r>
          </a:p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Кара-Мурза С. Г. Манипуляция сознанием-2. М., 2009.</a:t>
            </a:r>
          </a:p>
          <a:p>
            <a:pPr marL="185738" lvl="0" indent="-185738" algn="just">
              <a:spcAft>
                <a:spcPts val="0"/>
              </a:spcAft>
              <a:buFont typeface="+mj-lt"/>
              <a:buAutoNum type="arabicPeriod"/>
              <a:tabLst>
                <a:tab pos="185738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Леонтьев А.Н. Деятельность. Сознание. Личность. М., 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1977. 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980728"/>
            <a:ext cx="43737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0" indent="-271463" algn="just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Лернер</a:t>
            </a:r>
            <a:r>
              <a:rPr lang="ru-RU" sz="1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И.Я. Дидактические основы методов обучения. М., 1981.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Матюшкин А.М. Проблемные ситуации в мышлении и обучении. М., 1972. 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Поль Р.У. Критическое мышление: Что необходимо каждому для выживания в быстро меняющемся мире. М., 1990.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Терно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С.А. Критическое мышление в школе – средневековая отсталость? // Современные научные исследования и инновации. 2013. № 9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Фромм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Э. Бегство от свободы. Человек для себя. М., 2006.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Халперн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Д,. Психология критического мышления. СПб., 2000. </a:t>
            </a:r>
          </a:p>
          <a:p>
            <a:pPr marL="271463" lvl="0" indent="-271463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 err="1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Липман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М. Рефлексивная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практики образования  // </a:t>
            </a:r>
            <a:r>
              <a:rPr lang="ru-RU" sz="1400" u="sng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http://window.edu.ru/resource/200/42200/files/pril1_1.pdf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Дата обращения </a:t>
            </a:r>
            <a:r>
              <a:rPr lang="ru-RU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20.07.2015.</a:t>
            </a:r>
          </a:p>
          <a:p>
            <a:pPr marL="271463" lvl="0" indent="-271463" algn="just">
              <a:spcAft>
                <a:spcPts val="0"/>
              </a:spcAft>
              <a:buFont typeface="+mj-lt"/>
              <a:buAutoNum type="arabicPeriod" startAt="9"/>
              <a:tabLst>
                <a:tab pos="271463" algn="l"/>
              </a:tabLst>
            </a:pP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Рубинштейн С.Л. О мышлении и путях его исследования. М., 1958.</a:t>
            </a:r>
            <a:endParaRPr lang="ru-RU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488065" y="1848826"/>
            <a:ext cx="2489858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Г.В. </a:t>
            </a:r>
            <a:r>
              <a:rPr lang="ru-RU" sz="2400" b="1" dirty="0" err="1" smtClean="0"/>
              <a:t>Носовский</a:t>
            </a:r>
            <a:r>
              <a:rPr lang="ru-RU" sz="2400" b="1" dirty="0" smtClean="0"/>
              <a:t>, А.Т. Фоменко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2" b="8072"/>
          <a:stretch/>
        </p:blipFill>
        <p:spPr>
          <a:xfrm rot="16200000">
            <a:off x="2638247" y="2455308"/>
            <a:ext cx="1155688" cy="626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 b="8072"/>
          <a:stretch/>
        </p:blipFill>
        <p:spPr>
          <a:xfrm rot="16200000">
            <a:off x="1284830" y="211881"/>
            <a:ext cx="3886479" cy="628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3940" y="764704"/>
            <a:ext cx="8016452" cy="360040"/>
          </a:xfrm>
        </p:spPr>
        <p:txBody>
          <a:bodyPr>
            <a:noAutofit/>
          </a:bodyPr>
          <a:lstStyle/>
          <a:p>
            <a:pPr marL="0" indent="266700" algn="just">
              <a:buNone/>
            </a:pPr>
            <a:r>
              <a:rPr lang="ru-RU" sz="1800" b="1" dirty="0" smtClean="0"/>
              <a:t>Вот ещё несколько цитат из той же книги, которые, по заверению авторов, «абсолютно доказательны»: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596" y="-27384"/>
            <a:ext cx="8579296" cy="7200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«Уникальное события в научной жизни»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48511" y="6165304"/>
            <a:ext cx="6161229" cy="5225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Каково Ваше отношение к подобным «уникальным событиям в научной жизни»?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1517" y="2780928"/>
            <a:ext cx="5951922" cy="1813032"/>
            <a:chOff x="251517" y="2683856"/>
            <a:chExt cx="5951922" cy="1813032"/>
          </a:xfrm>
        </p:grpSpPr>
        <p:sp>
          <p:nvSpPr>
            <p:cNvPr id="14" name="Объект 2"/>
            <p:cNvSpPr txBox="1">
              <a:spLocks/>
            </p:cNvSpPr>
            <p:nvPr/>
          </p:nvSpPr>
          <p:spPr>
            <a:xfrm>
              <a:off x="251518" y="3248362"/>
              <a:ext cx="5951921" cy="12485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442913" algn="just">
                <a:buNone/>
              </a:pPr>
              <a:r>
                <a:rPr lang="ru-RU" sz="1800" b="1" dirty="0" smtClean="0">
                  <a:latin typeface="Arial Narrow" panose="020B0606020202030204" pitchFamily="34" charset="0"/>
                </a:rPr>
                <a:t>Исторический </a:t>
              </a:r>
              <a:r>
                <a:rPr lang="ru-RU" sz="1800" b="1" dirty="0">
                  <a:latin typeface="Arial Narrow" panose="020B0606020202030204" pitchFamily="34" charset="0"/>
                </a:rPr>
                <a:t>Великий Новгород – это русский город Ярославль, потому что название реки ВОЛХОВ - это всего лишь слегка искаженное </a:t>
              </a:r>
              <a:r>
                <a:rPr lang="ru-RU" sz="1800" b="1" dirty="0" smtClean="0">
                  <a:latin typeface="Arial Narrow" panose="020B0606020202030204" pitchFamily="34" charset="0"/>
                </a:rPr>
                <a:t>ВОЛГА…</a:t>
              </a:r>
              <a:endParaRPr lang="ru-RU" sz="1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1517" y="2683856"/>
              <a:ext cx="6078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endPara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91880" y="3429000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7560" y="4048193"/>
            <a:ext cx="5951922" cy="1973095"/>
            <a:chOff x="227560" y="3804159"/>
            <a:chExt cx="5951922" cy="1973095"/>
          </a:xfrm>
        </p:grpSpPr>
        <p:sp>
          <p:nvSpPr>
            <p:cNvPr id="21" name="Объект 2"/>
            <p:cNvSpPr txBox="1">
              <a:spLocks/>
            </p:cNvSpPr>
            <p:nvPr/>
          </p:nvSpPr>
          <p:spPr>
            <a:xfrm>
              <a:off x="227561" y="4368665"/>
              <a:ext cx="5951921" cy="12485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442913" algn="just">
                <a:buNone/>
              </a:pPr>
              <a:r>
                <a:rPr lang="ru-RU" sz="1800" b="1" dirty="0" smtClean="0">
                  <a:latin typeface="Arial Narrow" panose="020B0606020202030204" pitchFamily="34" charset="0"/>
                </a:rPr>
                <a:t>Название АНГЛИЯ происходит </a:t>
              </a:r>
              <a:r>
                <a:rPr lang="ru-RU" sz="1800" b="1" dirty="0">
                  <a:latin typeface="Arial Narrow" panose="020B0606020202030204" pitchFamily="34" charset="0"/>
                </a:rPr>
                <a:t>от византийской династии </a:t>
              </a:r>
              <a:r>
                <a:rPr lang="ru-RU" sz="1800" b="1" dirty="0" smtClean="0">
                  <a:latin typeface="Arial Narrow" panose="020B0606020202030204" pitchFamily="34" charset="0"/>
                </a:rPr>
                <a:t>АНГЕЛОВ, </a:t>
              </a:r>
              <a:r>
                <a:rPr lang="ru-RU" sz="1800" b="1" dirty="0">
                  <a:latin typeface="Arial Narrow" panose="020B0606020202030204" pitchFamily="34" charset="0"/>
                </a:rPr>
                <a:t>а БРИТАНИЯ получила свое имя от Марка БРУТА, который убил Цезаря и стал первым правителем Англии…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7560" y="3804159"/>
              <a:ext cx="6078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endPara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67744" y="4853924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51518" y="1273258"/>
            <a:ext cx="5951922" cy="1939718"/>
            <a:chOff x="251518" y="1273258"/>
            <a:chExt cx="5951922" cy="1939718"/>
          </a:xfrm>
        </p:grpSpPr>
        <p:sp>
          <p:nvSpPr>
            <p:cNvPr id="6" name="Объект 2"/>
            <p:cNvSpPr txBox="1">
              <a:spLocks/>
            </p:cNvSpPr>
            <p:nvPr/>
          </p:nvSpPr>
          <p:spPr>
            <a:xfrm>
              <a:off x="251519" y="1837764"/>
              <a:ext cx="5951921" cy="12485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442913" algn="just">
                <a:buNone/>
              </a:pPr>
              <a:r>
                <a:rPr lang="ru-RU" sz="1800" b="1" dirty="0">
                  <a:latin typeface="Arial Narrow" panose="020B0606020202030204" pitchFamily="34" charset="0"/>
                </a:rPr>
                <a:t>Книги о походах Александра Македонского были написаны в XV-XVI веках как рассказы о современных событиях, ведь никаких подробностей о его военных походах источники ранее XV века не </a:t>
              </a:r>
              <a:r>
                <a:rPr lang="ru-RU" sz="1800" b="1" dirty="0" smtClean="0">
                  <a:latin typeface="Arial Narrow" panose="020B0606020202030204" pitchFamily="34" charset="0"/>
                </a:rPr>
                <a:t>содержат…</a:t>
              </a:r>
              <a:endParaRPr lang="ru-RU" sz="1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518" y="1273258"/>
              <a:ext cx="6078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endPara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33173" y="2289646"/>
              <a:ext cx="53091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0" name="Picture 2" descr="https://upload.wikimedia.org/wikipedia/commons/thumb/6/62/Bust_Alexander_BM_1857.jpg/300px-Bust_Alexander_BM_185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" b="18868"/>
          <a:stretch/>
        </p:blipFill>
        <p:spPr bwMode="auto">
          <a:xfrm>
            <a:off x="6790313" y="1248536"/>
            <a:ext cx="1796280" cy="2082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rana.ru/media/images/uploaded/gallery_promo229107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r="4102"/>
          <a:stretch/>
        </p:blipFill>
        <p:spPr bwMode="auto">
          <a:xfrm>
            <a:off x="6538736" y="1567620"/>
            <a:ext cx="2388517" cy="177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lobalstudygroup.com/images/526331231231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642" y="1108545"/>
            <a:ext cx="173355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Новая хронология - Г.В. Носовский, А.Т. Фоменко - Новая хронология Руси 1997, DjVu/PDF, RUS скачать бесплатно торрент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"/>
          <a:stretch/>
        </p:blipFill>
        <p:spPr bwMode="auto">
          <a:xfrm>
            <a:off x="6655497" y="3560141"/>
            <a:ext cx="2164975" cy="31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654004" y="3567113"/>
            <a:ext cx="2157982" cy="310224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Кто авторы этой книги?</a:t>
            </a:r>
            <a:endParaRPr lang="ru-RU" sz="3200" b="1" dirty="0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/>
        </p:blipFill>
        <p:spPr bwMode="auto">
          <a:xfrm>
            <a:off x="-11782" y="0"/>
            <a:ext cx="9155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32" b="8072"/>
          <a:stretch/>
        </p:blipFill>
        <p:spPr>
          <a:xfrm rot="16200000">
            <a:off x="2626465" y="2459944"/>
            <a:ext cx="1155688" cy="626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1" b="8072"/>
          <a:stretch/>
        </p:blipFill>
        <p:spPr>
          <a:xfrm rot="16200000">
            <a:off x="1273048" y="216517"/>
            <a:ext cx="3886479" cy="628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72158" y="769340"/>
            <a:ext cx="801645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6700" algn="just">
              <a:buFont typeface="Arial" pitchFamily="34" charset="0"/>
              <a:buNone/>
            </a:pPr>
            <a:r>
              <a:rPr lang="ru-RU" sz="1800" b="1" smtClean="0"/>
              <a:t>Авторы одной известной и очень популярной книги замечают: </a:t>
            </a:r>
            <a:endParaRPr lang="ru-RU" sz="1800" b="1" dirty="0" smtClean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1814" y="-22748"/>
            <a:ext cx="85792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«Уникальное событие в научной жизни»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>
          <a:xfrm>
            <a:off x="310554" y="3577652"/>
            <a:ext cx="576183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 algn="just">
              <a:tabLst>
                <a:tab pos="185738" algn="l"/>
              </a:tabLst>
            </a:pPr>
            <a:r>
              <a:rPr lang="ru-RU" sz="1800" b="1" dirty="0" smtClean="0">
                <a:latin typeface="Arial Narrow" panose="020B0606020202030204" pitchFamily="34" charset="0"/>
              </a:rPr>
              <a:t>В летописи сказано, что "наутро же князь великий повелел выехать всем воинам на поле к Девичьему монастырю" – это знаменитое место в излучине Москва-реки, на котором сегодня стоит Новодевичий монастырь…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10553" y="4962485"/>
            <a:ext cx="57618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 algn="just">
              <a:buFont typeface="Arial" panose="020B0604020202020204" pitchFamily="34" charset="0"/>
              <a:buChar char="•"/>
              <a:tabLst>
                <a:tab pos="185738" algn="l"/>
              </a:tabLst>
            </a:pPr>
            <a:r>
              <a:rPr lang="ru-RU" b="1" dirty="0">
                <a:latin typeface="Arial Narrow" panose="020B0606020202030204" pitchFamily="34" charset="0"/>
              </a:rPr>
              <a:t>Трудно отделаться от впечатления, что </a:t>
            </a:r>
            <a:r>
              <a:rPr lang="ru-RU" b="1" dirty="0" err="1">
                <a:latin typeface="Arial Narrow" panose="020B0606020202030204" pitchFamily="34" charset="0"/>
              </a:rPr>
              <a:t>Непрядва</a:t>
            </a:r>
            <a:r>
              <a:rPr lang="ru-RU" b="1" dirty="0">
                <a:latin typeface="Arial Narrow" panose="020B0606020202030204" pitchFamily="34" charset="0"/>
              </a:rPr>
              <a:t> – это просто вариант имени </a:t>
            </a:r>
            <a:r>
              <a:rPr lang="ru-RU" b="1" dirty="0" err="1">
                <a:latin typeface="Arial Narrow" panose="020B0606020202030204" pitchFamily="34" charset="0"/>
              </a:rPr>
              <a:t>Напрудная</a:t>
            </a:r>
            <a:r>
              <a:rPr lang="ru-RU" b="1" dirty="0">
                <a:latin typeface="Arial Narrow" panose="020B0606020202030204" pitchFamily="34" charset="0"/>
              </a:rPr>
              <a:t> река в Москве, от слов </a:t>
            </a:r>
            <a:r>
              <a:rPr lang="ru-RU" b="1" dirty="0" smtClean="0">
                <a:latin typeface="Arial Narrow" panose="020B0606020202030204" pitchFamily="34" charset="0"/>
              </a:rPr>
              <a:t>"на пруду", "на прудах". 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37" name="Picture 4" descr="Совет ветеранов 6ОСН &quot;ВИТЯЗЬ&quot; :: Просмотр темы - Религиозные дискуссии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r="11213"/>
          <a:stretch/>
        </p:blipFill>
        <p:spPr bwMode="auto">
          <a:xfrm>
            <a:off x="6432426" y="1277894"/>
            <a:ext cx="2520281" cy="1813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бъект 2"/>
          <p:cNvSpPr txBox="1">
            <a:spLocks/>
          </p:cNvSpPr>
          <p:nvPr/>
        </p:nvSpPr>
        <p:spPr>
          <a:xfrm>
            <a:off x="239737" y="1842399"/>
            <a:ext cx="5951921" cy="2032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2913" algn="just">
              <a:buFont typeface="Arial" pitchFamily="34" charset="0"/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Сегодня считается, будто Куликово поле расположено между реками </a:t>
            </a:r>
            <a:r>
              <a:rPr lang="ru-RU" sz="1800" b="1" dirty="0" err="1" smtClean="0">
                <a:latin typeface="Arial Narrow" panose="020B0606020202030204" pitchFamily="34" charset="0"/>
              </a:rPr>
              <a:t>Непрядва</a:t>
            </a:r>
            <a:r>
              <a:rPr lang="ru-RU" sz="1800" b="1" dirty="0" smtClean="0">
                <a:latin typeface="Arial Narrow" panose="020B0606020202030204" pitchFamily="34" charset="0"/>
              </a:rPr>
              <a:t> и Дон, ныне – Тульская область. Однако известно, что никаких следов знаменитой битвы на этом "Куликовом поле" почему-то не обнаружено… Поэтому </a:t>
            </a:r>
            <a:r>
              <a:rPr lang="ru-RU" sz="18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на самом деле Куликово поле – это «</a:t>
            </a:r>
            <a:r>
              <a:rPr lang="ru-RU" sz="1800" b="1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Кулишки</a:t>
            </a:r>
            <a:r>
              <a:rPr lang="ru-RU" sz="18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» – известное место в пределах современной Москвы</a:t>
            </a:r>
            <a:r>
              <a:rPr lang="ru-RU" sz="1800" b="1" dirty="0">
                <a:latin typeface="Arial Narrow" panose="020B0606020202030204" pitchFamily="34" charset="0"/>
              </a:rPr>
              <a:t>, так как</a:t>
            </a:r>
          </a:p>
        </p:txBody>
      </p:sp>
      <p:sp>
        <p:nvSpPr>
          <p:cNvPr id="39" name="Объект 2"/>
          <p:cNvSpPr txBox="1">
            <a:spLocks/>
          </p:cNvSpPr>
          <p:nvPr/>
        </p:nvSpPr>
        <p:spPr>
          <a:xfrm>
            <a:off x="36729" y="6169940"/>
            <a:ext cx="6161229" cy="52255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Авторам книги удалось убедить Вас в том, что Куликовская битва 1380 г. происходила в Москве?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9736" y="1277894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3413" y="5163126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42222" y="3571749"/>
            <a:ext cx="2157982" cy="310224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Кто авторы этой книги?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133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7" grpId="0"/>
      <p:bldP spid="28" grpId="0" animBg="1"/>
      <p:bldP spid="33" grpId="0" build="p"/>
      <p:bldP spid="33" grpId="1" build="p"/>
      <p:bldP spid="34" grpId="0"/>
      <p:bldP spid="35" grpId="0" build="p"/>
      <p:bldP spid="35" grpId="1" build="allAtOnce"/>
      <p:bldP spid="36" grpId="0"/>
      <p:bldP spid="36" grpId="1"/>
      <p:bldP spid="38" grpId="0" build="p"/>
      <p:bldP spid="38" grpId="1" build="allAtOnce"/>
      <p:bldP spid="39" grpId="0" build="p"/>
      <p:bldP spid="39" grpId="1" build="allAtOnce"/>
      <p:bldP spid="40" grpId="0"/>
      <p:bldP spid="41" grpId="0"/>
      <p:bldP spid="41" grpId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4826" y="875240"/>
            <a:ext cx="3996444" cy="2774643"/>
            <a:chOff x="254826" y="875240"/>
            <a:chExt cx="3996444" cy="2774643"/>
          </a:xfrm>
        </p:grpSpPr>
        <p:graphicFrame>
          <p:nvGraphicFramePr>
            <p:cNvPr id="6" name="Диаграмма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18419168"/>
                </p:ext>
              </p:extLst>
            </p:nvPr>
          </p:nvGraphicFramePr>
          <p:xfrm>
            <a:off x="503778" y="1536132"/>
            <a:ext cx="3457575" cy="2113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254826" y="875240"/>
              <a:ext cx="3960440" cy="584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66"/>
                  </a:solidFill>
                </a:rPr>
                <a:t>Согласны ли </a:t>
              </a:r>
              <a:r>
                <a:rPr lang="ru-RU" sz="1600" b="1" dirty="0">
                  <a:solidFill>
                    <a:srgbClr val="000066"/>
                  </a:solidFill>
                </a:rPr>
                <a:t>ВЫ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с утверждением</a:t>
              </a:r>
              <a:r>
                <a:rPr lang="ru-RU" sz="1600" b="1" dirty="0">
                  <a:solidFill>
                    <a:srgbClr val="000066"/>
                  </a:solidFill>
                </a:rPr>
                <a:t>: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/>
              </a:r>
              <a:br>
                <a:rPr lang="ru-RU" sz="1600" b="1" dirty="0" smtClean="0">
                  <a:solidFill>
                    <a:srgbClr val="000066"/>
                  </a:solidFill>
                </a:rPr>
              </a:br>
              <a:r>
                <a:rPr lang="ru-RU" sz="1600" b="1" i="1" dirty="0" smtClean="0">
                  <a:solidFill>
                    <a:srgbClr val="C00000"/>
                  </a:solidFill>
                </a:rPr>
                <a:t>Солнце </a:t>
              </a:r>
              <a:r>
                <a:rPr lang="ru-RU" sz="1600" b="1" i="1" dirty="0">
                  <a:solidFill>
                    <a:srgbClr val="C00000"/>
                  </a:solidFill>
                </a:rPr>
                <a:t>вращается вокруг Земли</a:t>
              </a:r>
              <a:r>
                <a:rPr lang="ru-RU" sz="1600" b="1" dirty="0">
                  <a:solidFill>
                    <a:srgbClr val="000066"/>
                  </a:solidFill>
                </a:rPr>
                <a:t>?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0830" y="878361"/>
              <a:ext cx="3960440" cy="2710008"/>
            </a:xfrm>
            <a:prstGeom prst="rect">
              <a:avLst/>
            </a:prstGeom>
            <a:noFill/>
            <a:ln w="41275" cmpd="thickThin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719322" y="863580"/>
            <a:ext cx="4032448" cy="2820894"/>
            <a:chOff x="4719322" y="863580"/>
            <a:chExt cx="4032448" cy="2820894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15957143"/>
                </p:ext>
              </p:extLst>
            </p:nvPr>
          </p:nvGraphicFramePr>
          <p:xfrm>
            <a:off x="5007354" y="1570723"/>
            <a:ext cx="3448050" cy="21137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4719322" y="863580"/>
              <a:ext cx="4032448" cy="830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66"/>
                  </a:solidFill>
                </a:rPr>
                <a:t>Согласны ли </a:t>
              </a:r>
              <a:r>
                <a:rPr lang="ru-RU" sz="1600" b="1" dirty="0">
                  <a:solidFill>
                    <a:srgbClr val="000066"/>
                  </a:solidFill>
                </a:rPr>
                <a:t>ВЫ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с утверждением</a:t>
              </a:r>
              <a:r>
                <a:rPr lang="ru-RU" sz="1600" b="1" dirty="0">
                  <a:solidFill>
                    <a:srgbClr val="000066"/>
                  </a:solidFill>
                </a:rPr>
                <a:t>: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/>
              </a:r>
              <a:br>
                <a:rPr lang="ru-RU" sz="1600" b="1" dirty="0" smtClean="0">
                  <a:solidFill>
                    <a:srgbClr val="000066"/>
                  </a:solidFill>
                </a:rPr>
              </a:br>
              <a:r>
                <a:rPr lang="ru-RU" sz="1600" b="1" i="1" dirty="0" smtClean="0">
                  <a:solidFill>
                    <a:srgbClr val="C00000"/>
                  </a:solidFill>
                </a:rPr>
                <a:t>Первые </a:t>
              </a:r>
              <a:r>
                <a:rPr lang="ru-RU" sz="1600" b="1" i="1" dirty="0">
                  <a:solidFill>
                    <a:srgbClr val="C00000"/>
                  </a:solidFill>
                </a:rPr>
                <a:t>люди жили в ту же эпоху, </a:t>
              </a:r>
              <a:r>
                <a:rPr lang="ru-RU" sz="1600" b="1" i="1" dirty="0" smtClean="0">
                  <a:solidFill>
                    <a:srgbClr val="C00000"/>
                  </a:solidFill>
                </a:rPr>
                <a:t/>
              </a:r>
              <a:br>
                <a:rPr lang="ru-RU" sz="1600" b="1" i="1" dirty="0" smtClean="0">
                  <a:solidFill>
                    <a:srgbClr val="C00000"/>
                  </a:solidFill>
                </a:rPr>
              </a:br>
              <a:r>
                <a:rPr lang="ru-RU" sz="1600" b="1" i="1" dirty="0" smtClean="0">
                  <a:solidFill>
                    <a:srgbClr val="C00000"/>
                  </a:solidFill>
                </a:rPr>
                <a:t>что </a:t>
              </a:r>
              <a:r>
                <a:rPr lang="ru-RU" sz="1600" b="1" i="1" dirty="0">
                  <a:solidFill>
                    <a:srgbClr val="C00000"/>
                  </a:solidFill>
                </a:rPr>
                <a:t>и динозавры</a:t>
              </a:r>
              <a:r>
                <a:rPr lang="ru-RU" sz="1600" b="1" dirty="0">
                  <a:solidFill>
                    <a:srgbClr val="000066"/>
                  </a:solidFill>
                </a:rPr>
                <a:t>?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755326" y="875239"/>
              <a:ext cx="3960440" cy="2713132"/>
            </a:xfrm>
            <a:prstGeom prst="rect">
              <a:avLst/>
            </a:prstGeom>
            <a:noFill/>
            <a:ln w="41275" cmpd="thickThin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54826" y="3735313"/>
            <a:ext cx="3978442" cy="2840963"/>
            <a:chOff x="254826" y="3735313"/>
            <a:chExt cx="3978442" cy="28409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54826" y="3735313"/>
              <a:ext cx="3960440" cy="830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66"/>
                  </a:solidFill>
                </a:rPr>
                <a:t>Согласны ли </a:t>
              </a:r>
              <a:r>
                <a:rPr lang="ru-RU" sz="1600" b="1" dirty="0">
                  <a:solidFill>
                    <a:srgbClr val="000066"/>
                  </a:solidFill>
                </a:rPr>
                <a:t>ВЫ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с </a:t>
              </a:r>
              <a:r>
                <a:rPr lang="ru-RU" sz="1600" b="1" dirty="0">
                  <a:solidFill>
                    <a:srgbClr val="000066"/>
                  </a:solidFill>
                </a:rPr>
                <a:t>утверждением: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/>
              </a:r>
              <a:br>
                <a:rPr lang="ru-RU" sz="1600" b="1" dirty="0" smtClean="0">
                  <a:solidFill>
                    <a:srgbClr val="000066"/>
                  </a:solidFill>
                </a:rPr>
              </a:br>
              <a:r>
                <a:rPr lang="ru-RU" sz="1600" b="1" i="1" dirty="0" smtClean="0">
                  <a:solidFill>
                    <a:srgbClr val="C00000"/>
                  </a:solidFill>
                </a:rPr>
                <a:t>Полный </a:t>
              </a:r>
              <a:r>
                <a:rPr lang="ru-RU" sz="1600" b="1" i="1" dirty="0">
                  <a:solidFill>
                    <a:srgbClr val="C00000"/>
                  </a:solidFill>
                </a:rPr>
                <a:t>оборот вокруг Солнца Земля </a:t>
              </a:r>
              <a:r>
                <a:rPr lang="ru-RU" sz="1600" b="1" i="1" dirty="0" smtClean="0">
                  <a:solidFill>
                    <a:srgbClr val="C00000"/>
                  </a:solidFill>
                </a:rPr>
                <a:t/>
              </a:r>
              <a:br>
                <a:rPr lang="ru-RU" sz="1600" b="1" i="1" dirty="0" smtClean="0">
                  <a:solidFill>
                    <a:srgbClr val="C00000"/>
                  </a:solidFill>
                </a:rPr>
              </a:br>
              <a:r>
                <a:rPr lang="ru-RU" sz="1600" b="1" i="1" dirty="0" smtClean="0">
                  <a:solidFill>
                    <a:srgbClr val="C00000"/>
                  </a:solidFill>
                </a:rPr>
                <a:t>совершает </a:t>
              </a:r>
              <a:r>
                <a:rPr lang="ru-RU" sz="1600" b="1" i="1" dirty="0">
                  <a:solidFill>
                    <a:srgbClr val="C00000"/>
                  </a:solidFill>
                </a:rPr>
                <a:t>за один месяц</a:t>
              </a:r>
              <a:r>
                <a:rPr lang="ru-RU" sz="1600" b="1" dirty="0">
                  <a:solidFill>
                    <a:srgbClr val="000066"/>
                  </a:solidFill>
                </a:rPr>
                <a:t>?</a:t>
              </a:r>
            </a:p>
          </p:txBody>
        </p:sp>
        <p:graphicFrame>
          <p:nvGraphicFramePr>
            <p:cNvPr id="12" name="Диаграмма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36360702"/>
                </p:ext>
              </p:extLst>
            </p:nvPr>
          </p:nvGraphicFramePr>
          <p:xfrm>
            <a:off x="611560" y="4327457"/>
            <a:ext cx="3457575" cy="2079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Прямоугольник 15"/>
            <p:cNvSpPr/>
            <p:nvPr/>
          </p:nvSpPr>
          <p:spPr>
            <a:xfrm>
              <a:off x="272828" y="3758788"/>
              <a:ext cx="3960440" cy="2817488"/>
            </a:xfrm>
            <a:prstGeom prst="rect">
              <a:avLst/>
            </a:prstGeom>
            <a:noFill/>
            <a:ln w="41275" cmpd="thickThin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19322" y="3735313"/>
            <a:ext cx="4032448" cy="2934047"/>
            <a:chOff x="4719322" y="3735313"/>
            <a:chExt cx="4032448" cy="293404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719322" y="3735313"/>
              <a:ext cx="4032448" cy="830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66"/>
                  </a:solidFill>
                </a:rPr>
                <a:t>Согласны ли </a:t>
              </a:r>
              <a:r>
                <a:rPr lang="ru-RU" sz="1600" b="1" dirty="0">
                  <a:solidFill>
                    <a:srgbClr val="000066"/>
                  </a:solidFill>
                </a:rPr>
                <a:t>ВЫ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с утверждением</a:t>
              </a:r>
              <a:r>
                <a:rPr lang="ru-RU" sz="1600" b="1" dirty="0">
                  <a:solidFill>
                    <a:srgbClr val="000066"/>
                  </a:solidFill>
                </a:rPr>
                <a:t>: </a:t>
              </a:r>
              <a:r>
                <a:rPr lang="ru-RU" sz="1600" b="1" i="1" dirty="0">
                  <a:solidFill>
                    <a:srgbClr val="C00000"/>
                  </a:solidFill>
                </a:rPr>
                <a:t>Радиоактивное молоко можно сделать безопасным, если его прокипятить</a:t>
              </a:r>
              <a:r>
                <a:rPr lang="ru-RU" sz="1600" b="1" dirty="0">
                  <a:solidFill>
                    <a:srgbClr val="000066"/>
                  </a:solidFill>
                </a:rPr>
                <a:t>?</a:t>
              </a:r>
            </a:p>
          </p:txBody>
        </p:sp>
        <p:graphicFrame>
          <p:nvGraphicFramePr>
            <p:cNvPr id="13" name="Диаграмма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89387052"/>
                </p:ext>
              </p:extLst>
            </p:nvPr>
          </p:nvGraphicFramePr>
          <p:xfrm>
            <a:off x="5006758" y="4509904"/>
            <a:ext cx="3457575" cy="2159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Прямоугольник 16"/>
            <p:cNvSpPr/>
            <p:nvPr/>
          </p:nvSpPr>
          <p:spPr>
            <a:xfrm>
              <a:off x="4755326" y="3758787"/>
              <a:ext cx="3960440" cy="2817488"/>
            </a:xfrm>
            <a:prstGeom prst="rect">
              <a:avLst/>
            </a:prstGeom>
            <a:noFill/>
            <a:ln w="41275" cmpd="thickThin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99592" y="2486179"/>
            <a:ext cx="79208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364088" y="2544485"/>
            <a:ext cx="79208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82430" y="5352797"/>
            <a:ext cx="79208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64088" y="5517232"/>
            <a:ext cx="79208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0717" y="6546830"/>
            <a:ext cx="8249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Источник информации</a:t>
            </a:r>
            <a:r>
              <a:rPr lang="ru-RU" sz="1600" dirty="0"/>
              <a:t>: </a:t>
            </a:r>
            <a:r>
              <a:rPr lang="en-US" sz="1600" dirty="0" smtClean="0">
                <a:hlinkClick r:id="rId6"/>
              </a:rPr>
              <a:t>http://wciom.ru/index.php?id=236&amp;uid=111345</a:t>
            </a:r>
            <a:endParaRPr lang="ru-RU" sz="16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32847" y="-90308"/>
            <a:ext cx="8507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Результаты опроса ВЦИОМ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99392"/>
            <a:ext cx="8507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Противоречие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интересное Записи в рубрике интересное Дневник Kitidodo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97" y="0"/>
            <a:ext cx="2501528" cy="33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Штриховая стрелка вправо 4"/>
          <p:cNvSpPr/>
          <p:nvPr/>
        </p:nvSpPr>
        <p:spPr>
          <a:xfrm>
            <a:off x="165604" y="785524"/>
            <a:ext cx="4228301" cy="5940625"/>
          </a:xfrm>
          <a:prstGeom prst="stripedRightArrow">
            <a:avLst>
              <a:gd name="adj1" fmla="val 50858"/>
              <a:gd name="adj2" fmla="val 50000"/>
            </a:avLst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u="sng" dirty="0" smtClean="0"/>
              <a:t>СУЩЕЕ: </a:t>
            </a:r>
            <a:endParaRPr lang="ru-RU" sz="2000" b="1" u="sng" dirty="0"/>
          </a:p>
          <a:p>
            <a:pPr algn="ctr"/>
            <a:r>
              <a:rPr lang="ru-RU" sz="2000" b="1" dirty="0"/>
              <a:t>обучающиеся привыкают получать и использовать информацию в готовом виде, не прибегая к её критическому анализу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 flipH="1">
            <a:off x="4393905" y="1017778"/>
            <a:ext cx="4648768" cy="5507566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u="sng" dirty="0"/>
              <a:t>ДОЛЖНОЕ: </a:t>
            </a:r>
          </a:p>
          <a:p>
            <a:pPr algn="ctr"/>
            <a:r>
              <a:rPr lang="ru-RU" sz="2000" b="1" dirty="0"/>
              <a:t>востребован человек, способный самостоятельно искать и отбирать необходимую информацию, верифицировать и преобразовывать ее</a:t>
            </a:r>
          </a:p>
        </p:txBody>
      </p:sp>
    </p:spTree>
    <p:extLst>
      <p:ext uri="{BB962C8B-B14F-4D97-AF65-F5344CB8AC3E}">
        <p14:creationId xmlns:p14="http://schemas.microsoft.com/office/powerpoint/2010/main" val="126606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2847" y="-90308"/>
            <a:ext cx="8507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Истоки педагогического опыта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81790" y="840987"/>
            <a:ext cx="5037012" cy="1783248"/>
          </a:xfrm>
          <a:prstGeom prst="wedgeRectCallout">
            <a:avLst>
              <a:gd name="adj1" fmla="val -17396"/>
              <a:gd name="adj2" fmla="val 64131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«Введенный в сознание людей и глубоко </a:t>
            </a:r>
            <a:r>
              <a:rPr lang="ru-RU" sz="16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укрепившийся </a:t>
            </a:r>
            <a:r>
              <a:rPr lang="ru-R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миф способен длительное время … подменять собой реальность… Миф… снимает с реципиента необходимость напряженно думать и осмысливать мир вокруг себя. Человеку уже не нужно познавать мир, он берет готовую заготовку – </a:t>
            </a:r>
            <a:r>
              <a:rPr lang="ru-RU" sz="1600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миф </a:t>
            </a:r>
            <a:r>
              <a:rPr lang="ru-R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 мире»</a:t>
            </a:r>
          </a:p>
          <a:p>
            <a:pPr algn="r"/>
            <a:r>
              <a:rPr lang="ru-R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С.Г. Кара-Мурза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5940152" y="1090284"/>
            <a:ext cx="3005200" cy="1533951"/>
          </a:xfrm>
          <a:prstGeom prst="wedgeRectCallout">
            <a:avLst>
              <a:gd name="adj1" fmla="val 1328"/>
              <a:gd name="adj2" fmla="val 69931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«Критическое мышление рассматривается как научный подход к решению широкого круга проблем – от житейских до профессиональных» </a:t>
            </a:r>
          </a:p>
          <a:p>
            <a:pPr algn="r"/>
            <a:r>
              <a:rPr lang="ru-RU" sz="1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С.А. </a:t>
            </a:r>
            <a:r>
              <a:rPr lang="ru-RU" sz="16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Терно</a:t>
            </a:r>
            <a:endParaRPr lang="ru-RU" sz="1600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Поле 31"/>
          <p:cNvSpPr txBox="1">
            <a:spLocks noChangeArrowheads="1"/>
          </p:cNvSpPr>
          <p:nvPr/>
        </p:nvSpPr>
        <p:spPr bwMode="auto">
          <a:xfrm>
            <a:off x="181789" y="3227239"/>
            <a:ext cx="3757329" cy="1132847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понимание сущности и механизмов </a:t>
            </a:r>
            <a:r>
              <a:rPr lang="ru-RU" dirty="0" err="1"/>
              <a:t>мифологизации</a:t>
            </a:r>
            <a:r>
              <a:rPr lang="ru-RU" dirty="0"/>
              <a:t> как средства воздействия на сознание </a:t>
            </a:r>
          </a:p>
        </p:txBody>
      </p:sp>
      <p:sp>
        <p:nvSpPr>
          <p:cNvPr id="11" name="Поле 31"/>
          <p:cNvSpPr txBox="1">
            <a:spLocks noChangeArrowheads="1"/>
          </p:cNvSpPr>
          <p:nvPr/>
        </p:nvSpPr>
        <p:spPr bwMode="auto">
          <a:xfrm>
            <a:off x="192445" y="5155865"/>
            <a:ext cx="3758400" cy="1137746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общая теория мышления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445" y="2852936"/>
            <a:ext cx="3757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85738" algn="l"/>
              </a:tabLst>
            </a:pPr>
            <a:r>
              <a:rPr lang="ru-RU" sz="16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С.Г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ru-RU" sz="16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Кара-Мурза, Э. </a:t>
            </a:r>
            <a:r>
              <a:rPr lang="ru-RU" sz="1600" i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Фромм</a:t>
            </a:r>
            <a:endParaRPr lang="ru-RU" sz="16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96297" y="6300609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5725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А.В. </a:t>
            </a:r>
            <a:r>
              <a:rPr lang="ru-RU" sz="1600" i="1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Брушлинский</a:t>
            </a:r>
            <a:r>
              <a:rPr lang="ru-RU" sz="16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 С.Л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  <a:r>
              <a:rPr lang="ru-RU" sz="16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Рубинштейн, Л.С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. </a:t>
            </a:r>
            <a:r>
              <a:rPr lang="ru-RU" sz="16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Выготский, А.Н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. </a:t>
            </a:r>
            <a:r>
              <a:rPr lang="ru-RU" sz="1600" i="1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Леонтьев, П.Я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. Гальперин</a:t>
            </a:r>
            <a:endParaRPr lang="ru-RU" sz="1600" i="1" dirty="0"/>
          </a:p>
        </p:txBody>
      </p:sp>
      <p:sp>
        <p:nvSpPr>
          <p:cNvPr id="14" name="Поле 31"/>
          <p:cNvSpPr txBox="1">
            <a:spLocks noChangeArrowheads="1"/>
          </p:cNvSpPr>
          <p:nvPr/>
        </p:nvSpPr>
        <p:spPr bwMode="auto">
          <a:xfrm>
            <a:off x="5219872" y="3227239"/>
            <a:ext cx="3757329" cy="1145914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критическое мышление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средство обучения умению рассуждать и научному подходу к решению практических задач</a:t>
            </a:r>
          </a:p>
        </p:txBody>
      </p:sp>
      <p:sp>
        <p:nvSpPr>
          <p:cNvPr id="15" name="Поле 31"/>
          <p:cNvSpPr txBox="1">
            <a:spLocks noChangeArrowheads="1"/>
          </p:cNvSpPr>
          <p:nvPr/>
        </p:nvSpPr>
        <p:spPr bwMode="auto">
          <a:xfrm>
            <a:off x="5218801" y="5147697"/>
            <a:ext cx="3758400" cy="1145914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 err="1"/>
              <a:t>проблемность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основополагающее условие для развития критического мышления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8022" y="2864947"/>
            <a:ext cx="3757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5725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Д. </a:t>
            </a:r>
            <a:r>
              <a:rPr lang="ru-RU" sz="16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Халперн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, С.А. </a:t>
            </a:r>
            <a:r>
              <a:rPr lang="ru-RU" sz="16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Терно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, М. </a:t>
            </a:r>
            <a:r>
              <a:rPr lang="ru-RU" sz="16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Липман</a:t>
            </a:r>
            <a:endParaRPr lang="ru-RU" sz="16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22651" y="6308753"/>
            <a:ext cx="4439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5725" algn="l"/>
              </a:tabLst>
            </a:pP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И.Я. </a:t>
            </a:r>
            <a:r>
              <a:rPr lang="ru-RU" sz="16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Лернер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, А.М. Матюшкин, М.И. </a:t>
            </a:r>
            <a:r>
              <a:rPr lang="ru-RU" sz="1600" i="1" dirty="0" err="1">
                <a:solidFill>
                  <a:srgbClr val="000000"/>
                </a:solidFill>
                <a:ea typeface="Times New Roman" panose="02020603050405020304" pitchFamily="18" charset="0"/>
              </a:rPr>
              <a:t>Махмутов</a:t>
            </a:r>
            <a:endParaRPr lang="ru-RU" sz="1600" i="1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3934768" y="3700025"/>
            <a:ext cx="464267" cy="1109838"/>
            <a:chOff x="3972272" y="3717032"/>
            <a:chExt cx="464267" cy="110983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4436539" y="3717032"/>
              <a:ext cx="0" cy="1109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3972272" y="3717032"/>
              <a:ext cx="4599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 flipH="1">
            <a:off x="4722651" y="3700025"/>
            <a:ext cx="459917" cy="1109838"/>
            <a:chOff x="3976622" y="3717032"/>
            <a:chExt cx="459917" cy="1109838"/>
          </a:xfrm>
        </p:grpSpPr>
        <p:cxnSp>
          <p:nvCxnSpPr>
            <p:cNvPr id="32" name="Прямая соединительная линия 31"/>
            <p:cNvCxnSpPr/>
            <p:nvPr/>
          </p:nvCxnSpPr>
          <p:spPr>
            <a:xfrm>
              <a:off x="4436539" y="3717032"/>
              <a:ext cx="0" cy="1109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3976622" y="3717032"/>
              <a:ext cx="4599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 flipV="1">
            <a:off x="3949775" y="4631083"/>
            <a:ext cx="459917" cy="1109838"/>
            <a:chOff x="3976622" y="3717032"/>
            <a:chExt cx="459917" cy="1109838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4436539" y="3717032"/>
              <a:ext cx="0" cy="1109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3976622" y="3717032"/>
              <a:ext cx="4599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flipH="1" flipV="1">
            <a:off x="4750374" y="4630655"/>
            <a:ext cx="459917" cy="1109838"/>
            <a:chOff x="3976622" y="3717032"/>
            <a:chExt cx="459917" cy="1109838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>
              <a:off x="4436539" y="3717032"/>
              <a:ext cx="0" cy="11098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>
              <a:off x="3976622" y="3717032"/>
              <a:ext cx="4599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оле 28"/>
          <p:cNvSpPr txBox="1">
            <a:spLocks noChangeArrowheads="1"/>
          </p:cNvSpPr>
          <p:nvPr/>
        </p:nvSpPr>
        <p:spPr bwMode="auto">
          <a:xfrm>
            <a:off x="2159294" y="4542125"/>
            <a:ext cx="4907393" cy="385039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/>
              <a:t>Источники педагогического опыта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41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9" grpId="0"/>
      <p:bldP spid="13" grpId="0"/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2847" y="-90308"/>
            <a:ext cx="85072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Цели и задачи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оле 22"/>
          <p:cNvSpPr txBox="1">
            <a:spLocks noChangeArrowheads="1"/>
          </p:cNvSpPr>
          <p:nvPr/>
        </p:nvSpPr>
        <p:spPr bwMode="auto">
          <a:xfrm>
            <a:off x="323528" y="1218835"/>
            <a:ext cx="7525153" cy="912637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Цель: ФОРМИРОВАНИЕ КРИТИЧЕСКОГО МЫШЛЕНИЯ В ПРОЦЕССЕ </a:t>
            </a:r>
            <a:r>
              <a:rPr lang="ru-RU" sz="2400" dirty="0" smtClean="0"/>
              <a:t>ИЗУЧЕНИЯ ИСТОРИИ </a:t>
            </a:r>
            <a:r>
              <a:rPr lang="ru-RU" sz="2400" dirty="0"/>
              <a:t>И </a:t>
            </a:r>
            <a:r>
              <a:rPr lang="ru-RU" sz="2400" dirty="0" smtClean="0"/>
              <a:t>ОБЩЕСТВОЗНАНИЯ</a:t>
            </a:r>
            <a:endParaRPr lang="ru-RU" sz="2400" dirty="0"/>
          </a:p>
        </p:txBody>
      </p:sp>
      <p:cxnSp>
        <p:nvCxnSpPr>
          <p:cNvPr id="10" name="Прямая со стрелкой 9"/>
          <p:cNvCxnSpPr>
            <a:cxnSpLocks noChangeShapeType="1"/>
          </p:cNvCxnSpPr>
          <p:nvPr/>
        </p:nvCxnSpPr>
        <p:spPr bwMode="auto">
          <a:xfrm>
            <a:off x="4568514" y="2135513"/>
            <a:ext cx="0" cy="558887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>
            <a:off x="5080038" y="3025979"/>
            <a:ext cx="720937" cy="0"/>
          </a:xfrm>
          <a:prstGeom prst="straightConnector1">
            <a:avLst/>
          </a:prstGeom>
          <a:ln>
            <a:solidFill>
              <a:schemeClr val="tx1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 flipH="1">
            <a:off x="3360756" y="3025979"/>
            <a:ext cx="582802" cy="0"/>
          </a:xfrm>
          <a:prstGeom prst="straightConnector1">
            <a:avLst/>
          </a:prstGeom>
          <a:ln>
            <a:solidFill>
              <a:schemeClr val="tx1"/>
            </a:solidFill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оле 25"/>
          <p:cNvSpPr txBox="1">
            <a:spLocks noChangeArrowheads="1"/>
          </p:cNvSpPr>
          <p:nvPr/>
        </p:nvSpPr>
        <p:spPr bwMode="auto">
          <a:xfrm>
            <a:off x="6084167" y="4194407"/>
            <a:ext cx="2880321" cy="1754873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Формирование навыков анализа информации как постоянного процесса, начинающегося с вопроса</a:t>
            </a:r>
          </a:p>
        </p:txBody>
      </p:sp>
      <p:sp>
        <p:nvSpPr>
          <p:cNvPr id="15" name="Поле 24"/>
          <p:cNvSpPr txBox="1">
            <a:spLocks noChangeArrowheads="1"/>
          </p:cNvSpPr>
          <p:nvPr/>
        </p:nvSpPr>
        <p:spPr bwMode="auto">
          <a:xfrm>
            <a:off x="210148" y="4194407"/>
            <a:ext cx="2765538" cy="1754874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Формирование установки неприятия информации на веру или лишь на том основании, что так думает большинство</a:t>
            </a:r>
          </a:p>
        </p:txBody>
      </p:sp>
      <p:sp>
        <p:nvSpPr>
          <p:cNvPr id="16" name="Поле 30"/>
          <p:cNvSpPr txBox="1">
            <a:spLocks noChangeArrowheads="1"/>
          </p:cNvSpPr>
          <p:nvPr/>
        </p:nvSpPr>
        <p:spPr bwMode="auto">
          <a:xfrm>
            <a:off x="3258878" y="4194407"/>
            <a:ext cx="2542097" cy="1754873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Формирование умения отделить теорию, факт и оценочное суждение и анализировать их</a:t>
            </a:r>
          </a:p>
        </p:txBody>
      </p:sp>
      <p:sp>
        <p:nvSpPr>
          <p:cNvPr id="17" name="Поле 31"/>
          <p:cNvSpPr txBox="1">
            <a:spLocks noChangeArrowheads="1"/>
          </p:cNvSpPr>
          <p:nvPr/>
        </p:nvSpPr>
        <p:spPr bwMode="auto">
          <a:xfrm>
            <a:off x="309551" y="2505583"/>
            <a:ext cx="3285461" cy="113290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Формирование ключевых составляющих критического мышления</a:t>
            </a:r>
          </a:p>
        </p:txBody>
      </p:sp>
      <p:sp>
        <p:nvSpPr>
          <p:cNvPr id="18" name="Поле 32"/>
          <p:cNvSpPr txBox="1">
            <a:spLocks noChangeArrowheads="1"/>
          </p:cNvSpPr>
          <p:nvPr/>
        </p:nvSpPr>
        <p:spPr bwMode="auto">
          <a:xfrm>
            <a:off x="5580112" y="2505583"/>
            <a:ext cx="3286800" cy="113290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ru-RU" dirty="0"/>
              <a:t>Формирование навыков реализации критического </a:t>
            </a:r>
            <a:r>
              <a:rPr lang="ru-RU" dirty="0" smtClean="0"/>
              <a:t>мышления</a:t>
            </a:r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1547664" y="3638484"/>
            <a:ext cx="5976664" cy="543423"/>
            <a:chOff x="1547664" y="3638484"/>
            <a:chExt cx="5976664" cy="543423"/>
          </a:xfrm>
        </p:grpSpPr>
        <p:cxnSp>
          <p:nvCxnSpPr>
            <p:cNvPr id="19" name="Прямая со стрелкой 18"/>
            <p:cNvCxnSpPr/>
            <p:nvPr/>
          </p:nvCxnSpPr>
          <p:spPr>
            <a:xfrm>
              <a:off x="1907704" y="3650984"/>
              <a:ext cx="0" cy="259211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7242071" y="3638484"/>
              <a:ext cx="0" cy="271712"/>
            </a:xfrm>
            <a:prstGeom prst="straightConnector1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47664" y="3910195"/>
              <a:ext cx="59766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1547664" y="3910195"/>
              <a:ext cx="0" cy="2717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4499992" y="3910195"/>
              <a:ext cx="0" cy="2717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7524328" y="3910195"/>
              <a:ext cx="0" cy="27171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Поле 28"/>
          <p:cNvSpPr txBox="1">
            <a:spLocks noChangeArrowheads="1"/>
          </p:cNvSpPr>
          <p:nvPr/>
        </p:nvSpPr>
        <p:spPr bwMode="auto">
          <a:xfrm>
            <a:off x="3943558" y="2723646"/>
            <a:ext cx="1249913" cy="552635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ЗАДАЧИ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61" y="1205544"/>
            <a:ext cx="925927" cy="92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6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ttp://kk.convdocs.org/pars_docs/refs/235/234681/234681_html_76a61e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1386">
            <a:off x="2507691" y="5041735"/>
            <a:ext cx="2927800" cy="108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19803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Подходы к критическому мышлению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504" y="2204864"/>
            <a:ext cx="43204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конкретная технология обучения, которая узко заданным количеством методов должна развивать у обучающихся чётко определённые шаблонизированные умения</a:t>
            </a:r>
            <a:endParaRPr lang="ru-RU" sz="20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457450" y="1268760"/>
            <a:ext cx="4010025" cy="820737"/>
            <a:chOff x="2457450" y="1571402"/>
            <a:chExt cx="4010025" cy="820737"/>
          </a:xfrm>
        </p:grpSpPr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4435475" y="1571402"/>
              <a:ext cx="0" cy="293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2457450" y="1865089"/>
              <a:ext cx="40100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2457450" y="1855564"/>
              <a:ext cx="0" cy="504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6467475" y="1865089"/>
              <a:ext cx="0" cy="527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287873" y="1782089"/>
            <a:ext cx="3816424" cy="437492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/>
              <a:t>узкое понимание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57221" y="1782089"/>
            <a:ext cx="3963251" cy="437492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/>
              <a:t>широкое понимание</a:t>
            </a:r>
            <a:endParaRPr lang="ru-RU" sz="2400" b="1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4644008" y="2204864"/>
            <a:ext cx="435495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способ мыслить повседневно, </a:t>
            </a:r>
            <a:br>
              <a:rPr lang="ru-RU" sz="2000" b="1" dirty="0" smtClean="0"/>
            </a:br>
            <a:r>
              <a:rPr lang="ru-RU" sz="2000" b="1" dirty="0" smtClean="0"/>
              <a:t>тип мышления, </a:t>
            </a:r>
            <a:br>
              <a:rPr lang="ru-RU" sz="2000" b="1" dirty="0" smtClean="0"/>
            </a:br>
            <a:r>
              <a:rPr lang="ru-RU" sz="2000" b="1" dirty="0" smtClean="0"/>
              <a:t>тип мировоззрения, который можно развивать широким набором методов</a:t>
            </a:r>
            <a:endParaRPr lang="ru-RU" sz="20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err="1" smtClean="0">
                <a:solidFill>
                  <a:schemeClr val="bg1"/>
                </a:solidFill>
              </a:rPr>
              <a:t>Мифологизация</a:t>
            </a:r>
            <a:r>
              <a:rPr lang="ru-RU" sz="2800" b="1" dirty="0" smtClean="0">
                <a:solidFill>
                  <a:schemeClr val="bg1"/>
                </a:solidFill>
              </a:rPr>
              <a:t> ТРКМЧП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-20593" y="4603129"/>
            <a:ext cx="9144000" cy="36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мировоззрения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9857" y="5463099"/>
            <a:ext cx="1907704" cy="792088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ЖИТЕЙСКОЕ (ОБЫДЕННОЕ)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58500" y="5463099"/>
            <a:ext cx="2207333" cy="792088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РЕЛИГИОЗНО-МИФОЛОГИЧЕСКОЕ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86113" y="5445224"/>
            <a:ext cx="1908720" cy="792088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НАУЧНОЕ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5968" y="5445224"/>
            <a:ext cx="2141359" cy="792088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ХУДОЖЕСТВЕННОЕ</a:t>
            </a:r>
            <a:endParaRPr lang="ru-RU" b="1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045453" y="4962161"/>
            <a:ext cx="7128792" cy="483063"/>
            <a:chOff x="1293953" y="4628993"/>
            <a:chExt cx="6374391" cy="133583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4473658" y="4628993"/>
              <a:ext cx="0" cy="66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293953" y="5296910"/>
              <a:ext cx="637439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293953" y="5296910"/>
              <a:ext cx="0" cy="66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7668344" y="5296909"/>
              <a:ext cx="0" cy="66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491880" y="5296908"/>
              <a:ext cx="0" cy="66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5436096" y="5296907"/>
              <a:ext cx="0" cy="6679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Двойная стрелка вверх/вниз 27"/>
          <p:cNvSpPr/>
          <p:nvPr/>
        </p:nvSpPr>
        <p:spPr>
          <a:xfrm rot="19949314">
            <a:off x="7077064" y="3812865"/>
            <a:ext cx="682550" cy="1421571"/>
          </a:xfrm>
          <a:prstGeom prst="upDownArrow">
            <a:avLst/>
          </a:prstGeom>
          <a:solidFill>
            <a:srgbClr val="FF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103665" y="6279650"/>
            <a:ext cx="1913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/>
              <a:t>основано на «здравом смысле»</a:t>
            </a:r>
            <a:endParaRPr lang="ru-RU" sz="1400" b="1" dirty="0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298270" y="3849667"/>
            <a:ext cx="3816424" cy="831029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САМОЕ РАСПРОСТРАНЁННОЕ, </a:t>
            </a:r>
            <a:br>
              <a:rPr lang="ru-RU" b="1" dirty="0" smtClean="0"/>
            </a:br>
            <a:r>
              <a:rPr lang="ru-RU" b="1" dirty="0" smtClean="0"/>
              <a:t>НО ОГРАНИЧЕННОЕ ПОНИМАНИЕ</a:t>
            </a:r>
            <a:endParaRPr lang="ru-RU" b="1" dirty="0"/>
          </a:p>
        </p:txBody>
      </p:sp>
      <p:pic>
        <p:nvPicPr>
          <p:cNvPr id="34" name="Picture 10" descr="http://images.myshared.ru/156419/slide_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" b="34442"/>
          <a:stretch/>
        </p:blipFill>
        <p:spPr bwMode="auto">
          <a:xfrm rot="20573084">
            <a:off x="160730" y="5074864"/>
            <a:ext cx="2847777" cy="12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://ww.botinok.co.il/sites/default/files/images/03133afe74b810681b78ee4ebe47de4d_17881_html_m3fc325c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72" y="4728555"/>
            <a:ext cx="1956296" cy="19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2258500" y="6237312"/>
            <a:ext cx="2207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/>
              <a:t>основано на вере и не терпит сомнения</a:t>
            </a:r>
            <a:endParaRPr lang="ru-RU" sz="1400" b="1" dirty="0"/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4644647" y="6207642"/>
            <a:ext cx="21426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/>
              <a:t>основано на эмоциональных образах</a:t>
            </a:r>
            <a:endParaRPr lang="ru-RU" sz="1400" b="1" dirty="0"/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6980937" y="6195025"/>
            <a:ext cx="1913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/>
              <a:t>основано на строгой доказательности</a:t>
            </a:r>
            <a:endParaRPr lang="ru-RU" sz="1400" b="1" dirty="0"/>
          </a:p>
        </p:txBody>
      </p:sp>
      <p:grpSp>
        <p:nvGrpSpPr>
          <p:cNvPr id="83" name="Группа 82"/>
          <p:cNvGrpSpPr/>
          <p:nvPr/>
        </p:nvGrpSpPr>
        <p:grpSpPr>
          <a:xfrm>
            <a:off x="4411822" y="1484784"/>
            <a:ext cx="4564227" cy="3308957"/>
            <a:chOff x="-5711639" y="2170943"/>
            <a:chExt cx="4564227" cy="3308957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-5711639" y="2170943"/>
              <a:ext cx="4564227" cy="330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0" name="Группа 79"/>
            <p:cNvGrpSpPr/>
            <p:nvPr/>
          </p:nvGrpSpPr>
          <p:grpSpPr>
            <a:xfrm>
              <a:off x="-5654841" y="2333724"/>
              <a:ext cx="4450630" cy="2930337"/>
              <a:chOff x="10043580" y="4962161"/>
              <a:chExt cx="4450630" cy="2930337"/>
            </a:xfrm>
          </p:grpSpPr>
          <p:cxnSp>
            <p:nvCxnSpPr>
              <p:cNvPr id="37" name="Прямая со стрелкой 36"/>
              <p:cNvCxnSpPr>
                <a:stCxn id="3" idx="0"/>
                <a:endCxn id="16" idx="2"/>
              </p:cNvCxnSpPr>
              <p:nvPr/>
            </p:nvCxnSpPr>
            <p:spPr>
              <a:xfrm flipH="1" flipV="1">
                <a:off x="12285434" y="5511748"/>
                <a:ext cx="10179" cy="50405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/>
              <p:cNvCxnSpPr/>
              <p:nvPr/>
            </p:nvCxnSpPr>
            <p:spPr>
              <a:xfrm flipV="1">
                <a:off x="12535045" y="5720976"/>
                <a:ext cx="525995" cy="39518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 стрелкой 51"/>
              <p:cNvCxnSpPr>
                <a:endCxn id="42" idx="1"/>
              </p:cNvCxnSpPr>
              <p:nvPr/>
            </p:nvCxnSpPr>
            <p:spPr>
              <a:xfrm flipV="1">
                <a:off x="12845015" y="6116164"/>
                <a:ext cx="603891" cy="170357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 flipH="1" flipV="1">
                <a:off x="11486732" y="5720976"/>
                <a:ext cx="647457" cy="409810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>
                <a:endCxn id="47" idx="3"/>
              </p:cNvCxnSpPr>
              <p:nvPr/>
            </p:nvCxnSpPr>
            <p:spPr>
              <a:xfrm flipH="1" flipV="1">
                <a:off x="11142319" y="6071948"/>
                <a:ext cx="668141" cy="203043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>
                <a:stCxn id="3" idx="3"/>
                <a:endCxn id="46" idx="3"/>
              </p:cNvCxnSpPr>
              <p:nvPr/>
            </p:nvCxnSpPr>
            <p:spPr>
              <a:xfrm flipH="1">
                <a:off x="11312648" y="6685968"/>
                <a:ext cx="499250" cy="245966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 стрелкой 68"/>
              <p:cNvCxnSpPr>
                <a:endCxn id="45" idx="0"/>
              </p:cNvCxnSpPr>
              <p:nvPr/>
            </p:nvCxnSpPr>
            <p:spPr>
              <a:xfrm flipH="1">
                <a:off x="11611537" y="6649283"/>
                <a:ext cx="499250" cy="69362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 стрелкой 72"/>
              <p:cNvCxnSpPr>
                <a:stCxn id="3" idx="5"/>
                <a:endCxn id="43" idx="1"/>
              </p:cNvCxnSpPr>
              <p:nvPr/>
            </p:nvCxnSpPr>
            <p:spPr>
              <a:xfrm>
                <a:off x="12779328" y="6685968"/>
                <a:ext cx="562774" cy="266145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 стрелкой 76"/>
              <p:cNvCxnSpPr>
                <a:endCxn id="44" idx="0"/>
              </p:cNvCxnSpPr>
              <p:nvPr/>
            </p:nvCxnSpPr>
            <p:spPr>
              <a:xfrm>
                <a:off x="12521023" y="6649283"/>
                <a:ext cx="522652" cy="69362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Группа 28"/>
              <p:cNvGrpSpPr/>
              <p:nvPr/>
            </p:nvGrpSpPr>
            <p:grpSpPr>
              <a:xfrm>
                <a:off x="10043580" y="4962161"/>
                <a:ext cx="4450630" cy="2930337"/>
                <a:chOff x="4444203" y="1655277"/>
                <a:chExt cx="4450630" cy="2930337"/>
              </a:xfrm>
            </p:grpSpPr>
            <p:sp>
              <p:nvSpPr>
                <p:cNvPr id="3" name="Овал 2"/>
                <p:cNvSpPr/>
                <p:nvPr/>
              </p:nvSpPr>
              <p:spPr>
                <a:xfrm>
                  <a:off x="6012160" y="2708920"/>
                  <a:ext cx="1368152" cy="78514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400" b="1" dirty="0" smtClean="0">
                      <a:latin typeface="Arial Narrow" panose="020B0606020202030204" pitchFamily="34" charset="0"/>
                    </a:rPr>
                    <a:t>Критическое мышление</a:t>
                  </a:r>
                  <a:endParaRPr lang="ru-RU" sz="14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>
                  <a:off x="6126475" y="1655277"/>
                  <a:ext cx="1119163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smtClean="0">
                      <a:latin typeface="Arial Narrow" panose="020B0606020202030204" pitchFamily="34" charset="0"/>
                    </a:rPr>
                    <a:t>Ключевые слова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7461663" y="1846852"/>
                  <a:ext cx="1045304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smtClean="0">
                      <a:latin typeface="Arial Narrow" panose="020B0606020202030204" pitchFamily="34" charset="0"/>
                    </a:rPr>
                    <a:t>Кластер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7849529" y="2534486"/>
                  <a:ext cx="1045304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err="1" smtClean="0">
                      <a:latin typeface="Arial Narrow" panose="020B0606020202030204" pitchFamily="34" charset="0"/>
                    </a:rPr>
                    <a:t>Фишбоун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7742725" y="3370435"/>
                  <a:ext cx="1045304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err="1" smtClean="0">
                      <a:latin typeface="Arial Narrow" panose="020B0606020202030204" pitchFamily="34" charset="0"/>
                    </a:rPr>
                    <a:t>Инсерт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6921646" y="4036027"/>
                  <a:ext cx="1045304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smtClean="0">
                      <a:latin typeface="Arial Narrow" panose="020B0606020202030204" pitchFamily="34" charset="0"/>
                    </a:rPr>
                    <a:t>Таблица </a:t>
                  </a:r>
                  <a:br>
                    <a:rPr lang="ru-RU" sz="1600" b="1" dirty="0" smtClean="0">
                      <a:latin typeface="Arial Narrow" panose="020B0606020202030204" pitchFamily="34" charset="0"/>
                    </a:rPr>
                  </a:br>
                  <a:r>
                    <a:rPr lang="ru-RU" sz="1600" b="1" dirty="0" smtClean="0">
                      <a:latin typeface="Arial Narrow" panose="020B0606020202030204" pitchFamily="34" charset="0"/>
                    </a:rPr>
                    <a:t>З-Х-У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5489508" y="4036027"/>
                  <a:ext cx="1045304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err="1" smtClean="0">
                      <a:latin typeface="Arial Narrow" panose="020B0606020202030204" pitchFamily="34" charset="0"/>
                    </a:rPr>
                    <a:t>Синквейн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4562351" y="3350256"/>
                  <a:ext cx="1150920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smtClean="0">
                      <a:latin typeface="Arial Narrow" panose="020B0606020202030204" pitchFamily="34" charset="0"/>
                    </a:rPr>
                    <a:t>Чтение с остановками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4444203" y="2490270"/>
                  <a:ext cx="1098739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smtClean="0">
                      <a:latin typeface="Arial Narrow" panose="020B0606020202030204" pitchFamily="34" charset="0"/>
                    </a:rPr>
                    <a:t>Шесть </a:t>
                  </a:r>
                  <a:br>
                    <a:rPr lang="ru-RU" sz="1600" b="1" dirty="0" smtClean="0">
                      <a:latin typeface="Arial Narrow" panose="020B0606020202030204" pitchFamily="34" charset="0"/>
                    </a:rPr>
                  </a:br>
                  <a:r>
                    <a:rPr lang="ru-RU" sz="1600" b="1" dirty="0" smtClean="0">
                      <a:latin typeface="Arial Narrow" panose="020B0606020202030204" pitchFamily="34" charset="0"/>
                    </a:rPr>
                    <a:t>шляп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4799617" y="1864505"/>
                  <a:ext cx="1045304" cy="54958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rtlCol="0" anchor="ctr"/>
                <a:lstStyle/>
                <a:p>
                  <a:pPr algn="ctr"/>
                  <a:r>
                    <a:rPr lang="ru-RU" sz="1600" b="1" dirty="0" smtClean="0">
                      <a:latin typeface="Arial Narrow" panose="020B0606020202030204" pitchFamily="34" charset="0"/>
                    </a:rPr>
                    <a:t>РАФТ</a:t>
                  </a:r>
                  <a:endParaRPr lang="ru-RU" sz="1600" b="1" dirty="0"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pic>
        <p:nvPicPr>
          <p:cNvPr id="33" name="Picture 4" descr="http://lib2.podelise.ru/tw_files2/urls_65/18/d-17880/17880_html_m7e4b5e58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99" y="4642418"/>
            <a:ext cx="2213859" cy="211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7" grpId="0" animBg="1"/>
      <p:bldP spid="18" grpId="0" animBg="1"/>
      <p:bldP spid="19" grpId="0" animBg="1"/>
      <p:bldP spid="20" grpId="0" animBg="1"/>
      <p:bldP spid="28" grpId="0" animBg="1"/>
      <p:bldP spid="30" grpId="0"/>
      <p:bldP spid="2" grpId="0" animBg="1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7160" y="-315416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bg1"/>
                </a:solidFill>
              </a:rPr>
              <a:t>У</a:t>
            </a:r>
            <a:r>
              <a:rPr lang="ru-RU" sz="2800" b="1" dirty="0" smtClean="0">
                <a:solidFill>
                  <a:schemeClr val="bg1"/>
                </a:solidFill>
              </a:rPr>
              <a:t>словия </a:t>
            </a:r>
            <a:r>
              <a:rPr lang="ru-RU" sz="2800" b="1" dirty="0">
                <a:solidFill>
                  <a:schemeClr val="bg1"/>
                </a:solidFill>
              </a:rPr>
              <a:t>формирования критического мышления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36381" y="1929834"/>
            <a:ext cx="2655499" cy="2609045"/>
            <a:chOff x="836381" y="1929834"/>
            <a:chExt cx="2655499" cy="2609045"/>
          </a:xfrm>
        </p:grpSpPr>
        <p:sp>
          <p:nvSpPr>
            <p:cNvPr id="21" name="Овал 20"/>
            <p:cNvSpPr/>
            <p:nvPr/>
          </p:nvSpPr>
          <p:spPr>
            <a:xfrm>
              <a:off x="836381" y="1929834"/>
              <a:ext cx="2655499" cy="2609045"/>
            </a:xfrm>
            <a:prstGeom prst="ellipse">
              <a:avLst/>
            </a:prstGeom>
            <a:gradFill>
              <a:gsLst>
                <a:gs pos="50000">
                  <a:srgbClr val="0C3F86"/>
                </a:gs>
                <a:gs pos="0">
                  <a:srgbClr val="002252"/>
                </a:gs>
                <a:gs pos="70000">
                  <a:srgbClr val="1D4F98"/>
                </a:gs>
                <a:gs pos="100000">
                  <a:srgbClr val="3C6BBA"/>
                </a:gs>
              </a:gsLst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00" b="1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187624" y="2252283"/>
              <a:ext cx="1972737" cy="1896797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b="1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680035" y="2723416"/>
              <a:ext cx="968190" cy="95452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Выноска 1 27"/>
          <p:cNvSpPr/>
          <p:nvPr/>
        </p:nvSpPr>
        <p:spPr>
          <a:xfrm>
            <a:off x="323528" y="4600982"/>
            <a:ext cx="3307507" cy="1061385"/>
          </a:xfrm>
          <a:prstGeom prst="borderCallout1">
            <a:avLst>
              <a:gd name="adj1" fmla="val -10865"/>
              <a:gd name="adj2" fmla="val 26657"/>
              <a:gd name="adj3" fmla="val -145099"/>
              <a:gd name="adj4" fmla="val 58975"/>
            </a:avLst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Общее мышление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ru-RU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общий процесс обработки информации</a:t>
            </a:r>
          </a:p>
        </p:txBody>
      </p:sp>
      <p:sp>
        <p:nvSpPr>
          <p:cNvPr id="31" name="Выноска 1 30"/>
          <p:cNvSpPr/>
          <p:nvPr/>
        </p:nvSpPr>
        <p:spPr>
          <a:xfrm>
            <a:off x="4644008" y="3530768"/>
            <a:ext cx="4392488" cy="2117951"/>
          </a:xfrm>
          <a:prstGeom prst="borderCallout1">
            <a:avLst>
              <a:gd name="adj1" fmla="val 16594"/>
              <a:gd name="adj2" fmla="val -2366"/>
              <a:gd name="adj3" fmla="val -50533"/>
              <a:gd name="adj4" fmla="val -53271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u="sng" dirty="0"/>
              <a:t>Предметное мышление</a:t>
            </a:r>
            <a:r>
              <a:rPr lang="ru-RU" sz="2000" b="1" dirty="0"/>
              <a:t> –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это </a:t>
            </a:r>
            <a:r>
              <a:rPr lang="ru-RU" sz="2000" b="1" dirty="0"/>
              <a:t>процесс обработки информации по определенному предмету с помощью методов научного познания, обогащенный предметными и методологическими знаниями</a:t>
            </a:r>
          </a:p>
        </p:txBody>
      </p:sp>
      <p:sp>
        <p:nvSpPr>
          <p:cNvPr id="32" name="Выноска 1 31"/>
          <p:cNvSpPr/>
          <p:nvPr/>
        </p:nvSpPr>
        <p:spPr>
          <a:xfrm>
            <a:off x="1146437" y="5745799"/>
            <a:ext cx="5801828" cy="1006749"/>
          </a:xfrm>
          <a:prstGeom prst="borderCallout1">
            <a:avLst>
              <a:gd name="adj1" fmla="val -7957"/>
              <a:gd name="adj2" fmla="val 54096"/>
              <a:gd name="adj3" fmla="val -224748"/>
              <a:gd name="adj4" fmla="val 37059"/>
            </a:avLst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u="sng" dirty="0"/>
              <a:t>Критическое мышление</a:t>
            </a:r>
            <a:r>
              <a:rPr lang="ru-RU" sz="2000" b="1" dirty="0"/>
              <a:t> – </a:t>
            </a:r>
            <a:br>
              <a:rPr lang="ru-RU" sz="2000" b="1" dirty="0"/>
            </a:br>
            <a:r>
              <a:rPr lang="ru-RU" sz="2000" b="1" dirty="0"/>
              <a:t>это процесс контроля над протеканием общего и предметного мышления, </a:t>
            </a:r>
            <a:r>
              <a:rPr lang="ru-RU" sz="2000" b="1" dirty="0" smtClean="0"/>
              <a:t>их </a:t>
            </a:r>
            <a:r>
              <a:rPr lang="ru-RU" sz="2000" b="1" dirty="0"/>
              <a:t>совершенствование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123728" y="567865"/>
            <a:ext cx="4824537" cy="820737"/>
            <a:chOff x="2457450" y="1571402"/>
            <a:chExt cx="4010025" cy="820737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4435475" y="1571402"/>
              <a:ext cx="0" cy="2936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2457450" y="1865089"/>
              <a:ext cx="40100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>
              <a:off x="2457450" y="1855564"/>
              <a:ext cx="0" cy="5048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>
              <a:off x="6467475" y="1865089"/>
              <a:ext cx="0" cy="527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299542" y="1081193"/>
            <a:ext cx="3816424" cy="746791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</a:rPr>
              <a:t>уровни мышления </a:t>
            </a:r>
            <a:r>
              <a:rPr lang="ru-RU" sz="2200" b="1" dirty="0" smtClean="0">
                <a:solidFill>
                  <a:schemeClr val="bg1"/>
                </a:solidFill>
              </a:rPr>
              <a:t/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в </a:t>
            </a:r>
            <a:r>
              <a:rPr lang="ru-RU" sz="2200" b="1" dirty="0">
                <a:solidFill>
                  <a:schemeClr val="bg1"/>
                </a:solidFill>
              </a:rPr>
              <a:t>процессе познания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68890" y="1081194"/>
            <a:ext cx="3963251" cy="746790"/>
          </a:xfrm>
          <a:prstGeom prst="rect">
            <a:avLst/>
          </a:prstGeom>
          <a:gradFill>
            <a:gsLst>
              <a:gs pos="50000">
                <a:srgbClr val="0C3F86"/>
              </a:gs>
              <a:gs pos="0">
                <a:srgbClr val="002252"/>
              </a:gs>
              <a:gs pos="70000">
                <a:srgbClr val="1D4F98"/>
              </a:gs>
              <a:gs pos="100000">
                <a:srgbClr val="3C6BBA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200" b="1" dirty="0"/>
              <a:t>создание проблемных ситуаций</a:t>
            </a:r>
          </a:p>
        </p:txBody>
      </p:sp>
      <p:pic>
        <p:nvPicPr>
          <p:cNvPr id="16" name="Picture 4" descr="http://www.spoken-english.ru/wp-content/uploads/2011/07/critical-think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b="19821"/>
          <a:stretch/>
        </p:blipFill>
        <p:spPr bwMode="auto">
          <a:xfrm>
            <a:off x="5154952" y="1925064"/>
            <a:ext cx="337059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3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6724</TotalTime>
  <Words>2484</Words>
  <Application>Microsoft Office PowerPoint</Application>
  <PresentationFormat>Экран (4:3)</PresentationFormat>
  <Paragraphs>365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Тема Office</vt:lpstr>
      <vt:lpstr>Конкурсное задание «Методический семинар»</vt:lpstr>
      <vt:lpstr>Презентация PowerPoint</vt:lpstr>
      <vt:lpstr>«Уникальное события в научной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Рабочие листы</vt:lpstr>
      <vt:lpstr>Презентация PowerPoint</vt:lpstr>
      <vt:lpstr>Алгоритм решения </vt:lpstr>
      <vt:lpstr>Алгоритм решения </vt:lpstr>
      <vt:lpstr>«Минутка новостей» на уроке обществознания</vt:lpstr>
      <vt:lpstr>Интеллектуальные игры</vt:lpstr>
      <vt:lpstr>Презентация PowerPoint</vt:lpstr>
      <vt:lpstr>Интегрированный проект «Честь имею»</vt:lpstr>
      <vt:lpstr>Результаты (2012-2015 уч. г.)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Сергей С. Кочережко</dc:creator>
  <cp:lastModifiedBy>ССК</cp:lastModifiedBy>
  <cp:revision>390</cp:revision>
  <dcterms:created xsi:type="dcterms:W3CDTF">2014-11-18T17:28:22Z</dcterms:created>
  <dcterms:modified xsi:type="dcterms:W3CDTF">2015-08-14T10:44:39Z</dcterms:modified>
</cp:coreProperties>
</file>