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4" r:id="rId7"/>
    <p:sldId id="268" r:id="rId8"/>
    <p:sldId id="269" r:id="rId9"/>
    <p:sldId id="271" r:id="rId10"/>
    <p:sldId id="272" r:id="rId11"/>
    <p:sldId id="270" r:id="rId12"/>
    <p:sldId id="273" r:id="rId13"/>
    <p:sldId id="274" r:id="rId14"/>
    <p:sldId id="275" r:id="rId15"/>
    <p:sldId id="277" r:id="rId16"/>
    <p:sldId id="280" r:id="rId17"/>
    <p:sldId id="276" r:id="rId18"/>
    <p:sldId id="278" r:id="rId19"/>
    <p:sldId id="283" r:id="rId20"/>
    <p:sldId id="281" r:id="rId21"/>
  </p:sldIdLst>
  <p:sldSz cx="9144000" cy="6858000" type="screen4x3"/>
  <p:notesSz cx="6858000" cy="9144000"/>
  <p:custDataLst>
    <p:tags r:id="rId2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2" autoAdjust="0"/>
    <p:restoredTop sz="94934" autoAdjust="0"/>
  </p:normalViewPr>
  <p:slideViewPr>
    <p:cSldViewPr>
      <p:cViewPr varScale="1">
        <p:scale>
          <a:sx n="65" d="100"/>
          <a:sy n="65" d="100"/>
        </p:scale>
        <p:origin x="-127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086" y="-8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Качество знаний обучающихся по истории за 3 года</a:t>
            </a:r>
            <a:endParaRPr lang="ru-RU" sz="1400" dirty="0">
              <a:solidFill>
                <a:schemeClr val="bg1"/>
              </a:solidFill>
            </a:endParaRPr>
          </a:p>
        </c:rich>
      </c:tx>
      <c:spPr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c:spPr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качество знаний</c:v>
                </c:pt>
              </c:strCache>
            </c:strRef>
          </c:tx>
          <c:dLbls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63</c:v>
                </c:pt>
                <c:pt idx="1">
                  <c:v>71</c:v>
                </c:pt>
                <c:pt idx="2">
                  <c:v>74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успеваемость</c:v>
                </c:pt>
              </c:strCache>
            </c:strRef>
          </c:tx>
          <c:dLbls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</c:ser>
        <c:dLbls>
          <c:showVal val="1"/>
        </c:dLbls>
        <c:shape val="cylinder"/>
        <c:axId val="148207104"/>
        <c:axId val="148208640"/>
        <c:axId val="0"/>
      </c:bar3DChart>
      <c:catAx>
        <c:axId val="14820710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000" b="1">
                <a:solidFill>
                  <a:schemeClr val="bg1"/>
                </a:solidFill>
              </a:defRPr>
            </a:pPr>
            <a:endParaRPr lang="ru-RU"/>
          </a:p>
        </c:txPr>
        <c:crossAx val="148208640"/>
        <c:crosses val="autoZero"/>
        <c:auto val="1"/>
        <c:lblAlgn val="ctr"/>
        <c:lblOffset val="100"/>
      </c:catAx>
      <c:valAx>
        <c:axId val="14820864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48207104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ru-RU"/>
          </a:p>
        </c:txPr>
      </c:legendEntry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Позитивная</a:t>
            </a:r>
            <a:r>
              <a:rPr lang="ru-RU" sz="1400" baseline="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 динамика сдачи ЕГЭ по истории за 3 года</a:t>
            </a:r>
            <a:endParaRPr lang="ru-RU" sz="1400" dirty="0">
              <a:solidFill>
                <a:schemeClr val="bg1"/>
              </a:solidFill>
            </a:endParaRPr>
          </a:p>
        </c:rich>
      </c:tx>
      <c:spPr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c:spPr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выпускников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</c:v>
                </c:pt>
                <c:pt idx="1">
                  <c:v>20</c:v>
                </c:pt>
                <c:pt idx="2">
                  <c:v>24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балл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61</c:v>
                </c:pt>
                <c:pt idx="1">
                  <c:v>74</c:v>
                </c:pt>
                <c:pt idx="2">
                  <c:v>81</c:v>
                </c:pt>
              </c:numCache>
            </c:numRef>
          </c:val>
        </c:ser>
        <c:dLbls>
          <c:showVal val="1"/>
        </c:dLbls>
        <c:shape val="box"/>
        <c:axId val="153613824"/>
        <c:axId val="153615360"/>
        <c:axId val="0"/>
      </c:bar3DChart>
      <c:catAx>
        <c:axId val="15361382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000" b="1">
                <a:solidFill>
                  <a:schemeClr val="bg1"/>
                </a:solidFill>
              </a:defRPr>
            </a:pPr>
            <a:endParaRPr lang="ru-RU"/>
          </a:p>
        </c:txPr>
        <c:crossAx val="153615360"/>
        <c:crosses val="autoZero"/>
        <c:auto val="1"/>
        <c:lblAlgn val="ctr"/>
        <c:lblOffset val="100"/>
      </c:catAx>
      <c:valAx>
        <c:axId val="153615360"/>
        <c:scaling>
          <c:orientation val="minMax"/>
        </c:scaling>
        <c:delete val="1"/>
        <c:axPos val="l"/>
        <c:numFmt formatCode="General" sourceLinked="1"/>
        <c:tickLblPos val="none"/>
        <c:crossAx val="153613824"/>
        <c:crosses val="autoZero"/>
        <c:crossBetween val="between"/>
      </c:valAx>
    </c:plotArea>
    <c:legend>
      <c:legendPos val="t"/>
      <c:txPr>
        <a:bodyPr/>
        <a:lstStyle/>
        <a:p>
          <a:pPr>
            <a:defRPr sz="1200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Эффективность участия учащихся во</a:t>
            </a:r>
            <a:r>
              <a:rPr lang="ru-RU" sz="1400" baseline="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 Всероссийской олимпиаде по истории и обществознанию</a:t>
            </a:r>
            <a:endParaRPr lang="ru-RU" sz="1400" dirty="0">
              <a:solidFill>
                <a:schemeClr val="bg1"/>
              </a:solidFill>
            </a:endParaRPr>
          </a:p>
        </c:rich>
      </c:tx>
      <c:spPr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c:spPr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участников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2013-2014</c:v>
                </c:pt>
                <c:pt idx="1">
                  <c:v>2014-2015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</c:v>
                </c:pt>
                <c:pt idx="1">
                  <c:v>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призовых мест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2013-2014</c:v>
                </c:pt>
                <c:pt idx="1">
                  <c:v>2014-2015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</c:v>
                </c:pt>
                <c:pt idx="1">
                  <c:v>12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Эффективность участия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2013-2014</c:v>
                </c:pt>
                <c:pt idx="1">
                  <c:v>2014-2015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91</c:v>
                </c:pt>
                <c:pt idx="1">
                  <c:v>100</c:v>
                </c:pt>
              </c:numCache>
            </c:numRef>
          </c:val>
        </c:ser>
        <c:dLbls>
          <c:showVal val="1"/>
        </c:dLbls>
        <c:shape val="cone"/>
        <c:axId val="154969984"/>
        <c:axId val="154971520"/>
        <c:axId val="0"/>
      </c:bar3DChart>
      <c:catAx>
        <c:axId val="15496998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ru-RU"/>
          </a:p>
        </c:txPr>
        <c:crossAx val="154971520"/>
        <c:crosses val="autoZero"/>
        <c:auto val="1"/>
        <c:lblAlgn val="ctr"/>
        <c:lblOffset val="100"/>
      </c:catAx>
      <c:valAx>
        <c:axId val="154971520"/>
        <c:scaling>
          <c:orientation val="minMax"/>
        </c:scaling>
        <c:delete val="1"/>
        <c:axPos val="l"/>
        <c:numFmt formatCode="General" sourceLinked="1"/>
        <c:tickLblPos val="none"/>
        <c:crossAx val="154969984"/>
        <c:crosses val="autoZero"/>
        <c:crossBetween val="between"/>
      </c:valAx>
    </c:plotArea>
    <c:legend>
      <c:legendPos val="t"/>
      <c:txPr>
        <a:bodyPr/>
        <a:lstStyle/>
        <a:p>
          <a:pPr>
            <a:defRPr sz="1200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Эффективность</a:t>
            </a:r>
            <a:r>
              <a:rPr lang="ru-RU" sz="1400" baseline="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 участия учащихся в научно-исследовательских конференциях различного уровня</a:t>
            </a:r>
            <a:endParaRPr lang="ru-RU" sz="1400" dirty="0">
              <a:solidFill>
                <a:schemeClr val="bg1"/>
              </a:solidFill>
            </a:endParaRPr>
          </a:p>
        </c:rich>
      </c:tx>
      <c:spPr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c:spPr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участников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2013-2014</c:v>
                </c:pt>
                <c:pt idx="1">
                  <c:v>2014-2015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</c:v>
                </c:pt>
                <c:pt idx="1">
                  <c:v>16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призовых мест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2013-2014</c:v>
                </c:pt>
                <c:pt idx="1">
                  <c:v>2014-2015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</c:v>
                </c:pt>
                <c:pt idx="1">
                  <c:v>16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Эффективность участия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2013-2014</c:v>
                </c:pt>
                <c:pt idx="1">
                  <c:v>2014-2015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100</c:v>
                </c:pt>
                <c:pt idx="1">
                  <c:v>100</c:v>
                </c:pt>
              </c:numCache>
            </c:numRef>
          </c:val>
        </c:ser>
        <c:dLbls>
          <c:showVal val="1"/>
        </c:dLbls>
        <c:shape val="pyramid"/>
        <c:axId val="155023616"/>
        <c:axId val="155041792"/>
        <c:axId val="0"/>
      </c:bar3DChart>
      <c:catAx>
        <c:axId val="15502361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ru-RU"/>
          </a:p>
        </c:txPr>
        <c:crossAx val="155041792"/>
        <c:crosses val="autoZero"/>
        <c:auto val="1"/>
        <c:lblAlgn val="ctr"/>
        <c:lblOffset val="100"/>
      </c:catAx>
      <c:valAx>
        <c:axId val="155041792"/>
        <c:scaling>
          <c:orientation val="minMax"/>
        </c:scaling>
        <c:delete val="1"/>
        <c:axPos val="l"/>
        <c:numFmt formatCode="General" sourceLinked="1"/>
        <c:tickLblPos val="none"/>
        <c:crossAx val="155023616"/>
        <c:crosses val="autoZero"/>
        <c:crossBetween val="between"/>
      </c:valAx>
    </c:plotArea>
    <c:legend>
      <c:legendPos val="t"/>
      <c:txPr>
        <a:bodyPr/>
        <a:lstStyle/>
        <a:p>
          <a:pPr>
            <a:defRPr sz="1200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A94D8-D887-4A9B-AFE2-5E6C29F1C6A7}" type="datetimeFigureOut">
              <a:rPr lang="ru-RU" smtClean="0"/>
              <a:pPr/>
              <a:t>14.08.2015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66FA8-0DC0-4440-9A48-E429D182F33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24984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66FA8-0DC0-4440-9A48-E429D182F331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84808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66FA8-0DC0-4440-9A48-E429D182F331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66FA8-0DC0-4440-9A48-E429D182F331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737389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trike="sngStrik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66FA8-0DC0-4440-9A48-E429D182F331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trike="sngStrik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66FA8-0DC0-4440-9A48-E429D182F331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66FA8-0DC0-4440-9A48-E429D182F331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trike="sngStrik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66FA8-0DC0-4440-9A48-E429D182F331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trike="sngStrik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66FA8-0DC0-4440-9A48-E429D182F331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trike="sngStrik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66FA8-0DC0-4440-9A48-E429D182F331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66FA8-0DC0-4440-9A48-E429D182F331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66FA8-0DC0-4440-9A48-E429D182F331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68485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66FA8-0DC0-4440-9A48-E429D182F331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66FA8-0DC0-4440-9A48-E429D182F331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66FA8-0DC0-4440-9A48-E429D182F331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trike="sngStrik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66FA8-0DC0-4440-9A48-E429D182F331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66FA8-0DC0-4440-9A48-E429D182F331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9200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trike="sngStrik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66FA8-0DC0-4440-9A48-E429D182F331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trike="sngStrik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66FA8-0DC0-4440-9A48-E429D182F331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strike="sngStrike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66FA8-0DC0-4440-9A48-E429D182F331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2416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trike="sngStrik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66FA8-0DC0-4440-9A48-E429D182F331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DD2B-5F8D-488D-964C-1049B9DCC6B1}" type="datetimeFigureOut">
              <a:rPr lang="ru-RU" smtClean="0"/>
              <a:pPr/>
              <a:t>14.08.2015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05227-F5A6-4142-AC93-AC816B62DA9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20553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DD2B-5F8D-488D-964C-1049B9DCC6B1}" type="datetimeFigureOut">
              <a:rPr lang="ru-RU" smtClean="0"/>
              <a:pPr/>
              <a:t>14.08.2015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05227-F5A6-4142-AC93-AC816B62DA9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21237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DD2B-5F8D-488D-964C-1049B9DCC6B1}" type="datetimeFigureOut">
              <a:rPr lang="ru-RU" smtClean="0"/>
              <a:pPr/>
              <a:t>14.08.2015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05227-F5A6-4142-AC93-AC816B62DA9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84942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DD2B-5F8D-488D-964C-1049B9DCC6B1}" type="datetimeFigureOut">
              <a:rPr lang="ru-RU" smtClean="0"/>
              <a:pPr/>
              <a:t>14.08.2015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05227-F5A6-4142-AC93-AC816B62DA9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45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DD2B-5F8D-488D-964C-1049B9DCC6B1}" type="datetimeFigureOut">
              <a:rPr lang="ru-RU" smtClean="0"/>
              <a:pPr/>
              <a:t>14.08.2015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05227-F5A6-4142-AC93-AC816B62DA9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696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DD2B-5F8D-488D-964C-1049B9DCC6B1}" type="datetimeFigureOut">
              <a:rPr lang="ru-RU" smtClean="0"/>
              <a:pPr/>
              <a:t>14.08.2015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05227-F5A6-4142-AC93-AC816B62DA9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55447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DD2B-5F8D-488D-964C-1049B9DCC6B1}" type="datetimeFigureOut">
              <a:rPr lang="ru-RU" smtClean="0"/>
              <a:pPr/>
              <a:t>14.08.2015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05227-F5A6-4142-AC93-AC816B62DA9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16075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DD2B-5F8D-488D-964C-1049B9DCC6B1}" type="datetimeFigureOut">
              <a:rPr lang="ru-RU" smtClean="0"/>
              <a:pPr/>
              <a:t>14.08.2015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05227-F5A6-4142-AC93-AC816B62DA9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95808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DD2B-5F8D-488D-964C-1049B9DCC6B1}" type="datetimeFigureOut">
              <a:rPr lang="ru-RU" smtClean="0"/>
              <a:pPr/>
              <a:t>14.08.2015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05227-F5A6-4142-AC93-AC816B62DA9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00954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DD2B-5F8D-488D-964C-1049B9DCC6B1}" type="datetimeFigureOut">
              <a:rPr lang="ru-RU" smtClean="0"/>
              <a:pPr/>
              <a:t>14.08.2015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05227-F5A6-4142-AC93-AC816B62DA9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93051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DD2B-5F8D-488D-964C-1049B9DCC6B1}" type="datetimeFigureOut">
              <a:rPr lang="ru-RU" smtClean="0"/>
              <a:pPr/>
              <a:t>14.08.2015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05227-F5A6-4142-AC93-AC816B62DA9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85306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DD2B-5F8D-488D-964C-1049B9DCC6B1}" type="datetimeFigureOut">
              <a:rPr lang="ru-RU" smtClean="0"/>
              <a:pPr/>
              <a:t>14.08.2015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05227-F5A6-4142-AC93-AC816B62DA9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23996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katrenkospb.ru/tehnologiya-sozdaniya-maketov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katrenkospb.ru/category/v-prodolzhenie-razgovora-na-uroke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katrenkospb.ru/posle-urokov/dostizheniya-i-nagradyi-uchashhihsya/" TargetMode="External"/><Relationship Id="rId3" Type="http://schemas.openxmlformats.org/officeDocument/2006/relationships/hyperlink" Target="http://katrenkospb.ru/posle-urokov/1096-2/" TargetMode="External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7.jpeg"/><Relationship Id="rId5" Type="http://schemas.openxmlformats.org/officeDocument/2006/relationships/hyperlink" Target="http://katrenkospb.ru/posle-urokov/tvorchestvo-detey/" TargetMode="External"/><Relationship Id="rId10" Type="http://schemas.openxmlformats.org/officeDocument/2006/relationships/image" Target="../media/image3.png"/><Relationship Id="rId4" Type="http://schemas.openxmlformats.org/officeDocument/2006/relationships/hyperlink" Target="http://katrenkospb.ru/ucheniki-prinyali-uchastie-v-podgotovke-ekspozitsii-shkolnogo-muzeya/" TargetMode="External"/><Relationship Id="rId9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royallib.com/" TargetMode="External"/><Relationship Id="rId3" Type="http://schemas.openxmlformats.org/officeDocument/2006/relationships/hyperlink" Target="http://www.ug.ru/archive/9515%20-%20&#1076;&#1072;&#1090;&#1072;%20&#1086;&#1073;&#1088;&#1072;&#1097;&#1077;&#1085;&#1080;&#1103;%2010.07" TargetMode="External"/><Relationship Id="rId7" Type="http://schemas.openxmlformats.org/officeDocument/2006/relationships/hyperlink" Target="http://pedmix.ru/index.php%20-%20&#1076;&#1072;&#1090;&#1072;%20&#1086;&#1073;&#1088;&#1072;&#1097;&#1077;&#1085;&#1080;&#1103;%2010.07.2015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sportal.ru/attestatsiya-pedagogicheskikh-rabotnikov" TargetMode="External"/><Relationship Id="rId5" Type="http://schemas.openxmlformats.org/officeDocument/2006/relationships/hyperlink" Target="http://pedtehno.ru/" TargetMode="External"/><Relationship Id="rId4" Type="http://schemas.openxmlformats.org/officeDocument/2006/relationships/hyperlink" Target="http://www.trizway.com/" TargetMode="Externa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katrenkospb.ru/reshenie-problemnogo-voprosa/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5716" y="1785591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ВСЕРОССИЙСКИЙ КОНКУРС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«УЧИТЕЛЬ ГОДА РОССИИ - 2015»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77628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Конкурсное задание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«Методический семинар»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Тема: «Решение проблемных задач с целью активизации познавательной деятельности на уроках истории»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Юзер\Desktop\КАтренко\logo_ychite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4442" y="80505"/>
            <a:ext cx="2175115" cy="163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Юзер\Desktop\КАтренко\razdelitel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32122"/>
            <a:ext cx="7992888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4854059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</a:rPr>
              <a:t>Автор: </a:t>
            </a:r>
            <a:r>
              <a:rPr lang="ru-RU" dirty="0" smtClean="0">
                <a:solidFill>
                  <a:schemeClr val="bg1"/>
                </a:solidFill>
              </a:rPr>
              <a:t>учитель истории высшей квалификационной категории 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Катренко Олег Николаевич</a:t>
            </a:r>
          </a:p>
          <a:p>
            <a:pPr algn="r"/>
            <a:endParaRPr lang="ru-RU" b="1" dirty="0" smtClean="0">
              <a:solidFill>
                <a:schemeClr val="bg1"/>
              </a:solidFill>
            </a:endParaRPr>
          </a:p>
          <a:p>
            <a:pPr algn="r"/>
            <a:r>
              <a:rPr lang="ru-RU" b="1" dirty="0" smtClean="0">
                <a:solidFill>
                  <a:schemeClr val="bg1"/>
                </a:solidFill>
              </a:rPr>
              <a:t>Место работы: </a:t>
            </a:r>
            <a:r>
              <a:rPr lang="ru-RU" dirty="0" smtClean="0">
                <a:solidFill>
                  <a:schemeClr val="bg1"/>
                </a:solidFill>
              </a:rPr>
              <a:t>ГБОУ «Академическая гимназия №56» 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г. Санкт-Петербурга</a:t>
            </a:r>
          </a:p>
          <a:p>
            <a:pPr algn="r"/>
            <a:endParaRPr lang="ru-RU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906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06152"/>
            <a:ext cx="8229600" cy="63056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bg1"/>
                </a:solidFill>
              </a:rPr>
              <a:t>«Создание макетов»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4" name="Прямая соединительная линия 3"/>
          <p:cNvCxnSpPr>
            <a:stCxn id="2" idx="2"/>
          </p:cNvCxnSpPr>
          <p:nvPr/>
        </p:nvCxnSpPr>
        <p:spPr>
          <a:xfrm>
            <a:off x="4572000" y="836712"/>
            <a:ext cx="0" cy="587727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3717032"/>
            <a:ext cx="91440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2904" y="4293096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6 класс. 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Тема: «Быт и нравы Древней Руси»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1412776"/>
            <a:ext cx="43022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У</a:t>
            </a:r>
            <a:r>
              <a:rPr lang="ru-RU" dirty="0" smtClean="0">
                <a:solidFill>
                  <a:schemeClr val="bg1"/>
                </a:solidFill>
              </a:rPr>
              <a:t>читель </a:t>
            </a:r>
            <a:r>
              <a:rPr lang="ru-RU" dirty="0">
                <a:solidFill>
                  <a:schemeClr val="bg1"/>
                </a:solidFill>
              </a:rPr>
              <a:t>просит </a:t>
            </a:r>
            <a:r>
              <a:rPr lang="ru-RU" dirty="0" smtClean="0">
                <a:solidFill>
                  <a:schemeClr val="bg1"/>
                </a:solidFill>
              </a:rPr>
              <a:t>учащихся воссоздать </a:t>
            </a:r>
            <a:r>
              <a:rPr lang="ru-RU" dirty="0">
                <a:solidFill>
                  <a:schemeClr val="bg1"/>
                </a:solidFill>
              </a:rPr>
              <a:t>тот или иной изучаемый объект, предоставляя материалы, с помощью которых это можно сделать, а также источники информации </a:t>
            </a:r>
            <a:r>
              <a:rPr lang="ru-RU" dirty="0" smtClean="0">
                <a:solidFill>
                  <a:schemeClr val="bg1"/>
                </a:solidFill>
              </a:rPr>
              <a:t>о технологии </a:t>
            </a:r>
            <a:r>
              <a:rPr lang="ru-RU" dirty="0">
                <a:solidFill>
                  <a:schemeClr val="bg1"/>
                </a:solidFill>
              </a:rPr>
              <a:t>создания объекта.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9438" y="980728"/>
            <a:ext cx="1678546" cy="25202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543" y="1412776"/>
            <a:ext cx="2485249" cy="16561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16016" y="4409817"/>
            <a:ext cx="43022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1600" dirty="0" smtClean="0">
                <a:solidFill>
                  <a:schemeClr val="bg1"/>
                </a:solidFill>
              </a:rPr>
              <a:t>Учатся находить и визуализировать информацию.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chemeClr val="bg1"/>
                </a:solidFill>
              </a:rPr>
              <a:t>Учащиеся учатся создавать макеты.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chemeClr val="bg1"/>
                </a:solidFill>
              </a:rPr>
              <a:t>Происходит укрепление межличностных отношений внутри класса.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60832" y="3919364"/>
            <a:ext cx="1296144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ПРИМЕР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3552" y="488367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Учитель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предлагает ученикам воссоздать элементы  древнерусского поселения, расставив их на общей картосхеме.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Ученики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с помощью предоставленных им материалов создают макеты жилища, идола, церкви, общий вид древнерусского поселения.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12160" y="980728"/>
            <a:ext cx="151216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ПРАКТИКА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12160" y="3905049"/>
            <a:ext cx="151216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РЕЗУЛЬТАТ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9" name="Picture 2" descr="C:\Users\Юзер\Desktop\КАтренко\razdelitel-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460" y="332656"/>
            <a:ext cx="7992888" cy="76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>
            <a:hlinkClick r:id="rId6" highlightClick="1"/>
          </p:cNvPr>
          <p:cNvSpPr/>
          <p:nvPr/>
        </p:nvSpPr>
        <p:spPr>
          <a:xfrm>
            <a:off x="4716016" y="6261705"/>
            <a:ext cx="4272785" cy="362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 технологии создания макетов (ссылка)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0377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134144"/>
            <a:ext cx="8229600" cy="63056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bg1"/>
                </a:solidFill>
              </a:rPr>
              <a:t>«Визуальная реконструкция»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572000" y="908720"/>
            <a:ext cx="0" cy="587727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3717032"/>
            <a:ext cx="91440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940152" y="899428"/>
            <a:ext cx="151216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ПРАКТИКА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504" y="4355812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6 класс. Тема: «Крестовые походы»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40152" y="3923764"/>
            <a:ext cx="151216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РЕЗУЛЬТАТ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1268760"/>
            <a:ext cx="4427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Д</a:t>
            </a:r>
            <a:r>
              <a:rPr lang="ru-RU" dirty="0" smtClean="0">
                <a:solidFill>
                  <a:schemeClr val="bg1"/>
                </a:solidFill>
              </a:rPr>
              <a:t>ля </a:t>
            </a:r>
            <a:r>
              <a:rPr lang="ru-RU" dirty="0">
                <a:solidFill>
                  <a:schemeClr val="bg1"/>
                </a:solidFill>
              </a:rPr>
              <a:t>визуального решения проблемной задачи ученики используют макеты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4518" y="4437112"/>
            <a:ext cx="44294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1600" dirty="0" smtClean="0">
                <a:solidFill>
                  <a:schemeClr val="bg1"/>
                </a:solidFill>
              </a:rPr>
              <a:t>Визуализация решения проблемы.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solidFill>
                  <a:schemeClr val="bg1"/>
                </a:solidFill>
              </a:rPr>
              <a:t>Учащиеся учатся </a:t>
            </a:r>
            <a:r>
              <a:rPr lang="ru-RU" sz="1600" dirty="0">
                <a:solidFill>
                  <a:schemeClr val="bg1"/>
                </a:solidFill>
              </a:rPr>
              <a:t>работать с </a:t>
            </a:r>
            <a:r>
              <a:rPr lang="ru-RU" sz="1600" dirty="0" smtClean="0">
                <a:solidFill>
                  <a:schemeClr val="bg1"/>
                </a:solidFill>
              </a:rPr>
              <a:t>картой.</a:t>
            </a:r>
            <a:endParaRPr lang="ru-RU" sz="1600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chemeClr val="bg1"/>
                </a:solidFill>
              </a:rPr>
              <a:t>Формируется умение интерпретировать информацию.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chemeClr val="bg1"/>
                </a:solidFill>
              </a:rPr>
              <a:t>Происходит применение знаний на практике.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2" y="908720"/>
            <a:ext cx="3625152" cy="271530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1973125"/>
            <a:ext cx="2052228" cy="159989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97420" y="3923764"/>
            <a:ext cx="1296144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ПРИМЕР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709462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Учитель </a:t>
            </a:r>
            <a:r>
              <a:rPr lang="ru-RU" sz="1600" dirty="0" smtClean="0">
                <a:solidFill>
                  <a:schemeClr val="bg1"/>
                </a:solidFill>
              </a:rPr>
              <a:t>просит определить</a:t>
            </a:r>
            <a:r>
              <a:rPr lang="ru-RU" sz="1600" dirty="0">
                <a:solidFill>
                  <a:schemeClr val="bg1"/>
                </a:solidFill>
              </a:rPr>
              <a:t>, с какими трудностями на своем пути столкнутся крестоносцы; разыграть с помощью макетов одно из главных сражений и др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b="1" dirty="0" smtClean="0">
                <a:solidFill>
                  <a:schemeClr val="bg1"/>
                </a:solidFill>
              </a:rPr>
              <a:t>Ученики, </a:t>
            </a:r>
            <a:r>
              <a:rPr lang="ru-RU" sz="1600" dirty="0" smtClean="0">
                <a:solidFill>
                  <a:schemeClr val="bg1"/>
                </a:solidFill>
              </a:rPr>
              <a:t>используя макеты, демонстрируют </a:t>
            </a:r>
            <a:r>
              <a:rPr lang="ru-RU" sz="1600" dirty="0">
                <a:solidFill>
                  <a:schemeClr val="bg1"/>
                </a:solidFill>
              </a:rPr>
              <a:t>решение проблемной задачи, изучая по карте хронологию </a:t>
            </a:r>
            <a:r>
              <a:rPr lang="ru-RU" sz="1600" dirty="0" smtClean="0">
                <a:solidFill>
                  <a:schemeClr val="bg1"/>
                </a:solidFill>
              </a:rPr>
              <a:t>событий.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18" name="Picture 2" descr="C:\Users\Юзер\Desktop\КАтренко\razdelitel-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951" y="358552"/>
            <a:ext cx="7992888" cy="76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4553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116632"/>
            <a:ext cx="8229600" cy="63056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bg1"/>
                </a:solidFill>
              </a:rPr>
              <a:t>«Таблица аргументов»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4" name="Прямая соединительная линия 3"/>
          <p:cNvCxnSpPr>
            <a:stCxn id="2" idx="2"/>
          </p:cNvCxnSpPr>
          <p:nvPr/>
        </p:nvCxnSpPr>
        <p:spPr>
          <a:xfrm>
            <a:off x="4572000" y="747192"/>
            <a:ext cx="0" cy="587727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3717032"/>
            <a:ext cx="7308304" cy="294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-72008" y="4366845"/>
            <a:ext cx="471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10 класс. 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Тема: «Крестьянская реформа 1861 г.»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1196752"/>
            <a:ext cx="45026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Учащиеся заполняют таблицу на основе изученных материалов, сопоставляя положительные и отрицательные последствия и делая на основе этих данных вывод, который служит решением проблемного задания.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44008" y="4365104"/>
            <a:ext cx="44306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1600" dirty="0" smtClean="0">
                <a:solidFill>
                  <a:schemeClr val="bg1"/>
                </a:solidFill>
              </a:rPr>
              <a:t>Формируется навык решения проблемной ситуации.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chemeClr val="bg1"/>
                </a:solidFill>
              </a:rPr>
              <a:t>Учащиеся учатся систематизировать учебный материал.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chemeClr val="bg1"/>
                </a:solidFill>
              </a:rPr>
              <a:t>Развиваются внимательность, критичность в оценке исторических событий.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7827" y="2618147"/>
            <a:ext cx="1496661" cy="11018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37928" y="3861048"/>
            <a:ext cx="1296144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ПРИМЕР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5027692"/>
            <a:ext cx="4464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Учитель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предлагает ученикам ответить на главный вопрос урока : отмена крепостного права – подлинная или мнимая свобода?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Ученики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з</a:t>
            </a:r>
            <a:r>
              <a:rPr lang="ru-RU" sz="1600" dirty="0" smtClean="0">
                <a:solidFill>
                  <a:schemeClr val="bg1"/>
                </a:solidFill>
              </a:rPr>
              <a:t>аполняют таблицу с аргументами «За» и «Против», делают вывод и аргументируют свою позицию с ее помощью.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12160" y="827420"/>
            <a:ext cx="151216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ПРАКТИКА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12160" y="3861048"/>
            <a:ext cx="151216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РЕЗУЛЬТАТ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340768"/>
            <a:ext cx="4355978" cy="1828291"/>
          </a:xfrm>
          <a:prstGeom prst="rect">
            <a:avLst/>
          </a:prstGeom>
        </p:spPr>
      </p:pic>
      <p:pic>
        <p:nvPicPr>
          <p:cNvPr id="18" name="Picture 2" descr="C:\Users\Юзер\Desktop\КАтренко\razdelitel-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556" y="260648"/>
            <a:ext cx="7992888" cy="76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251924" y="775483"/>
            <a:ext cx="2175660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Таблица аргументов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851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62136"/>
            <a:ext cx="8229600" cy="63056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bg1"/>
                </a:solidFill>
              </a:rPr>
              <a:t>«Исторические загадки»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572000" y="764704"/>
            <a:ext cx="0" cy="587727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3068960"/>
            <a:ext cx="91440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7504" y="3636313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chemeClr val="bg1"/>
                </a:solidFill>
              </a:rPr>
              <a:t>7</a:t>
            </a:r>
            <a:r>
              <a:rPr lang="ru-RU" sz="1600" b="1" i="1" dirty="0" smtClean="0">
                <a:solidFill>
                  <a:schemeClr val="bg1"/>
                </a:solidFill>
              </a:rPr>
              <a:t> класс. Тема: «Преобразования Петра </a:t>
            </a:r>
            <a:r>
              <a:rPr lang="en-US" sz="1600" b="1" i="1" dirty="0" smtClean="0">
                <a:solidFill>
                  <a:schemeClr val="bg1"/>
                </a:solidFill>
              </a:rPr>
              <a:t>I </a:t>
            </a:r>
            <a:r>
              <a:rPr lang="ru-RU" sz="1600" b="1" i="1" dirty="0" smtClean="0">
                <a:solidFill>
                  <a:schemeClr val="bg1"/>
                </a:solidFill>
              </a:rPr>
              <a:t>в культуре и быте»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4008" y="1412776"/>
            <a:ext cx="44201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Учитель </a:t>
            </a:r>
            <a:r>
              <a:rPr lang="ru-RU" dirty="0">
                <a:solidFill>
                  <a:schemeClr val="bg1"/>
                </a:solidFill>
              </a:rPr>
              <a:t>дает в начале изучения нового материала загадку в виде факта,  иллюстрации, отгадка которой помогает определить ключевую идею (понятие, проблему, событие и т.п</a:t>
            </a:r>
            <a:r>
              <a:rPr lang="ru-RU" dirty="0" smtClean="0">
                <a:solidFill>
                  <a:schemeClr val="bg1"/>
                </a:solidFill>
              </a:rPr>
              <a:t>.).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189" y="906612"/>
            <a:ext cx="4175125" cy="1973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28180" y="3751872"/>
            <a:ext cx="44201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Развитие у учащихся аналитических способностей. 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Формирование умения извлекать информацию из разных источников.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Формирование способности находить решение имеющимися ресурсами.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00422" y="3253626"/>
            <a:ext cx="180020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ПРИМЕР №1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504" y="4145012"/>
            <a:ext cx="44999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Учитель</a:t>
            </a:r>
            <a:r>
              <a:rPr lang="ru-RU" sz="1600" dirty="0">
                <a:solidFill>
                  <a:schemeClr val="bg1"/>
                </a:solidFill>
              </a:rPr>
              <a:t>:</a:t>
            </a:r>
            <a:r>
              <a:rPr lang="ru-RU" sz="1600" dirty="0" smtClean="0">
                <a:solidFill>
                  <a:schemeClr val="bg1"/>
                </a:solidFill>
              </a:rPr>
              <a:t> «</a:t>
            </a:r>
            <a:r>
              <a:rPr lang="ru-RU" sz="1400" dirty="0" smtClean="0">
                <a:solidFill>
                  <a:schemeClr val="bg1"/>
                </a:solidFill>
              </a:rPr>
              <a:t>По </a:t>
            </a:r>
            <a:r>
              <a:rPr lang="ru-RU" sz="1400" dirty="0">
                <a:solidFill>
                  <a:schemeClr val="bg1"/>
                </a:solidFill>
              </a:rPr>
              <a:t>указу Петра </a:t>
            </a:r>
            <a:r>
              <a:rPr lang="en-US" sz="1400" dirty="0">
                <a:solidFill>
                  <a:schemeClr val="bg1"/>
                </a:solidFill>
              </a:rPr>
              <a:t>I</a:t>
            </a:r>
            <a:r>
              <a:rPr lang="ru-RU" sz="1400" dirty="0">
                <a:solidFill>
                  <a:schemeClr val="bg1"/>
                </a:solidFill>
              </a:rPr>
              <a:t> пуговицы на рукаве кафтана теперь должны были нашиваться на фронтальной стороне </a:t>
            </a:r>
            <a:r>
              <a:rPr lang="ru-RU" sz="1400" dirty="0" smtClean="0">
                <a:solidFill>
                  <a:schemeClr val="bg1"/>
                </a:solidFill>
              </a:rPr>
              <a:t>манжета. Как </a:t>
            </a:r>
            <a:r>
              <a:rPr lang="ru-RU" sz="1400" dirty="0">
                <a:solidFill>
                  <a:schemeClr val="bg1"/>
                </a:solidFill>
              </a:rPr>
              <a:t>вы думаете, зачем царь издал такой указ и как этот исторический факт характеризует петровские преобразования</a:t>
            </a:r>
            <a:r>
              <a:rPr lang="ru-RU" sz="1400" dirty="0" smtClean="0">
                <a:solidFill>
                  <a:schemeClr val="bg1"/>
                </a:solidFill>
              </a:rPr>
              <a:t>?»</a:t>
            </a:r>
            <a:endParaRPr lang="ru-RU" sz="1600" b="1" dirty="0" smtClean="0">
              <a:solidFill>
                <a:schemeClr val="bg1"/>
              </a:solidFill>
            </a:endParaRPr>
          </a:p>
          <a:p>
            <a:r>
              <a:rPr lang="ru-RU" sz="1600" b="1" dirty="0" smtClean="0">
                <a:solidFill>
                  <a:schemeClr val="bg1"/>
                </a:solidFill>
              </a:rPr>
              <a:t>Ученики</a:t>
            </a:r>
            <a:r>
              <a:rPr lang="ru-RU" sz="1600" dirty="0">
                <a:solidFill>
                  <a:schemeClr val="bg1"/>
                </a:solidFill>
              </a:rPr>
              <a:t>,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400" dirty="0">
                <a:solidFill>
                  <a:schemeClr val="bg1"/>
                </a:solidFill>
              </a:rPr>
              <a:t>с</a:t>
            </a:r>
            <a:r>
              <a:rPr lang="ru-RU" sz="1400" dirty="0" smtClean="0">
                <a:solidFill>
                  <a:schemeClr val="bg1"/>
                </a:solidFill>
              </a:rPr>
              <a:t>опоставив ранее полученные и новые знания, приходят </a:t>
            </a:r>
            <a:r>
              <a:rPr lang="ru-RU" sz="1400" dirty="0">
                <a:solidFill>
                  <a:schemeClr val="bg1"/>
                </a:solidFill>
              </a:rPr>
              <a:t>к выводу о том, что пуговицы </a:t>
            </a:r>
            <a:r>
              <a:rPr lang="ru-RU" sz="1400" dirty="0" smtClean="0">
                <a:solidFill>
                  <a:schemeClr val="bg1"/>
                </a:solidFill>
              </a:rPr>
              <a:t>мешали </a:t>
            </a:r>
            <a:r>
              <a:rPr lang="ru-RU" sz="1400" dirty="0">
                <a:solidFill>
                  <a:schemeClr val="bg1"/>
                </a:solidFill>
              </a:rPr>
              <a:t>вытирать рот после еды рукавами. </a:t>
            </a:r>
            <a:r>
              <a:rPr lang="ru-RU" sz="1400" dirty="0" smtClean="0">
                <a:solidFill>
                  <a:schemeClr val="bg1"/>
                </a:solidFill>
              </a:rPr>
              <a:t>Делают </a:t>
            </a:r>
            <a:r>
              <a:rPr lang="ru-RU" sz="1400" dirty="0">
                <a:solidFill>
                  <a:schemeClr val="bg1"/>
                </a:solidFill>
              </a:rPr>
              <a:t>вывод, что </a:t>
            </a:r>
            <a:r>
              <a:rPr lang="ru-RU" sz="1400" dirty="0" smtClean="0">
                <a:solidFill>
                  <a:schemeClr val="bg1"/>
                </a:solidFill>
              </a:rPr>
              <a:t>преобразования </a:t>
            </a:r>
            <a:r>
              <a:rPr lang="ru-RU" sz="1400" dirty="0">
                <a:solidFill>
                  <a:schemeClr val="bg1"/>
                </a:solidFill>
              </a:rPr>
              <a:t>Петра </a:t>
            </a:r>
            <a:r>
              <a:rPr lang="en-US" sz="1400" dirty="0">
                <a:solidFill>
                  <a:schemeClr val="bg1"/>
                </a:solidFill>
              </a:rPr>
              <a:t>I</a:t>
            </a:r>
            <a:r>
              <a:rPr lang="ru-RU" sz="1400" dirty="0">
                <a:solidFill>
                  <a:schemeClr val="bg1"/>
                </a:solidFill>
              </a:rPr>
              <a:t> касались всех сфер жизни общества, даже таких бытовых мелочей, как гигиена.</a:t>
            </a:r>
            <a:endParaRPr lang="ru-RU" sz="1400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82191" y="906612"/>
            <a:ext cx="151216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ПРАКТИКА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67303" y="3253626"/>
            <a:ext cx="151216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РЕЗУЛЬТАТ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7" name="Picture 2" descr="C:\Users\Юзер\Desktop\КАтренко\razdelitel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366" y="260648"/>
            <a:ext cx="7992888" cy="76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1818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9016" y="908720"/>
            <a:ext cx="8917479" cy="58343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57200" y="62136"/>
            <a:ext cx="8229600" cy="63056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bg1"/>
                </a:solidFill>
              </a:rPr>
              <a:t>«Исторические загадки»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064258"/>
            <a:ext cx="3928839" cy="54610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24128" y="1074968"/>
            <a:ext cx="180020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ПРИМЕР №2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9807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10237" y="1497558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9 </a:t>
            </a:r>
            <a:r>
              <a:rPr lang="ru-RU" b="1" dirty="0" smtClean="0">
                <a:solidFill>
                  <a:schemeClr val="tx2"/>
                </a:solidFill>
              </a:rPr>
              <a:t>класс. Тема </a:t>
            </a:r>
            <a:r>
              <a:rPr lang="ru-RU" b="1" dirty="0">
                <a:solidFill>
                  <a:schemeClr val="tx2"/>
                </a:solidFill>
              </a:rPr>
              <a:t>«Международные отношения накануне </a:t>
            </a:r>
            <a:r>
              <a:rPr lang="ru-RU" b="1" dirty="0" smtClean="0">
                <a:solidFill>
                  <a:schemeClr val="tx2"/>
                </a:solidFill>
              </a:rPr>
              <a:t>Второй </a:t>
            </a:r>
            <a:r>
              <a:rPr lang="ru-RU" b="1" dirty="0">
                <a:solidFill>
                  <a:schemeClr val="tx2"/>
                </a:solidFill>
              </a:rPr>
              <a:t>мировой войны»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10236" y="2132856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600" b="1" dirty="0" smtClean="0"/>
          </a:p>
          <a:p>
            <a:r>
              <a:rPr lang="ru-RU" sz="1600" b="1" dirty="0" smtClean="0"/>
              <a:t>Учитель</a:t>
            </a:r>
            <a:r>
              <a:rPr lang="ru-RU" sz="1600" dirty="0"/>
              <a:t>:</a:t>
            </a:r>
            <a:r>
              <a:rPr lang="ru-RU" sz="1600" dirty="0" smtClean="0"/>
              <a:t> «Подумайте </a:t>
            </a:r>
            <a:r>
              <a:rPr lang="ru-RU" sz="1600" dirty="0"/>
              <a:t>и назовите событие, а также предложите свое название карикатуры, которое отражало бы главную особенность международных </a:t>
            </a:r>
            <a:r>
              <a:rPr lang="ru-RU" sz="1600" dirty="0" smtClean="0"/>
              <a:t>отношений. Объясните </a:t>
            </a:r>
            <a:r>
              <a:rPr lang="ru-RU" sz="1600" dirty="0"/>
              <a:t>свой </a:t>
            </a:r>
            <a:r>
              <a:rPr lang="ru-RU" sz="1600" dirty="0" smtClean="0"/>
              <a:t>выбор». </a:t>
            </a:r>
          </a:p>
          <a:p>
            <a:endParaRPr lang="ru-RU" sz="1600" dirty="0" smtClean="0"/>
          </a:p>
          <a:p>
            <a:r>
              <a:rPr lang="ru-RU" sz="1600" b="1" dirty="0" smtClean="0"/>
              <a:t>Ученики</a:t>
            </a:r>
            <a:r>
              <a:rPr lang="ru-RU" sz="1600" dirty="0" smtClean="0"/>
              <a:t> после </a:t>
            </a:r>
            <a:r>
              <a:rPr lang="ru-RU" sz="1600" dirty="0"/>
              <a:t>изучения событий, вошедших в историю как Мюнхенское соглашение 1938 г</a:t>
            </a:r>
            <a:r>
              <a:rPr lang="ru-RU" sz="1600" dirty="0" smtClean="0"/>
              <a:t>., разгадывают аллегории, называя страны, принимавшие участие </a:t>
            </a:r>
            <a:r>
              <a:rPr lang="ru-RU" sz="1600" dirty="0"/>
              <a:t>в подписании соглашения, и дают ей название, например, </a:t>
            </a:r>
            <a:r>
              <a:rPr lang="ru-RU" sz="1600" dirty="0" smtClean="0"/>
              <a:t>«Плата </a:t>
            </a:r>
            <a:r>
              <a:rPr lang="ru-RU" sz="1600" dirty="0"/>
              <a:t>за мир</a:t>
            </a:r>
            <a:r>
              <a:rPr lang="ru-RU" sz="1600" dirty="0" smtClean="0"/>
              <a:t>».</a:t>
            </a:r>
            <a:r>
              <a:rPr lang="ru-RU" sz="1600" dirty="0"/>
              <a:t> Объясняют свой выбор с помощью полученных </a:t>
            </a:r>
            <a:r>
              <a:rPr lang="ru-RU" sz="1600" dirty="0" smtClean="0"/>
              <a:t>знаний </a:t>
            </a:r>
            <a:r>
              <a:rPr lang="ru-RU" sz="1600" dirty="0"/>
              <a:t>и делают вывод о главной особенности внешней политики стран </a:t>
            </a:r>
            <a:r>
              <a:rPr lang="ru-RU" sz="1600" dirty="0" smtClean="0"/>
              <a:t>Запада.</a:t>
            </a:r>
            <a:endParaRPr lang="ru-RU" sz="1600" dirty="0"/>
          </a:p>
        </p:txBody>
      </p:sp>
      <p:pic>
        <p:nvPicPr>
          <p:cNvPr id="10" name="Picture 2" descr="C:\Users\Юзер\Desktop\КАтренко\razdelitel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366" y="286544"/>
            <a:ext cx="7992888" cy="76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278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134144"/>
            <a:ext cx="8229600" cy="63056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Рефлексия и обратная связь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572000" y="864096"/>
            <a:ext cx="0" cy="587727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0" y="3645024"/>
            <a:ext cx="45720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37828" y="3789040"/>
            <a:ext cx="309634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«Символы и краски»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7828" y="1115452"/>
            <a:ext cx="309634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«Благодарю»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4008" y="1115452"/>
            <a:ext cx="439248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«Оставь свой комментарий в блоге»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496" y="1582921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Учитель </a:t>
            </a:r>
            <a:r>
              <a:rPr lang="ru-RU" sz="1600" dirty="0">
                <a:solidFill>
                  <a:schemeClr val="bg1"/>
                </a:solidFill>
              </a:rPr>
              <a:t>предлагает </a:t>
            </a:r>
            <a:r>
              <a:rPr lang="ru-RU" sz="1600" dirty="0" smtClean="0">
                <a:solidFill>
                  <a:schemeClr val="bg1"/>
                </a:solidFill>
              </a:rPr>
              <a:t>ученику сказать «спасибо» одному из учеников за </a:t>
            </a:r>
            <a:r>
              <a:rPr lang="ru-RU" sz="1600" dirty="0">
                <a:solidFill>
                  <a:schemeClr val="bg1"/>
                </a:solidFill>
              </a:rPr>
              <a:t>сотрудничество и пояснить, в чем именно это сотрудничество проявилось. </a:t>
            </a:r>
            <a:r>
              <a:rPr lang="ru-RU" sz="1600" dirty="0" smtClean="0">
                <a:solidFill>
                  <a:schemeClr val="bg1"/>
                </a:solidFill>
              </a:rPr>
              <a:t>В конце благодарит учитель. При этом он </a:t>
            </a:r>
            <a:r>
              <a:rPr lang="ru-RU" sz="1600" dirty="0">
                <a:solidFill>
                  <a:schemeClr val="bg1"/>
                </a:solidFill>
              </a:rPr>
              <a:t>выбирает тех, кому досталось наименьшее количество </a:t>
            </a:r>
            <a:r>
              <a:rPr lang="ru-RU" sz="1600" dirty="0" smtClean="0">
                <a:solidFill>
                  <a:schemeClr val="bg1"/>
                </a:solidFill>
              </a:rPr>
              <a:t>«комплиментов», </a:t>
            </a:r>
            <a:r>
              <a:rPr lang="ru-RU" sz="1600" dirty="0">
                <a:solidFill>
                  <a:schemeClr val="bg1"/>
                </a:solidFill>
              </a:rPr>
              <a:t>стараясь найти убедительные слова признательности и этому участнику событий.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98268" y="155679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Учитель просит учеников, воспользовавшись смартфонами, выйти на его страницу, где в блоге дать свой комментарий/ответ на проблемный вопрос  урока. В случае отсутствия смартфонов учащиеся оставляют комментарии письменно на листках и уже дома вносят свои их на страницу.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496" y="4149080"/>
            <a:ext cx="45365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Учитель просит учеников, воспользовавшись листом бумаги, красками или фломастерами, нарисовать символически тему урока, дав ей пояснение.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>
            <a:hlinkClick r:id="rId3" highlightClick="1"/>
          </p:cNvPr>
          <p:cNvSpPr/>
          <p:nvPr/>
        </p:nvSpPr>
        <p:spPr>
          <a:xfrm>
            <a:off x="5099903" y="6378426"/>
            <a:ext cx="3480697" cy="362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Ссылка на страницы блога</a:t>
            </a:r>
            <a:endParaRPr lang="ru-RU" dirty="0"/>
          </a:p>
        </p:txBody>
      </p:sp>
      <p:pic>
        <p:nvPicPr>
          <p:cNvPr id="13" name="Picture 2" descr="C:\Users\Юзер\Desktop\КАтренко\razdelitel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366" y="358552"/>
            <a:ext cx="7992888" cy="76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6538" y="5108002"/>
            <a:ext cx="2174419" cy="163336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80319" y="3140554"/>
            <a:ext cx="2919863" cy="311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351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7504" y="116632"/>
            <a:ext cx="8928992" cy="6305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Изменения уровня познавательной активности по результатам опроса учащихся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Юзер\Desktop\КАтренко\razdelitel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366" y="1150640"/>
            <a:ext cx="7992888" cy="76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318" y="1820988"/>
            <a:ext cx="8943364" cy="427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791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06152"/>
            <a:ext cx="8229600" cy="6305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bg1"/>
                </a:solidFill>
              </a:rPr>
              <a:t>Количественные показатели достижения предметных результатов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1546714934"/>
              </p:ext>
            </p:extLst>
          </p:nvPr>
        </p:nvGraphicFramePr>
        <p:xfrm>
          <a:off x="0" y="1268760"/>
          <a:ext cx="4572000" cy="2392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631221070"/>
              </p:ext>
            </p:extLst>
          </p:nvPr>
        </p:nvGraphicFramePr>
        <p:xfrm>
          <a:off x="4644008" y="1268760"/>
          <a:ext cx="432048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994065509"/>
              </p:ext>
            </p:extLst>
          </p:nvPr>
        </p:nvGraphicFramePr>
        <p:xfrm>
          <a:off x="107504" y="3933056"/>
          <a:ext cx="4776192" cy="275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3538158559"/>
              </p:ext>
            </p:extLst>
          </p:nvPr>
        </p:nvGraphicFramePr>
        <p:xfrm>
          <a:off x="4572000" y="4005064"/>
          <a:ext cx="4355976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4572000" y="1412776"/>
            <a:ext cx="0" cy="522920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0" name="Picture 2" descr="C:\Users\Юзер\Desktop\КАтренко\razdelitel-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366" y="764704"/>
            <a:ext cx="7992888" cy="76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152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2938" y="206152"/>
            <a:ext cx="8662486" cy="9906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Результат активизации познавательной деятельности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347864" y="2924944"/>
            <a:ext cx="2448272" cy="194421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После урока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2938" y="1893746"/>
            <a:ext cx="2906041" cy="10627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Клуб исторической реконструкции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hlinkClick r:id="rId3"/>
              </a:rPr>
              <a:t>Ссылка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12160" y="1893746"/>
            <a:ext cx="2863264" cy="10811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Поисковая работа в школьном музее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hlinkClick r:id="rId4"/>
              </a:rPr>
              <a:t>Ссылка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12160" y="4941168"/>
            <a:ext cx="2863264" cy="9361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Исследовательские работы учащихся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hlinkClick r:id="rId5"/>
              </a:rPr>
              <a:t>Ссылка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7391" y="3068960"/>
            <a:ext cx="1557134" cy="18002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8337" y="1556792"/>
            <a:ext cx="2107327" cy="105714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82675" y="4941168"/>
            <a:ext cx="2736304" cy="9361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Олимпиады, конкурсы</a:t>
            </a:r>
            <a:endParaRPr lang="ru-RU" b="1" dirty="0"/>
          </a:p>
          <a:p>
            <a:pPr algn="ctr"/>
            <a:r>
              <a:rPr lang="ru-RU" b="1" dirty="0" smtClean="0">
                <a:solidFill>
                  <a:srgbClr val="FF0000"/>
                </a:solidFill>
                <a:hlinkClick r:id="rId8"/>
              </a:rPr>
              <a:t>Ссылка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8374" y="5157192"/>
            <a:ext cx="2367253" cy="1507288"/>
          </a:xfrm>
          <a:prstGeom prst="rect">
            <a:avLst/>
          </a:prstGeom>
        </p:spPr>
      </p:pic>
      <p:pic>
        <p:nvPicPr>
          <p:cNvPr id="12" name="Picture 2" descr="C:\Users\Юзер\Desktop\КАтренко\razdelitel-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366" y="836712"/>
            <a:ext cx="7992888" cy="76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5924" y="3237148"/>
            <a:ext cx="2195736" cy="146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411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33504298"/>
              </p:ext>
            </p:extLst>
          </p:nvPr>
        </p:nvGraphicFramePr>
        <p:xfrm>
          <a:off x="53754" y="1196752"/>
          <a:ext cx="9036492" cy="518043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031337"/>
                <a:gridCol w="1280906"/>
                <a:gridCol w="1352067"/>
                <a:gridCol w="1138583"/>
                <a:gridCol w="1209744"/>
                <a:gridCol w="1067421"/>
                <a:gridCol w="1956434"/>
              </a:tblGrid>
              <a:tr h="365760">
                <a:tc rowSpan="2">
                  <a:txBody>
                    <a:bodyPr/>
                    <a:lstStyle/>
                    <a:p>
                      <a:r>
                        <a:rPr lang="ru-RU" sz="1600" dirty="0" smtClean="0"/>
                        <a:t>Ученики</a:t>
                      </a:r>
                    </a:p>
                    <a:p>
                      <a:r>
                        <a:rPr lang="ru-RU" sz="1600" dirty="0" smtClean="0"/>
                        <a:t>7</a:t>
                      </a:r>
                      <a:r>
                        <a:rPr lang="ru-RU" sz="1600" baseline="0" dirty="0" smtClean="0"/>
                        <a:t>Б класса </a:t>
                      </a:r>
                      <a:r>
                        <a:rPr lang="ru-RU" sz="1600" dirty="0" smtClean="0"/>
                        <a:t> </a:t>
                      </a:r>
                      <a:endParaRPr lang="ru-RU" sz="1600" dirty="0"/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Объект оценки (умения )/ максимальный балл 5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41437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Содержательно высказывать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свою точку зрения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Выделить сущность в процессах, явлениях на основе анализа, установления закономерностей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Уметь моделировать ход суждения, твердо удерживая внутренний план действия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ходе работы пытаться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получить пробные выводы и варианты решения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Проявить собственное отношение к фактам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Средний балл/</a:t>
                      </a:r>
                      <a:r>
                        <a:rPr lang="ru-RU" sz="1200" baseline="0" dirty="0" smtClean="0"/>
                        <a:t> У</a:t>
                      </a:r>
                      <a:r>
                        <a:rPr lang="ru-RU" sz="1200" dirty="0" smtClean="0"/>
                        <a:t>ровень познавательной активности</a:t>
                      </a:r>
                      <a:endParaRPr lang="ru-RU" sz="1200" dirty="0"/>
                    </a:p>
                  </a:txBody>
                  <a:tcPr/>
                </a:tc>
              </a:tr>
              <a:tr h="31298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Ученик 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4,6 / </a:t>
                      </a:r>
                      <a:r>
                        <a:rPr lang="ru-RU" sz="1200" baseline="0" dirty="0" smtClean="0"/>
                        <a:t>Высокий уровень</a:t>
                      </a:r>
                      <a:endParaRPr lang="ru-RU" sz="12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Ученик 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4,8</a:t>
                      </a:r>
                      <a:r>
                        <a:rPr lang="ru-RU" sz="1200" baseline="0" dirty="0" smtClean="0"/>
                        <a:t> / Высокий уровень</a:t>
                      </a:r>
                      <a:endParaRPr lang="ru-RU" sz="12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Ученик 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4,8</a:t>
                      </a:r>
                      <a:r>
                        <a:rPr lang="ru-RU" sz="1200" baseline="0" dirty="0" smtClean="0"/>
                        <a:t> / Высокий уровень</a:t>
                      </a:r>
                      <a:endParaRPr lang="ru-RU" sz="1200" dirty="0" smtClean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Ученик 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4,6 / </a:t>
                      </a:r>
                      <a:r>
                        <a:rPr lang="ru-RU" sz="1200" baseline="0" dirty="0" smtClean="0"/>
                        <a:t>Высокий уровень</a:t>
                      </a:r>
                      <a:endParaRPr lang="ru-RU" sz="1200" dirty="0"/>
                    </a:p>
                  </a:txBody>
                  <a:tcPr/>
                </a:tc>
              </a:tr>
              <a:tr h="30779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Ученик 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</a:t>
                      </a:r>
                      <a:r>
                        <a:rPr lang="ru-RU" sz="1200" baseline="0" dirty="0" smtClean="0"/>
                        <a:t> / Высокий уровень</a:t>
                      </a:r>
                      <a:endParaRPr lang="ru-RU" sz="12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Ученик 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4,2 / Средний</a:t>
                      </a:r>
                      <a:r>
                        <a:rPr lang="ru-RU" sz="1200" baseline="0" dirty="0" smtClean="0"/>
                        <a:t> уровень</a:t>
                      </a:r>
                      <a:endParaRPr lang="ru-RU" sz="1200" dirty="0"/>
                    </a:p>
                  </a:txBody>
                  <a:tcPr/>
                </a:tc>
              </a:tr>
              <a:tr h="34112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Ученик 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4,8</a:t>
                      </a:r>
                      <a:r>
                        <a:rPr lang="ru-RU" sz="1200" baseline="0" dirty="0" smtClean="0"/>
                        <a:t> / Высокий уровень</a:t>
                      </a:r>
                      <a:endParaRPr lang="ru-RU" sz="1200" dirty="0" smtClean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Ученик 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4,6 / </a:t>
                      </a:r>
                      <a:r>
                        <a:rPr lang="ru-RU" sz="1200" baseline="0" dirty="0" smtClean="0"/>
                        <a:t>Высокий уровень</a:t>
                      </a:r>
                      <a:endParaRPr lang="ru-RU" sz="1200" dirty="0" smtClean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Ученик 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 / </a:t>
                      </a:r>
                      <a:r>
                        <a:rPr lang="ru-RU" sz="1200" baseline="0" dirty="0" smtClean="0"/>
                        <a:t>Средний уровень</a:t>
                      </a:r>
                      <a:endParaRPr lang="ru-RU" sz="12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Ученик 10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4,6 / </a:t>
                      </a:r>
                      <a:r>
                        <a:rPr lang="ru-RU" sz="1200" baseline="0" dirty="0" smtClean="0"/>
                        <a:t>Высокий уровень</a:t>
                      </a:r>
                      <a:endParaRPr lang="ru-RU" sz="1200" dirty="0" smtClean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Ученик 11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4,8</a:t>
                      </a:r>
                      <a:r>
                        <a:rPr lang="ru-RU" sz="1200" baseline="0" dirty="0" smtClean="0"/>
                        <a:t> / Высокий уровень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0" y="34888"/>
            <a:ext cx="9144000" cy="11388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bg1"/>
                </a:solidFill>
              </a:rPr>
              <a:t>Комплексная оценка достижения качественных планируемых результатов </a:t>
            </a:r>
            <a:r>
              <a:rPr lang="ru-RU" sz="2400" b="1" dirty="0" smtClean="0">
                <a:solidFill>
                  <a:schemeClr val="bg1"/>
                </a:solidFill>
              </a:rPr>
              <a:t>формирования </a:t>
            </a:r>
            <a:r>
              <a:rPr lang="ru-RU" sz="2400" b="1" dirty="0">
                <a:solidFill>
                  <a:schemeClr val="bg1"/>
                </a:solidFill>
              </a:rPr>
              <a:t>познавательной активности </a:t>
            </a:r>
          </a:p>
        </p:txBody>
      </p:sp>
      <p:pic>
        <p:nvPicPr>
          <p:cNvPr id="4" name="Picture 2" descr="C:\Users\Юзер\Desktop\КАтренко\razdelitel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366" y="502568"/>
            <a:ext cx="7992888" cy="76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484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8160"/>
            <a:ext cx="8229600" cy="6305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ПРОБЛЕМА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4468" y="908720"/>
            <a:ext cx="6555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Опрос учащихся, 2011/12 г. 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(107 респондентов, 6, 9-11 классы)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5469031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	</a:t>
            </a:r>
            <a:r>
              <a:rPr lang="ru-RU" b="1" i="1" dirty="0" smtClean="0">
                <a:solidFill>
                  <a:schemeClr val="bg1"/>
                </a:solidFill>
              </a:rPr>
              <a:t>Проблема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>
                <a:solidFill>
                  <a:schemeClr val="bg1"/>
                </a:solidFill>
              </a:rPr>
              <a:t>– низкая познавательная </a:t>
            </a:r>
            <a:r>
              <a:rPr lang="ru-RU" i="1" dirty="0" smtClean="0">
                <a:solidFill>
                  <a:schemeClr val="bg1"/>
                </a:solidFill>
              </a:rPr>
              <a:t>активность: </a:t>
            </a:r>
            <a:r>
              <a:rPr lang="ru-RU" i="1" dirty="0">
                <a:solidFill>
                  <a:schemeClr val="bg1"/>
                </a:solidFill>
              </a:rPr>
              <a:t>ученики стремятся механически воспроизвести знание, но не осмыслить, испытывают трудности при совершении мыслительных операций  </a:t>
            </a:r>
            <a:endParaRPr lang="ru-RU" i="1" dirty="0" smtClean="0">
              <a:solidFill>
                <a:schemeClr val="bg1"/>
              </a:solidFill>
            </a:endParaRPr>
          </a:p>
          <a:p>
            <a:pPr algn="just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Юзер\Desktop\КАтренко\razdelitel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556" y="502568"/>
            <a:ext cx="7992888" cy="76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56" y="1530076"/>
            <a:ext cx="8964488" cy="387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411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-171400"/>
            <a:ext cx="9073008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Список использованной литературы и сетевых ресурсов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" y="836712"/>
            <a:ext cx="8507288" cy="583264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1400" dirty="0">
                <a:solidFill>
                  <a:schemeClr val="bg1"/>
                </a:solidFill>
              </a:rPr>
              <a:t>40 тысяч вопросов и одно «ага». Проблемное обучение // Учительская газета, №39 от 27 сентября 2005 г. - </a:t>
            </a:r>
            <a:r>
              <a:rPr lang="en-US" sz="1400" dirty="0">
                <a:solidFill>
                  <a:schemeClr val="bg1"/>
                </a:solidFill>
                <a:hlinkClick r:id="rId3"/>
              </a:rPr>
              <a:t>http://www.ug.ru/archive/9515</a:t>
            </a:r>
            <a:r>
              <a:rPr lang="ru-RU" sz="1400" dirty="0">
                <a:solidFill>
                  <a:schemeClr val="bg1"/>
                </a:solidFill>
                <a:hlinkClick r:id="rId3"/>
              </a:rPr>
              <a:t> </a:t>
            </a:r>
            <a:r>
              <a:rPr lang="ru-RU" sz="1400" dirty="0">
                <a:solidFill>
                  <a:schemeClr val="bg1"/>
                </a:solidFill>
              </a:rPr>
              <a:t>- дата обращения 10.07. </a:t>
            </a:r>
            <a:r>
              <a:rPr lang="ru-RU" sz="1400" dirty="0" smtClean="0">
                <a:solidFill>
                  <a:schemeClr val="bg1"/>
                </a:solidFill>
              </a:rPr>
              <a:t>2015.</a:t>
            </a:r>
            <a:endParaRPr lang="ru-RU" sz="1400" dirty="0">
              <a:solidFill>
                <a:schemeClr val="bg1"/>
              </a:solidFill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400" b="1" dirty="0" smtClean="0">
                <a:solidFill>
                  <a:schemeClr val="bg1"/>
                </a:solidFill>
              </a:rPr>
              <a:t>Бондаревский </a:t>
            </a:r>
            <a:r>
              <a:rPr lang="ru-RU" sz="1400" b="1" dirty="0">
                <a:solidFill>
                  <a:schemeClr val="bg1"/>
                </a:solidFill>
              </a:rPr>
              <a:t>В.Б. </a:t>
            </a:r>
            <a:r>
              <a:rPr lang="ru-RU" sz="1400" dirty="0">
                <a:solidFill>
                  <a:schemeClr val="bg1"/>
                </a:solidFill>
              </a:rPr>
              <a:t>Воспитание интереса к занятиям и потребности к </a:t>
            </a:r>
            <a:r>
              <a:rPr lang="ru-RU" sz="1400" dirty="0" smtClean="0">
                <a:solidFill>
                  <a:schemeClr val="bg1"/>
                </a:solidFill>
              </a:rPr>
              <a:t>самообразованию. -  </a:t>
            </a:r>
            <a:r>
              <a:rPr lang="ru-RU" sz="1400" dirty="0">
                <a:solidFill>
                  <a:schemeClr val="bg1"/>
                </a:solidFill>
              </a:rPr>
              <a:t>М.: Просвещение, 1985.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400" b="1" dirty="0">
                <a:solidFill>
                  <a:schemeClr val="bg1"/>
                </a:solidFill>
              </a:rPr>
              <a:t>Брушлинский А.В. </a:t>
            </a:r>
            <a:r>
              <a:rPr lang="ru-RU" sz="1400" dirty="0">
                <a:solidFill>
                  <a:schemeClr val="bg1"/>
                </a:solidFill>
              </a:rPr>
              <a:t>Психология мышления и проблемного обучения. </a:t>
            </a:r>
            <a:r>
              <a:rPr lang="ru-RU" sz="1400" dirty="0" smtClean="0">
                <a:solidFill>
                  <a:schemeClr val="bg1"/>
                </a:solidFill>
              </a:rPr>
              <a:t>- М.: Знание, </a:t>
            </a:r>
            <a:r>
              <a:rPr lang="ru-RU" sz="1400" dirty="0">
                <a:solidFill>
                  <a:schemeClr val="bg1"/>
                </a:solidFill>
              </a:rPr>
              <a:t>1983.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400" b="1" dirty="0" smtClean="0">
                <a:solidFill>
                  <a:schemeClr val="bg1"/>
                </a:solidFill>
              </a:rPr>
              <a:t>Ильницкая И.А. </a:t>
            </a:r>
            <a:r>
              <a:rPr lang="ru-RU" sz="1400" dirty="0" smtClean="0">
                <a:solidFill>
                  <a:schemeClr val="bg1"/>
                </a:solidFill>
              </a:rPr>
              <a:t>Проблемные ситуации и пути их создания на уроке. - М.: Знание, 1985. 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400" b="1" dirty="0" smtClean="0">
                <a:solidFill>
                  <a:schemeClr val="bg1"/>
                </a:solidFill>
              </a:rPr>
              <a:t>Леонтьев А.Г. </a:t>
            </a:r>
            <a:r>
              <a:rPr lang="ru-RU" sz="1400" dirty="0" smtClean="0">
                <a:solidFill>
                  <a:schemeClr val="bg1"/>
                </a:solidFill>
              </a:rPr>
              <a:t>Педагогические ситуация. Как учить?// Знание – сила. – 1990. - № 2. – С.28-34.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400" b="1" dirty="0" smtClean="0">
                <a:solidFill>
                  <a:schemeClr val="bg1"/>
                </a:solidFill>
              </a:rPr>
              <a:t>Лернер И.Я. </a:t>
            </a:r>
            <a:r>
              <a:rPr lang="ru-RU" sz="1400" dirty="0" smtClean="0">
                <a:solidFill>
                  <a:schemeClr val="bg1"/>
                </a:solidFill>
              </a:rPr>
              <a:t>Дидактические основы методов обучения. - М.: Педагогика, 1981.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400" b="1" dirty="0" smtClean="0">
                <a:solidFill>
                  <a:schemeClr val="bg1"/>
                </a:solidFill>
              </a:rPr>
              <a:t>Матюшкин </a:t>
            </a:r>
            <a:r>
              <a:rPr lang="ru-RU" sz="1400" b="1" dirty="0">
                <a:solidFill>
                  <a:schemeClr val="bg1"/>
                </a:solidFill>
              </a:rPr>
              <a:t>А.М. </a:t>
            </a:r>
            <a:r>
              <a:rPr lang="ru-RU" sz="1400" dirty="0">
                <a:solidFill>
                  <a:schemeClr val="bg1"/>
                </a:solidFill>
              </a:rPr>
              <a:t>Проблемные ситуации в мышлении и обучении. </a:t>
            </a:r>
            <a:r>
              <a:rPr lang="ru-RU" sz="1400" dirty="0" smtClean="0">
                <a:solidFill>
                  <a:schemeClr val="bg1"/>
                </a:solidFill>
              </a:rPr>
              <a:t>- М.: Педагогика, </a:t>
            </a:r>
            <a:r>
              <a:rPr lang="ru-RU" sz="1400" dirty="0">
                <a:solidFill>
                  <a:schemeClr val="bg1"/>
                </a:solidFill>
              </a:rPr>
              <a:t>1972.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400" b="1" dirty="0" smtClean="0">
                <a:solidFill>
                  <a:schemeClr val="bg1"/>
                </a:solidFill>
              </a:rPr>
              <a:t>Махмутов </a:t>
            </a:r>
            <a:r>
              <a:rPr lang="ru-RU" sz="1400" b="1" dirty="0">
                <a:solidFill>
                  <a:schemeClr val="bg1"/>
                </a:solidFill>
              </a:rPr>
              <a:t>М.И. </a:t>
            </a:r>
            <a:r>
              <a:rPr lang="ru-RU" sz="1400" dirty="0">
                <a:solidFill>
                  <a:schemeClr val="bg1"/>
                </a:solidFill>
              </a:rPr>
              <a:t>Проблемное обучение. </a:t>
            </a:r>
            <a:r>
              <a:rPr lang="ru-RU" sz="1400" dirty="0" smtClean="0">
                <a:solidFill>
                  <a:schemeClr val="bg1"/>
                </a:solidFill>
              </a:rPr>
              <a:t>- М.: Знание, </a:t>
            </a:r>
            <a:r>
              <a:rPr lang="ru-RU" sz="1400" dirty="0">
                <a:solidFill>
                  <a:schemeClr val="bg1"/>
                </a:solidFill>
              </a:rPr>
              <a:t>1975.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400" b="1" dirty="0">
                <a:solidFill>
                  <a:schemeClr val="bg1"/>
                </a:solidFill>
              </a:rPr>
              <a:t>Оконь В.В. </a:t>
            </a:r>
            <a:r>
              <a:rPr lang="ru-RU" sz="1400" dirty="0">
                <a:solidFill>
                  <a:schemeClr val="bg1"/>
                </a:solidFill>
              </a:rPr>
              <a:t>Основы проблемного обучения. </a:t>
            </a:r>
            <a:r>
              <a:rPr lang="ru-RU" sz="1400" dirty="0" smtClean="0">
                <a:solidFill>
                  <a:schemeClr val="bg1"/>
                </a:solidFill>
              </a:rPr>
              <a:t>- М.: Знание, </a:t>
            </a:r>
            <a:r>
              <a:rPr lang="ru-RU" sz="1400" dirty="0">
                <a:solidFill>
                  <a:schemeClr val="bg1"/>
                </a:solidFill>
              </a:rPr>
              <a:t>1986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400" b="1" dirty="0" smtClean="0">
                <a:solidFill>
                  <a:schemeClr val="bg1"/>
                </a:solidFill>
              </a:rPr>
              <a:t> Психологический </a:t>
            </a:r>
            <a:r>
              <a:rPr lang="ru-RU" sz="1400" b="1" dirty="0">
                <a:solidFill>
                  <a:schemeClr val="bg1"/>
                </a:solidFill>
              </a:rPr>
              <a:t>словарь </a:t>
            </a:r>
            <a:r>
              <a:rPr lang="ru-RU" sz="1400" dirty="0">
                <a:solidFill>
                  <a:schemeClr val="bg1"/>
                </a:solidFill>
              </a:rPr>
              <a:t>/ под ред. Зинченко В.П., Мещерякова Б.Г. </a:t>
            </a:r>
            <a:r>
              <a:rPr lang="ru-RU" sz="1400" dirty="0" smtClean="0">
                <a:solidFill>
                  <a:schemeClr val="bg1"/>
                </a:solidFill>
              </a:rPr>
              <a:t>- М</a:t>
            </a:r>
            <a:r>
              <a:rPr lang="ru-RU" sz="1400" dirty="0">
                <a:solidFill>
                  <a:schemeClr val="bg1"/>
                </a:solidFill>
              </a:rPr>
              <a:t>.: Астрель, 2004.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400" b="1" dirty="0" smtClean="0">
                <a:solidFill>
                  <a:schemeClr val="bg1"/>
                </a:solidFill>
              </a:rPr>
              <a:t> Селевко Г.К. </a:t>
            </a:r>
            <a:r>
              <a:rPr lang="ru-RU" sz="1400" dirty="0" smtClean="0">
                <a:solidFill>
                  <a:schemeClr val="bg1"/>
                </a:solidFill>
              </a:rPr>
              <a:t>Педагогические технологии на основе активизации, интенсификации и эффективного управления. - М.: НИИ «Школа технологий», 2005.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400" b="1" dirty="0" smtClean="0">
                <a:solidFill>
                  <a:schemeClr val="bg1"/>
                </a:solidFill>
              </a:rPr>
              <a:t>  Сайт «Образование новой эры» </a:t>
            </a:r>
            <a:r>
              <a:rPr lang="ru-RU" sz="1400" dirty="0" smtClean="0">
                <a:solidFill>
                  <a:schemeClr val="bg1"/>
                </a:solidFill>
              </a:rPr>
              <a:t>- </a:t>
            </a:r>
            <a:r>
              <a:rPr lang="en-US" sz="1400" dirty="0">
                <a:solidFill>
                  <a:schemeClr val="bg1"/>
                </a:solidFill>
                <a:hlinkClick r:id="rId4"/>
              </a:rPr>
              <a:t>http://</a:t>
            </a:r>
            <a:r>
              <a:rPr lang="en-US" sz="1400" dirty="0" smtClean="0">
                <a:solidFill>
                  <a:schemeClr val="bg1"/>
                </a:solidFill>
                <a:hlinkClick r:id="rId4"/>
              </a:rPr>
              <a:t>www.trizway.com</a:t>
            </a:r>
            <a:r>
              <a:rPr lang="ru-RU" sz="1400" dirty="0" smtClean="0">
                <a:solidFill>
                  <a:schemeClr val="bg1"/>
                </a:solidFill>
              </a:rPr>
              <a:t> – дата обращения 10.07.2015.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400" b="1" dirty="0" smtClean="0">
                <a:solidFill>
                  <a:schemeClr val="bg1"/>
                </a:solidFill>
              </a:rPr>
              <a:t> Сайт «Современные педагогические технологии»</a:t>
            </a:r>
            <a:r>
              <a:rPr lang="ru-RU" sz="1400" dirty="0" smtClean="0">
                <a:solidFill>
                  <a:schemeClr val="bg1"/>
                </a:solidFill>
              </a:rPr>
              <a:t> - </a:t>
            </a:r>
            <a:r>
              <a:rPr lang="en-US" sz="1400" dirty="0">
                <a:solidFill>
                  <a:schemeClr val="bg1"/>
                </a:solidFill>
                <a:hlinkClick r:id="rId5"/>
              </a:rPr>
              <a:t>http://</a:t>
            </a:r>
            <a:r>
              <a:rPr lang="en-US" sz="1400" dirty="0" smtClean="0">
                <a:solidFill>
                  <a:schemeClr val="bg1"/>
                </a:solidFill>
                <a:hlinkClick r:id="rId5"/>
              </a:rPr>
              <a:t>pedtehno.ru</a:t>
            </a:r>
            <a:r>
              <a:rPr lang="ru-RU" sz="1400" dirty="0" smtClean="0">
                <a:solidFill>
                  <a:schemeClr val="bg1"/>
                </a:solidFill>
              </a:rPr>
              <a:t> - </a:t>
            </a:r>
            <a:r>
              <a:rPr lang="ru-RU" sz="1400" dirty="0">
                <a:solidFill>
                  <a:schemeClr val="bg1"/>
                </a:solidFill>
              </a:rPr>
              <a:t>дата обращения </a:t>
            </a:r>
            <a:r>
              <a:rPr lang="ru-RU" sz="1400" dirty="0" smtClean="0">
                <a:solidFill>
                  <a:schemeClr val="bg1"/>
                </a:solidFill>
              </a:rPr>
              <a:t>10.07.2015.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400" b="1" dirty="0" smtClean="0">
                <a:solidFill>
                  <a:schemeClr val="bg1"/>
                </a:solidFill>
              </a:rPr>
              <a:t> Социальная сеть работников образования </a:t>
            </a:r>
            <a:r>
              <a:rPr lang="ru-RU" sz="1400" dirty="0" smtClean="0">
                <a:solidFill>
                  <a:schemeClr val="bg1"/>
                </a:solidFill>
              </a:rPr>
              <a:t>- </a:t>
            </a:r>
            <a:r>
              <a:rPr lang="en-US" sz="1400" dirty="0">
                <a:solidFill>
                  <a:schemeClr val="bg1"/>
                </a:solidFill>
                <a:hlinkClick r:id="rId6"/>
              </a:rPr>
              <a:t>http://</a:t>
            </a:r>
            <a:r>
              <a:rPr lang="en-US" sz="1400" dirty="0" smtClean="0">
                <a:solidFill>
                  <a:schemeClr val="bg1"/>
                </a:solidFill>
                <a:hlinkClick r:id="rId6"/>
              </a:rPr>
              <a:t>nsportal.ru/attestatsiya-pedagogicheskikh-rabotnikov</a:t>
            </a:r>
            <a:r>
              <a:rPr lang="ru-RU" sz="1400" dirty="0" smtClean="0">
                <a:solidFill>
                  <a:schemeClr val="bg1"/>
                </a:solidFill>
              </a:rPr>
              <a:t> - </a:t>
            </a:r>
            <a:r>
              <a:rPr lang="ru-RU" sz="1400" dirty="0">
                <a:solidFill>
                  <a:schemeClr val="bg1"/>
                </a:solidFill>
              </a:rPr>
              <a:t>дата обращения </a:t>
            </a:r>
            <a:r>
              <a:rPr lang="ru-RU" sz="1400" dirty="0" smtClean="0">
                <a:solidFill>
                  <a:schemeClr val="bg1"/>
                </a:solidFill>
              </a:rPr>
              <a:t>10.07.2015.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400" b="1" dirty="0" smtClean="0">
                <a:solidFill>
                  <a:schemeClr val="bg1"/>
                </a:solidFill>
              </a:rPr>
              <a:t> Сайт «Международный кластер </a:t>
            </a:r>
            <a:r>
              <a:rPr lang="ru-RU" sz="1400" dirty="0" smtClean="0">
                <a:solidFill>
                  <a:schemeClr val="bg1"/>
                </a:solidFill>
              </a:rPr>
              <a:t>«Инновационные технологии в практике образования» - </a:t>
            </a:r>
            <a:r>
              <a:rPr lang="en-US" sz="1400" dirty="0">
                <a:solidFill>
                  <a:schemeClr val="bg1"/>
                </a:solidFill>
                <a:hlinkClick r:id="rId7"/>
              </a:rPr>
              <a:t>http://</a:t>
            </a:r>
            <a:r>
              <a:rPr lang="en-US" sz="1400" dirty="0" smtClean="0">
                <a:solidFill>
                  <a:schemeClr val="bg1"/>
                </a:solidFill>
                <a:hlinkClick r:id="rId7"/>
              </a:rPr>
              <a:t>pedmix.ru/index.php</a:t>
            </a:r>
            <a:r>
              <a:rPr lang="ru-RU" sz="1400" dirty="0" smtClean="0">
                <a:solidFill>
                  <a:schemeClr val="bg1"/>
                </a:solidFill>
                <a:hlinkClick r:id="rId7"/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- </a:t>
            </a:r>
            <a:r>
              <a:rPr lang="ru-RU" sz="1400" dirty="0">
                <a:solidFill>
                  <a:schemeClr val="bg1"/>
                </a:solidFill>
              </a:rPr>
              <a:t>дата обращения </a:t>
            </a:r>
            <a:r>
              <a:rPr lang="ru-RU" sz="1400" dirty="0" smtClean="0">
                <a:solidFill>
                  <a:schemeClr val="bg1"/>
                </a:solidFill>
              </a:rPr>
              <a:t>10.07.2015.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400" b="1" dirty="0" smtClean="0">
                <a:solidFill>
                  <a:schemeClr val="bg1"/>
                </a:solidFill>
              </a:rPr>
              <a:t>ФГОС</a:t>
            </a:r>
            <a:r>
              <a:rPr lang="ru-RU" sz="1400" dirty="0" smtClean="0">
                <a:solidFill>
                  <a:schemeClr val="bg1"/>
                </a:solidFill>
              </a:rPr>
              <a:t> / Под ред. Сафронова И.А. - М.: Просвещение, 2014.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400" b="1" dirty="0">
                <a:solidFill>
                  <a:schemeClr val="bg1"/>
                </a:solidFill>
              </a:rPr>
              <a:t>Электронная библиотека </a:t>
            </a:r>
            <a:r>
              <a:rPr lang="ru-RU" sz="1400" dirty="0">
                <a:solidFill>
                  <a:schemeClr val="bg1"/>
                </a:solidFill>
              </a:rPr>
              <a:t>- </a:t>
            </a:r>
            <a:r>
              <a:rPr lang="en-US" sz="1400" dirty="0">
                <a:solidFill>
                  <a:srgbClr val="FF0000"/>
                </a:solidFill>
                <a:hlinkClick r:id="rId8"/>
              </a:rPr>
              <a:t>http://royallib.com</a:t>
            </a:r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>
                <a:solidFill>
                  <a:schemeClr val="bg1"/>
                </a:solidFill>
              </a:rPr>
              <a:t>– дата обращения 10.07. </a:t>
            </a:r>
            <a:r>
              <a:rPr lang="ru-RU" sz="1400" dirty="0" smtClean="0">
                <a:solidFill>
                  <a:schemeClr val="bg1"/>
                </a:solidFill>
              </a:rPr>
              <a:t>2015.</a:t>
            </a:r>
            <a:endParaRPr lang="ru-RU" sz="1400" dirty="0">
              <a:solidFill>
                <a:schemeClr val="bg1"/>
              </a:solidFill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400" b="1" dirty="0" smtClean="0">
                <a:solidFill>
                  <a:schemeClr val="bg1"/>
                </a:solidFill>
              </a:rPr>
              <a:t> Якиманская </a:t>
            </a:r>
            <a:r>
              <a:rPr lang="ru-RU" sz="1400" b="1" dirty="0">
                <a:solidFill>
                  <a:schemeClr val="bg1"/>
                </a:solidFill>
              </a:rPr>
              <a:t>И.С</a:t>
            </a:r>
            <a:r>
              <a:rPr lang="en-US" sz="1400" b="1" dirty="0">
                <a:solidFill>
                  <a:schemeClr val="bg1"/>
                </a:solidFill>
              </a:rPr>
              <a:t>.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dirty="0">
                <a:solidFill>
                  <a:schemeClr val="bg1"/>
                </a:solidFill>
              </a:rPr>
              <a:t>Личностно-ориентированное обучение в современной школе. </a:t>
            </a:r>
            <a:r>
              <a:rPr lang="ru-RU" sz="1400" dirty="0" smtClean="0">
                <a:solidFill>
                  <a:schemeClr val="bg1"/>
                </a:solidFill>
              </a:rPr>
              <a:t>- М</a:t>
            </a:r>
            <a:r>
              <a:rPr lang="ru-RU" sz="1400" dirty="0">
                <a:solidFill>
                  <a:schemeClr val="bg1"/>
                </a:solidFill>
              </a:rPr>
              <a:t>.: Сентябрь, 2000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Юзер\Desktop\КАтренко\razdelitel-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366" y="286544"/>
            <a:ext cx="7992888" cy="76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7293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350168"/>
            <a:ext cx="8229600" cy="63056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bg1"/>
                </a:solidFill>
              </a:rPr>
              <a:t>ЦЕЛЬ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39901026"/>
              </p:ext>
            </p:extLst>
          </p:nvPr>
        </p:nvGraphicFramePr>
        <p:xfrm>
          <a:off x="107504" y="1681816"/>
          <a:ext cx="8928992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88432"/>
                <a:gridCol w="5040560"/>
              </a:tblGrid>
              <a:tr h="135788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Развитие познавательной активности</a:t>
                      </a:r>
                    </a:p>
                    <a:p>
                      <a:pPr algn="ctr"/>
                      <a:endParaRPr lang="ru-RU" sz="18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Мыслительная активность;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Система умственных действий;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Познавательный интерес;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</a:rPr>
                        <a:t>Мотивация изучения предмета.</a:t>
                      </a:r>
                      <a:endParaRPr lang="ru-RU" sz="180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Требования ФГОС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bg1"/>
                          </a:solidFill>
                          <a:effectLst/>
                        </a:rPr>
                        <a:t>«Развивать мыслительную активность учащихся, включающую умение искать, анализировать, обобщать, применять, интерпретировать информацию, содержащуюся в различных источниках, о событиях и явлениях прошлого и настоящего».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07804" y="1052736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Что требуется?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4941167"/>
            <a:ext cx="8928992" cy="136815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Цель</a:t>
            </a:r>
            <a:r>
              <a:rPr lang="ru-RU" sz="2400" dirty="0" smtClean="0"/>
              <a:t>: </a:t>
            </a:r>
            <a:r>
              <a:rPr lang="ru-RU" sz="2000" dirty="0" smtClean="0"/>
              <a:t>активизировать познавательную деятельность учащихся посредством моделирования проблемных ситуаций на уроках истории.</a:t>
            </a:r>
            <a:endParaRPr lang="ru-RU" sz="2000" dirty="0"/>
          </a:p>
        </p:txBody>
      </p:sp>
      <p:sp>
        <p:nvSpPr>
          <p:cNvPr id="6" name="Стрелка вниз 5"/>
          <p:cNvSpPr/>
          <p:nvPr/>
        </p:nvSpPr>
        <p:spPr>
          <a:xfrm>
            <a:off x="4355976" y="4221088"/>
            <a:ext cx="432048" cy="504056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Picture 2" descr="C:\Users\Юзер\Desktop\КАтренко\razdelitel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556" y="548680"/>
            <a:ext cx="7992888" cy="76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7243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350168"/>
            <a:ext cx="8229600" cy="63056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ВЫБОР ТЕХНОЛОГИИ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707" y="1084768"/>
            <a:ext cx="1338095" cy="1800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0338" y="2996952"/>
            <a:ext cx="1685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С.Л. Рубинштейн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2051720" y="1084767"/>
            <a:ext cx="6635080" cy="1499269"/>
          </a:xfrm>
          <a:prstGeom prst="wedgeRectCallout">
            <a:avLst>
              <a:gd name="adj1" fmla="val -51213"/>
              <a:gd name="adj2" fmla="val 66101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Теория продуктивного мышления</a:t>
            </a:r>
          </a:p>
          <a:p>
            <a:r>
              <a:rPr lang="ru-RU" sz="1600" b="1" dirty="0" smtClean="0"/>
              <a:t>«</a:t>
            </a:r>
            <a:r>
              <a:rPr lang="ru-RU" sz="1600" dirty="0"/>
              <a:t>Мышление занимает ведущую роль в процессе познавательной деятельности человека. Проблемная ситуация является начальным моментом мышления, источником творческого </a:t>
            </a:r>
            <a:r>
              <a:rPr lang="ru-RU" sz="1600" dirty="0" smtClean="0"/>
              <a:t>мышления</a:t>
            </a:r>
            <a:r>
              <a:rPr lang="ru-RU" sz="1600" b="1" dirty="0" smtClean="0"/>
              <a:t>».</a:t>
            </a:r>
            <a:endParaRPr lang="ru-RU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452320" y="5106670"/>
            <a:ext cx="12602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И.Я. Лернер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611560" y="3356992"/>
            <a:ext cx="6336704" cy="1624795"/>
          </a:xfrm>
          <a:prstGeom prst="wedgeRectCallout">
            <a:avLst>
              <a:gd name="adj1" fmla="val 52476"/>
              <a:gd name="adj2" fmla="val -5204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Проблемное обучение</a:t>
            </a:r>
          </a:p>
          <a:p>
            <a:r>
              <a:rPr lang="ru-RU" sz="1600" b="1" dirty="0" smtClean="0"/>
              <a:t>«</a:t>
            </a:r>
            <a:r>
              <a:rPr lang="ru-RU" sz="1600" dirty="0" smtClean="0"/>
              <a:t>Проблемное обучение - это решение учащимся новых для него познавательных и практических проблем в системе, соответствующей образовательно-воспитательным целям школы</a:t>
            </a:r>
            <a:r>
              <a:rPr lang="ru-RU" sz="1600" b="1" dirty="0" smtClean="0"/>
              <a:t>».</a:t>
            </a:r>
            <a:endParaRPr lang="ru-RU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11560" y="5445224"/>
            <a:ext cx="8101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/>
              <a:t>	</a:t>
            </a:r>
            <a:r>
              <a:rPr lang="ru-RU" i="1" dirty="0" smtClean="0">
                <a:solidFill>
                  <a:schemeClr val="bg1"/>
                </a:solidFill>
              </a:rPr>
              <a:t>Можно считать, что основой проблемного обучения является моделирование реального творческого процесса, активизирующего познавательную деятельность за счет создания проблемной ситуации и управления поисками решения проблем.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4288" y="3001496"/>
            <a:ext cx="1524000" cy="2011680"/>
          </a:xfrm>
          <a:prstGeom prst="rect">
            <a:avLst/>
          </a:prstGeom>
        </p:spPr>
      </p:pic>
      <p:pic>
        <p:nvPicPr>
          <p:cNvPr id="10" name="Picture 2" descr="C:\Users\Юзер\Desktop\КАтренко\razdelitel-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556" y="511860"/>
            <a:ext cx="7992888" cy="76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6908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332656"/>
            <a:ext cx="8229600" cy="63056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Опыт использования технологии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096034"/>
            <a:ext cx="4320480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Личностно-ориентированный подход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08004" y="2096034"/>
            <a:ext cx="4212468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Практико-деятельностный </a:t>
            </a:r>
          </a:p>
          <a:p>
            <a:pPr algn="ctr"/>
            <a:r>
              <a:rPr lang="ru-RU" b="1" dirty="0" smtClean="0"/>
              <a:t>подход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3808" y="2744106"/>
            <a:ext cx="8568952" cy="17281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Технология проблемного обучения</a:t>
            </a:r>
          </a:p>
          <a:p>
            <a:pPr algn="ctr"/>
            <a:endParaRPr lang="ru-RU" sz="2000" b="1" dirty="0" smtClean="0"/>
          </a:p>
          <a:p>
            <a:pPr algn="ctr"/>
            <a:endParaRPr lang="ru-RU" sz="2000" b="1" dirty="0"/>
          </a:p>
          <a:p>
            <a:pPr algn="ctr"/>
            <a:endParaRPr lang="ru-RU" sz="2000" b="1" dirty="0" smtClean="0"/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392178"/>
            <a:ext cx="1656184" cy="100811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Проблемная ситуация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39752" y="3392178"/>
            <a:ext cx="1872208" cy="100811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Формулировка проблемной задачи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3392178"/>
            <a:ext cx="1872208" cy="100811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Решение проблемной задачи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76256" y="3392178"/>
            <a:ext cx="1872208" cy="100811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Анализ решения</a:t>
            </a:r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1979712" y="3752218"/>
            <a:ext cx="360040" cy="2880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4211960" y="3752218"/>
            <a:ext cx="360040" cy="2880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6516216" y="3752218"/>
            <a:ext cx="360040" cy="2880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05526" y="4544306"/>
            <a:ext cx="8532948" cy="5040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Приемы использования проблемно-познавательных задач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82609" y="5343953"/>
            <a:ext cx="2569336" cy="48873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«Вопросы к автору»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03264" y="6071796"/>
            <a:ext cx="2569336" cy="48873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«Многообразие мнений</a:t>
            </a:r>
            <a:r>
              <a:rPr lang="ru-RU" sz="1600" dirty="0"/>
              <a:t>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298808" y="6071796"/>
            <a:ext cx="2569336" cy="48873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«Визуальная реконструкция»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298808" y="5343953"/>
            <a:ext cx="2569336" cy="48873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«</a:t>
            </a:r>
            <a:r>
              <a:rPr lang="ru-RU" sz="1600" dirty="0"/>
              <a:t>Создание макетов</a:t>
            </a:r>
            <a:r>
              <a:rPr lang="ru-RU" sz="1600" dirty="0" smtClean="0"/>
              <a:t>»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251136" y="5343953"/>
            <a:ext cx="2569336" cy="48873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«</a:t>
            </a:r>
            <a:r>
              <a:rPr lang="ru-RU" sz="1600" dirty="0"/>
              <a:t>Таблица </a:t>
            </a:r>
            <a:r>
              <a:rPr lang="ru-RU" sz="1600" dirty="0" smtClean="0"/>
              <a:t>аргументов»</a:t>
            </a:r>
            <a:endParaRPr lang="ru-RU" sz="1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251136" y="6071796"/>
            <a:ext cx="2569336" cy="48873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«Исторические загадки»</a:t>
            </a:r>
            <a:endParaRPr lang="ru-RU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251520" y="993502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/>
              <a:t>	</a:t>
            </a:r>
            <a:r>
              <a:rPr lang="ru-RU" i="1" dirty="0" smtClean="0">
                <a:solidFill>
                  <a:schemeClr val="bg1"/>
                </a:solidFill>
              </a:rPr>
              <a:t>На </a:t>
            </a:r>
            <a:r>
              <a:rPr lang="ru-RU" i="1" dirty="0">
                <a:solidFill>
                  <a:schemeClr val="bg1"/>
                </a:solidFill>
              </a:rPr>
              <a:t>практике существуют разные приемы использования проблемно-познавательных задач на уроке. Выбор и комбинация этих приемов для каждого учителя индивидуальны.</a:t>
            </a:r>
          </a:p>
        </p:txBody>
      </p:sp>
      <p:pic>
        <p:nvPicPr>
          <p:cNvPr id="22" name="Picture 2" descr="C:\Users\Юзер\Desktop\КАтренко\razdelitel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556" y="548680"/>
            <a:ext cx="7992888" cy="76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821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350168"/>
            <a:ext cx="8229600" cy="63056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bg1"/>
                </a:solidFill>
              </a:rPr>
              <a:t>«Вопросы к автору»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4" name="Прямая соединительная линия 3"/>
          <p:cNvCxnSpPr>
            <a:stCxn id="2" idx="2"/>
          </p:cNvCxnSpPr>
          <p:nvPr/>
        </p:nvCxnSpPr>
        <p:spPr>
          <a:xfrm>
            <a:off x="4572000" y="980728"/>
            <a:ext cx="0" cy="587727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3717032"/>
            <a:ext cx="91440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62634" y="3851756"/>
            <a:ext cx="194421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ПРИМЕР №1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86577" y="1475988"/>
            <a:ext cx="43022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	Перед </a:t>
            </a:r>
            <a:r>
              <a:rPr lang="ru-RU" i="1" dirty="0">
                <a:solidFill>
                  <a:schemeClr val="bg1"/>
                </a:solidFill>
              </a:rPr>
              <a:t>изучением учебного материала (текст, иллюстрации, видеофрагмент и др.) </a:t>
            </a:r>
            <a:r>
              <a:rPr lang="ru-RU" i="1" dirty="0" smtClean="0">
                <a:solidFill>
                  <a:schemeClr val="bg1"/>
                </a:solidFill>
              </a:rPr>
              <a:t>перед учениками </a:t>
            </a:r>
            <a:r>
              <a:rPr lang="ru-RU" i="1" dirty="0">
                <a:solidFill>
                  <a:schemeClr val="bg1"/>
                </a:solidFill>
              </a:rPr>
              <a:t>ставится задача: составить один или несколько вопросов, адресованных автору.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8490" y="4235936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6 класс. Тема: «Крестовые походы»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4566" y="459042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Учитель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предупреждает </a:t>
            </a:r>
            <a:r>
              <a:rPr lang="ru-RU" sz="1600" dirty="0">
                <a:solidFill>
                  <a:schemeClr val="bg1"/>
                </a:solidFill>
              </a:rPr>
              <a:t>о  наличии противоречия в речи Папы </a:t>
            </a:r>
            <a:r>
              <a:rPr lang="ru-RU" sz="1600" dirty="0" smtClean="0">
                <a:solidFill>
                  <a:schemeClr val="bg1"/>
                </a:solidFill>
              </a:rPr>
              <a:t>Римского.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566" y="530120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Ученики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составляют список вопросов, формулируют главный вопрос урока: </a:t>
            </a:r>
            <a:r>
              <a:rPr lang="ru-RU" sz="1600" dirty="0">
                <a:solidFill>
                  <a:schemeClr val="bg1"/>
                </a:solidFill>
              </a:rPr>
              <a:t>«Крестовые походы: освобождение святынь или завоевание новых территорий?»</a:t>
            </a:r>
          </a:p>
          <a:p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644008" y="4405753"/>
            <a:ext cx="42302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Устойчивая мотивация к изучению нового материала.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Формируется умение рассуждать о позиции автора.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Развивается навык формулирования вопросов.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03032" y="1105226"/>
            <a:ext cx="151216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ПРАКТИКА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03032" y="3851756"/>
            <a:ext cx="151216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РЕЗУЛЬТАТ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6" name="Picture 2" descr="C:\Users\Юзер\Desktop\КАтренко\razdelitel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556" y="511860"/>
            <a:ext cx="7992888" cy="76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587" y="1587189"/>
            <a:ext cx="3347061" cy="191381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83703" y="993790"/>
            <a:ext cx="2873735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Отрывок из речи Урбана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>
            <a:hlinkClick r:id="rId5" highlightClick="1"/>
          </p:cNvPr>
          <p:cNvSpPr/>
          <p:nvPr/>
        </p:nvSpPr>
        <p:spPr>
          <a:xfrm>
            <a:off x="5508104" y="6261705"/>
            <a:ext cx="3480697" cy="362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Речь Урбана </a:t>
            </a:r>
            <a:r>
              <a:rPr lang="en-US" dirty="0" smtClean="0"/>
              <a:t>II (</a:t>
            </a:r>
            <a:r>
              <a:rPr lang="ru-RU" dirty="0" smtClean="0"/>
              <a:t>ссылка</a:t>
            </a:r>
            <a:r>
              <a:rPr lang="en-US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2312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57200" y="350168"/>
            <a:ext cx="8229600" cy="63056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bg1"/>
                </a:solidFill>
              </a:rPr>
              <a:t>«Вопросы к автору»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052736"/>
            <a:ext cx="8784976" cy="56886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10 класс. Тема: </a:t>
            </a:r>
            <a:r>
              <a:rPr lang="ru-RU" b="1" dirty="0">
                <a:solidFill>
                  <a:schemeClr val="tx2"/>
                </a:solidFill>
              </a:rPr>
              <a:t>«Преобразования Петра </a:t>
            </a:r>
            <a:r>
              <a:rPr lang="en-US" b="1" dirty="0">
                <a:solidFill>
                  <a:schemeClr val="tx2"/>
                </a:solidFill>
              </a:rPr>
              <a:t>I </a:t>
            </a:r>
            <a:r>
              <a:rPr lang="ru-RU" b="1" dirty="0">
                <a:solidFill>
                  <a:schemeClr val="tx2"/>
                </a:solidFill>
              </a:rPr>
              <a:t>в культуре и быте»</a:t>
            </a:r>
            <a:endParaRPr lang="ru-RU" b="1" dirty="0" smtClean="0">
              <a:solidFill>
                <a:schemeClr val="tx2"/>
              </a:solidFill>
            </a:endParaRPr>
          </a:p>
          <a:p>
            <a:pPr algn="ctr"/>
            <a:endParaRPr lang="ru-RU" sz="2000" b="1" dirty="0" smtClean="0"/>
          </a:p>
          <a:p>
            <a:pPr algn="ctr"/>
            <a:endParaRPr lang="ru-RU" sz="2000" b="1" dirty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/>
          </a:p>
          <a:p>
            <a:pPr algn="ctr"/>
            <a:endParaRPr lang="ru-RU" sz="2000" b="1" dirty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652120" y="1565429"/>
            <a:ext cx="180020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ПРИМЕР №2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99992" y="2204864"/>
            <a:ext cx="43204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Учитель </a:t>
            </a:r>
            <a:r>
              <a:rPr lang="ru-RU" dirty="0" smtClean="0"/>
              <a:t>просит </a:t>
            </a:r>
            <a:r>
              <a:rPr lang="ru-RU" dirty="0"/>
              <a:t>составить список вопросов к отрывкам из работ историков, посвященных характеристике деятельности Петра, </a:t>
            </a:r>
            <a:r>
              <a:rPr lang="ru-RU" dirty="0" smtClean="0"/>
              <a:t>определив </a:t>
            </a:r>
            <a:r>
              <a:rPr lang="ru-RU" dirty="0"/>
              <a:t>в них главное </a:t>
            </a:r>
            <a:r>
              <a:rPr lang="ru-RU" dirty="0" smtClean="0"/>
              <a:t>противоречие.</a:t>
            </a:r>
            <a:endParaRPr lang="ru-RU" dirty="0"/>
          </a:p>
          <a:p>
            <a:endParaRPr lang="ru-RU" b="1" dirty="0"/>
          </a:p>
          <a:p>
            <a:r>
              <a:rPr lang="ru-RU" b="1" dirty="0" smtClean="0"/>
              <a:t>Учащиеся </a:t>
            </a:r>
            <a:r>
              <a:rPr lang="ru-RU" dirty="0" smtClean="0"/>
              <a:t>задают вопросы, в итоге формулируют главный вопрос урока: </a:t>
            </a:r>
            <a:r>
              <a:rPr lang="ru-RU" dirty="0"/>
              <a:t>насколько справедливы оценки деятельности Петра </a:t>
            </a:r>
            <a:r>
              <a:rPr lang="en-US" dirty="0"/>
              <a:t>I</a:t>
            </a:r>
            <a:r>
              <a:rPr lang="ru-RU" dirty="0"/>
              <a:t> в трудах историков и почему они </a:t>
            </a:r>
            <a:r>
              <a:rPr lang="ru-RU" dirty="0" smtClean="0"/>
              <a:t>так отличаются</a:t>
            </a:r>
            <a:r>
              <a:rPr lang="ru-RU" dirty="0"/>
              <a:t>?</a:t>
            </a:r>
          </a:p>
        </p:txBody>
      </p:sp>
      <p:pic>
        <p:nvPicPr>
          <p:cNvPr id="7" name="Picture 2" descr="C:\Users\Юзер\Desktop\КАтренко\razdelitel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556" y="502568"/>
            <a:ext cx="7992888" cy="76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873" y="1556792"/>
            <a:ext cx="4167104" cy="475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860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188640"/>
            <a:ext cx="8229600" cy="63056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bg1"/>
                </a:solidFill>
              </a:rPr>
              <a:t>«Многообразие мнений»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4" name="Прямая соединительная линия 3"/>
          <p:cNvCxnSpPr>
            <a:stCxn id="2" idx="2"/>
          </p:cNvCxnSpPr>
          <p:nvPr/>
        </p:nvCxnSpPr>
        <p:spPr>
          <a:xfrm>
            <a:off x="4572000" y="819200"/>
            <a:ext cx="0" cy="587727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378904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17805" y="3923764"/>
            <a:ext cx="1656184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ПРИМЕР №1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16016" y="1268760"/>
            <a:ext cx="460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Учитель </a:t>
            </a:r>
            <a:r>
              <a:rPr lang="ru-RU" dirty="0">
                <a:solidFill>
                  <a:schemeClr val="bg1"/>
                </a:solidFill>
              </a:rPr>
              <a:t>просит </a:t>
            </a:r>
            <a:r>
              <a:rPr lang="ru-RU" dirty="0" smtClean="0">
                <a:solidFill>
                  <a:schemeClr val="bg1"/>
                </a:solidFill>
              </a:rPr>
              <a:t>учеников рассмотреть </a:t>
            </a:r>
            <a:r>
              <a:rPr lang="ru-RU" dirty="0">
                <a:solidFill>
                  <a:schemeClr val="bg1"/>
                </a:solidFill>
              </a:rPr>
              <a:t>явление с различных </a:t>
            </a:r>
            <a:r>
              <a:rPr lang="ru-RU" dirty="0" smtClean="0">
                <a:solidFill>
                  <a:schemeClr val="bg1"/>
                </a:solidFill>
              </a:rPr>
              <a:t>позиций с </a:t>
            </a:r>
            <a:r>
              <a:rPr lang="ru-RU" dirty="0">
                <a:solidFill>
                  <a:schemeClr val="bg1"/>
                </a:solidFill>
              </a:rPr>
              <a:t>помощью заданных </a:t>
            </a:r>
            <a:r>
              <a:rPr lang="ru-RU" dirty="0" smtClean="0">
                <a:solidFill>
                  <a:schemeClr val="bg1"/>
                </a:solidFill>
              </a:rPr>
              <a:t>ролей.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504" y="4355812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6 класс. Тема: «Крестовые походы»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16016" y="4432463"/>
            <a:ext cx="442798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1600" dirty="0" smtClean="0">
                <a:solidFill>
                  <a:schemeClr val="bg1"/>
                </a:solidFill>
              </a:rPr>
              <a:t>Понимание учеником возможности </a:t>
            </a:r>
            <a:r>
              <a:rPr lang="ru-RU" sz="1600" dirty="0">
                <a:solidFill>
                  <a:schemeClr val="bg1"/>
                </a:solidFill>
              </a:rPr>
              <a:t>различных позиций других людей, отличных от </a:t>
            </a:r>
            <a:r>
              <a:rPr lang="ru-RU" sz="1600" dirty="0" smtClean="0">
                <a:solidFill>
                  <a:schemeClr val="bg1"/>
                </a:solidFill>
              </a:rPr>
              <a:t>собственной.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chemeClr val="bg1"/>
                </a:solidFill>
              </a:rPr>
              <a:t>Видят многообразие подходов к оценке исторических событий.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chemeClr val="bg1"/>
                </a:solidFill>
              </a:rPr>
              <a:t>Учащиеся учатся сравнивать, сопоставлять факты, различные точки зрения.</a:t>
            </a:r>
          </a:p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" y="906690"/>
            <a:ext cx="3646748" cy="273148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2126210"/>
            <a:ext cx="2016224" cy="151019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9794" y="4725144"/>
            <a:ext cx="44522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Учитель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предлагает ученикам, представив </a:t>
            </a:r>
            <a:r>
              <a:rPr lang="ru-RU" sz="1600" dirty="0">
                <a:solidFill>
                  <a:schemeClr val="bg1"/>
                </a:solidFill>
              </a:rPr>
              <a:t>себя представителем одного из </a:t>
            </a:r>
            <a:r>
              <a:rPr lang="ru-RU" sz="1600" dirty="0" smtClean="0">
                <a:solidFill>
                  <a:schemeClr val="bg1"/>
                </a:solidFill>
              </a:rPr>
              <a:t>сословий, </a:t>
            </a:r>
            <a:r>
              <a:rPr lang="ru-RU" sz="1600" dirty="0">
                <a:solidFill>
                  <a:schemeClr val="bg1"/>
                </a:solidFill>
              </a:rPr>
              <a:t>определить </a:t>
            </a:r>
            <a:r>
              <a:rPr lang="ru-RU" sz="1600" dirty="0" smtClean="0">
                <a:solidFill>
                  <a:schemeClr val="bg1"/>
                </a:solidFill>
              </a:rPr>
              <a:t>причины и цели  </a:t>
            </a:r>
            <a:r>
              <a:rPr lang="ru-RU" sz="1600" dirty="0">
                <a:solidFill>
                  <a:schemeClr val="bg1"/>
                </a:solidFill>
              </a:rPr>
              <a:t>вступления в поход, </a:t>
            </a:r>
            <a:r>
              <a:rPr lang="ru-RU" sz="1600" dirty="0" smtClean="0">
                <a:solidFill>
                  <a:schemeClr val="bg1"/>
                </a:solidFill>
              </a:rPr>
              <a:t>выделив самые главные из общего списка.</a:t>
            </a:r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b="1" dirty="0" smtClean="0">
                <a:solidFill>
                  <a:schemeClr val="bg1"/>
                </a:solidFill>
              </a:rPr>
              <a:t>Ученики о</a:t>
            </a:r>
            <a:r>
              <a:rPr lang="ru-RU" sz="1600" dirty="0" smtClean="0">
                <a:solidFill>
                  <a:schemeClr val="bg1"/>
                </a:solidFill>
              </a:rPr>
              <a:t>т лица исторических персонажей осуществляют поиск решения, аргументируя свою позицию.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0152" y="908720"/>
            <a:ext cx="151216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ПРАКТИКА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12160" y="3923764"/>
            <a:ext cx="151216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РЕЗУЛЬТАТ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8" name="Picture 2" descr="C:\Users\Юзер\Desktop\КАтренко\razdelitel-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556" y="358552"/>
            <a:ext cx="7992888" cy="76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6819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980728"/>
            <a:ext cx="8784976" cy="56886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11 класс. Тема: «Политическое развитие стран Запада начала </a:t>
            </a:r>
            <a:r>
              <a:rPr lang="en-US" b="1" dirty="0" smtClean="0">
                <a:solidFill>
                  <a:schemeClr val="tx2"/>
                </a:solidFill>
              </a:rPr>
              <a:t>XX</a:t>
            </a:r>
            <a:r>
              <a:rPr lang="ru-RU" b="1" dirty="0" smtClean="0">
                <a:solidFill>
                  <a:schemeClr val="tx2"/>
                </a:solidFill>
              </a:rPr>
              <a:t> в.»</a:t>
            </a:r>
          </a:p>
          <a:p>
            <a:pPr algn="ctr"/>
            <a:endParaRPr lang="ru-RU" sz="2000" b="1" dirty="0" smtClean="0"/>
          </a:p>
          <a:p>
            <a:pPr algn="ctr"/>
            <a:endParaRPr lang="ru-RU" sz="2000" b="1" dirty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/>
          </a:p>
          <a:p>
            <a:pPr algn="ctr"/>
            <a:endParaRPr lang="ru-RU" sz="2000" b="1" dirty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57200" y="206152"/>
            <a:ext cx="8229600" cy="63056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bg1"/>
                </a:solidFill>
              </a:rPr>
              <a:t>«Многообразие мнений»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0574" y="2135097"/>
            <a:ext cx="3163338" cy="235692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2102" y="2154873"/>
            <a:ext cx="3456383" cy="231447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55576" y="4565446"/>
            <a:ext cx="76773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Учитель </a:t>
            </a:r>
            <a:r>
              <a:rPr lang="ru-RU" sz="1600" dirty="0" smtClean="0"/>
              <a:t>предлагает учащимся определить главные тенденции в политическом развитии, отстаивая позиции политических партий по тому или иному вопросу.</a:t>
            </a:r>
            <a:endParaRPr lang="ru-RU" sz="1600" b="1" dirty="0" smtClean="0"/>
          </a:p>
          <a:p>
            <a:endParaRPr lang="ru-RU" sz="1600" b="1" dirty="0" smtClean="0"/>
          </a:p>
          <a:p>
            <a:r>
              <a:rPr lang="ru-RU" sz="1600" b="1" dirty="0" smtClean="0"/>
              <a:t>Ученики </a:t>
            </a:r>
            <a:r>
              <a:rPr lang="ru-RU" sz="1600" dirty="0" smtClean="0"/>
              <a:t>распределяются по группам (консерваторы, либералы, социал-демократы). Составляют политические программы, отвечая на вопросы: необходимы </a:t>
            </a:r>
            <a:r>
              <a:rPr lang="ru-RU" sz="1600" dirty="0"/>
              <a:t>ли социальные гарантии со стороны </a:t>
            </a:r>
            <a:r>
              <a:rPr lang="ru-RU" sz="1600" dirty="0" smtClean="0"/>
              <a:t>государства; насколько </a:t>
            </a:r>
            <a:r>
              <a:rPr lang="ru-RU" sz="1600" dirty="0"/>
              <a:t>важно расширять социально-политические </a:t>
            </a:r>
            <a:r>
              <a:rPr lang="ru-RU" sz="1600" dirty="0" smtClean="0"/>
              <a:t>права; насколько </a:t>
            </a:r>
            <a:r>
              <a:rPr lang="ru-RU" sz="1600" dirty="0"/>
              <a:t>оправдана колониальная система?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35943" y="1541110"/>
            <a:ext cx="1716679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ПРИМЕР №2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8" name="Picture 2" descr="C:\Users\Юзер\Desktop\КАтренко\razdelitel-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556" y="358552"/>
            <a:ext cx="7992888" cy="76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9854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9153b66d6e9f318706e21a77a5ccdbf133499"/>
</p:tagLst>
</file>

<file path=ppt/theme/theme1.xml><?xml version="1.0" encoding="utf-8"?>
<a:theme xmlns:a="http://schemas.openxmlformats.org/drawingml/2006/main" name="ПРЕЗЕНТАЦИЯ_вариант отправк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ПРЕЗЕНТАЦИЯ_вариант отправки</Template>
  <TotalTime>14</TotalTime>
  <Words>1882</Words>
  <Application>Microsoft Office PowerPoint</Application>
  <PresentationFormat>Экран (4:3)</PresentationFormat>
  <Paragraphs>340</Paragraphs>
  <Slides>20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ПРЕЗЕНТАЦИЯ_вариант отправки</vt:lpstr>
      <vt:lpstr>Слайд 1</vt:lpstr>
      <vt:lpstr>ПРОБЛЕМА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Список использованной литературы и сетевых ресурсов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Михаил Куценко</dc:creator>
  <cp:lastModifiedBy>Юзер</cp:lastModifiedBy>
  <cp:revision>9</cp:revision>
  <dcterms:created xsi:type="dcterms:W3CDTF">2015-08-13T06:31:58Z</dcterms:created>
  <dcterms:modified xsi:type="dcterms:W3CDTF">2015-08-14T15:36:41Z</dcterms:modified>
</cp:coreProperties>
</file>