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9" r:id="rId2"/>
    <p:sldId id="323" r:id="rId3"/>
    <p:sldId id="320" r:id="rId4"/>
    <p:sldId id="321" r:id="rId5"/>
    <p:sldId id="324" r:id="rId6"/>
    <p:sldId id="327" r:id="rId7"/>
    <p:sldId id="328" r:id="rId8"/>
    <p:sldId id="329" r:id="rId9"/>
    <p:sldId id="330" r:id="rId10"/>
    <p:sldId id="332" r:id="rId11"/>
    <p:sldId id="331" r:id="rId12"/>
    <p:sldId id="347" r:id="rId13"/>
    <p:sldId id="353" r:id="rId14"/>
    <p:sldId id="349" r:id="rId15"/>
    <p:sldId id="350" r:id="rId16"/>
    <p:sldId id="351" r:id="rId17"/>
    <p:sldId id="338" r:id="rId18"/>
    <p:sldId id="339" r:id="rId19"/>
    <p:sldId id="342" r:id="rId20"/>
    <p:sldId id="35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800000"/>
    <a:srgbClr val="2963A9"/>
    <a:srgbClr val="FEF6F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>
        <p:scale>
          <a:sx n="78" d="100"/>
          <a:sy n="78" d="100"/>
        </p:scale>
        <p:origin x="-11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75063-6A38-44D4-8A1E-A5C255A3CDBF}" type="doc">
      <dgm:prSet loTypeId="urn:microsoft.com/office/officeart/2008/layout/HalfCircleOrganizationChart" loCatId="hierarchy" qsTypeId="urn:microsoft.com/office/officeart/2005/8/quickstyle/3d1" qsCatId="3D" csTypeId="urn:microsoft.com/office/officeart/2005/8/colors/colorful2" csCatId="colorful"/>
      <dgm:spPr/>
    </dgm:pt>
    <dgm:pt modelId="{30F13D04-F16C-424B-886A-CF3BE6EB29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Tahoma" pitchFamily="34" charset="0"/>
              <a:cs typeface="Arial" charset="0"/>
            </a:rPr>
            <a:t>Результаты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Tahoma" pitchFamily="34" charset="0"/>
              <a:cs typeface="Arial" charset="0"/>
            </a:rPr>
            <a:t>образования</a:t>
          </a:r>
        </a:p>
      </dgm:t>
    </dgm:pt>
    <dgm:pt modelId="{62428F71-B0A3-4766-8FE8-3F8A4885FFEF}" type="parTrans" cxnId="{A42C4CFE-02AF-4D10-B246-637FFF8274CD}">
      <dgm:prSet/>
      <dgm:spPr/>
      <dgm:t>
        <a:bodyPr/>
        <a:lstStyle/>
        <a:p>
          <a:pPr algn="ctr"/>
          <a:endParaRPr lang="ru-RU"/>
        </a:p>
      </dgm:t>
    </dgm:pt>
    <dgm:pt modelId="{8ED26534-4797-4B37-A4F5-FF49BA03105B}" type="sibTrans" cxnId="{A42C4CFE-02AF-4D10-B246-637FFF8274CD}">
      <dgm:prSet/>
      <dgm:spPr/>
      <dgm:t>
        <a:bodyPr/>
        <a:lstStyle/>
        <a:p>
          <a:pPr algn="ctr"/>
          <a:endParaRPr lang="ru-RU"/>
        </a:p>
      </dgm:t>
    </dgm:pt>
    <dgm:pt modelId="{3ECBBB32-F2B4-4438-8F48-182A73C766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Tahoma" pitchFamily="34" charset="0"/>
              <a:cs typeface="Arial" charset="0"/>
            </a:rPr>
            <a:t>Личностные </a:t>
          </a:r>
        </a:p>
      </dgm:t>
    </dgm:pt>
    <dgm:pt modelId="{C0669718-05BB-4B9F-B44E-2A2A191114C6}" type="parTrans" cxnId="{D913BC24-DEC8-46DB-8773-EBA961221672}">
      <dgm:prSet/>
      <dgm:spPr/>
      <dgm:t>
        <a:bodyPr/>
        <a:lstStyle/>
        <a:p>
          <a:pPr algn="ctr"/>
          <a:endParaRPr lang="ru-RU"/>
        </a:p>
      </dgm:t>
    </dgm:pt>
    <dgm:pt modelId="{B108017E-E263-447E-AD57-1F8DDD008CB8}" type="sibTrans" cxnId="{D913BC24-DEC8-46DB-8773-EBA961221672}">
      <dgm:prSet/>
      <dgm:spPr/>
      <dgm:t>
        <a:bodyPr/>
        <a:lstStyle/>
        <a:p>
          <a:pPr algn="ctr"/>
          <a:endParaRPr lang="ru-RU"/>
        </a:p>
      </dgm:t>
    </dgm:pt>
    <dgm:pt modelId="{F03E368C-0D0C-4DCE-B802-EC4672FDD4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Мета-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предметные</a:t>
          </a:r>
          <a:r>
            <a:rPr kumimoji="0" lang="ru-RU" altLang="ru-RU" b="0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smtClean="0">
            <a:ln/>
            <a:effectLst/>
            <a:latin typeface="Tahoma" pitchFamily="34" charset="0"/>
            <a:cs typeface="Arial" charset="0"/>
          </a:endParaRPr>
        </a:p>
      </dgm:t>
    </dgm:pt>
    <dgm:pt modelId="{E87979C6-2AD1-4D69-8928-B38E7E4C3C69}" type="parTrans" cxnId="{3BC91C65-901F-495A-BA18-971D33B88689}">
      <dgm:prSet/>
      <dgm:spPr/>
      <dgm:t>
        <a:bodyPr/>
        <a:lstStyle/>
        <a:p>
          <a:pPr algn="ctr"/>
          <a:endParaRPr lang="ru-RU"/>
        </a:p>
      </dgm:t>
    </dgm:pt>
    <dgm:pt modelId="{064743FB-8B4B-4829-81B4-9DA0A72A24AA}" type="sibTrans" cxnId="{3BC91C65-901F-495A-BA18-971D33B88689}">
      <dgm:prSet/>
      <dgm:spPr/>
      <dgm:t>
        <a:bodyPr/>
        <a:lstStyle/>
        <a:p>
          <a:pPr algn="ctr"/>
          <a:endParaRPr lang="ru-RU"/>
        </a:p>
      </dgm:t>
    </dgm:pt>
    <dgm:pt modelId="{EB992C34-6261-46AE-A6A8-3AB099F61A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/>
              <a:effectLst/>
              <a:latin typeface="Tahoma" pitchFamily="34" charset="0"/>
              <a:cs typeface="Arial" charset="0"/>
            </a:rPr>
            <a:t>Предметные</a:t>
          </a:r>
        </a:p>
      </dgm:t>
    </dgm:pt>
    <dgm:pt modelId="{5D1B75B0-57B9-4BF2-8894-F9C30F64291C}" type="parTrans" cxnId="{4D8CDF9F-11B4-4790-8B30-2A8DCF039C82}">
      <dgm:prSet/>
      <dgm:spPr/>
      <dgm:t>
        <a:bodyPr/>
        <a:lstStyle/>
        <a:p>
          <a:pPr algn="ctr"/>
          <a:endParaRPr lang="ru-RU"/>
        </a:p>
      </dgm:t>
    </dgm:pt>
    <dgm:pt modelId="{EC940035-89D1-491A-9E28-C98F74467565}" type="sibTrans" cxnId="{4D8CDF9F-11B4-4790-8B30-2A8DCF039C82}">
      <dgm:prSet/>
      <dgm:spPr/>
      <dgm:t>
        <a:bodyPr/>
        <a:lstStyle/>
        <a:p>
          <a:pPr algn="ctr"/>
          <a:endParaRPr lang="ru-RU"/>
        </a:p>
      </dgm:t>
    </dgm:pt>
    <dgm:pt modelId="{1B6B67C0-27F4-4B60-82B8-27D5B78DB806}" type="pres">
      <dgm:prSet presAssocID="{51775063-6A38-44D4-8A1E-A5C255A3CDB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871437-63AD-4ED7-BE64-7E284EEAF155}" type="pres">
      <dgm:prSet presAssocID="{30F13D04-F16C-424B-886A-CF3BE6EB29EB}" presName="hierRoot1" presStyleCnt="0">
        <dgm:presLayoutVars>
          <dgm:hierBranch val="init"/>
        </dgm:presLayoutVars>
      </dgm:prSet>
      <dgm:spPr/>
    </dgm:pt>
    <dgm:pt modelId="{464C0CC4-3AD5-43ED-8542-F90EC2961BE5}" type="pres">
      <dgm:prSet presAssocID="{30F13D04-F16C-424B-886A-CF3BE6EB29EB}" presName="rootComposite1" presStyleCnt="0"/>
      <dgm:spPr/>
    </dgm:pt>
    <dgm:pt modelId="{C036F3A8-77F5-40DC-8BEF-A1A888EA77D2}" type="pres">
      <dgm:prSet presAssocID="{30F13D04-F16C-424B-886A-CF3BE6EB29E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9FC979-C80A-4626-88DD-D8D778C7F402}" type="pres">
      <dgm:prSet presAssocID="{30F13D04-F16C-424B-886A-CF3BE6EB29EB}" presName="topArc1" presStyleLbl="parChTrans1D1" presStyleIdx="0" presStyleCnt="8"/>
      <dgm:spPr/>
    </dgm:pt>
    <dgm:pt modelId="{2D0A7515-7CDE-4C65-92F8-E6A7098C576B}" type="pres">
      <dgm:prSet presAssocID="{30F13D04-F16C-424B-886A-CF3BE6EB29EB}" presName="bottomArc1" presStyleLbl="parChTrans1D1" presStyleIdx="1" presStyleCnt="8"/>
      <dgm:spPr/>
    </dgm:pt>
    <dgm:pt modelId="{2C167DA2-7321-4C2A-A9D3-47ACD961A2FF}" type="pres">
      <dgm:prSet presAssocID="{30F13D04-F16C-424B-886A-CF3BE6EB29EB}" presName="topConnNode1" presStyleLbl="node1" presStyleIdx="0" presStyleCnt="0"/>
      <dgm:spPr/>
      <dgm:t>
        <a:bodyPr/>
        <a:lstStyle/>
        <a:p>
          <a:endParaRPr lang="ru-RU"/>
        </a:p>
      </dgm:t>
    </dgm:pt>
    <dgm:pt modelId="{9D2E4662-F689-415B-846D-02FAA3202B7D}" type="pres">
      <dgm:prSet presAssocID="{30F13D04-F16C-424B-886A-CF3BE6EB29EB}" presName="hierChild2" presStyleCnt="0"/>
      <dgm:spPr/>
    </dgm:pt>
    <dgm:pt modelId="{E5621506-895F-46E2-87B9-02370B9D6678}" type="pres">
      <dgm:prSet presAssocID="{C0669718-05BB-4B9F-B44E-2A2A191114C6}" presName="Name28" presStyleLbl="parChTrans1D2" presStyleIdx="0" presStyleCnt="3"/>
      <dgm:spPr/>
      <dgm:t>
        <a:bodyPr/>
        <a:lstStyle/>
        <a:p>
          <a:endParaRPr lang="ru-RU"/>
        </a:p>
      </dgm:t>
    </dgm:pt>
    <dgm:pt modelId="{36CB3501-0206-45E5-8AC2-02B2A3B75DBB}" type="pres">
      <dgm:prSet presAssocID="{3ECBBB32-F2B4-4438-8F48-182A73C766E5}" presName="hierRoot2" presStyleCnt="0">
        <dgm:presLayoutVars>
          <dgm:hierBranch val="init"/>
        </dgm:presLayoutVars>
      </dgm:prSet>
      <dgm:spPr/>
    </dgm:pt>
    <dgm:pt modelId="{1DD48447-7ABE-4D6F-ACCF-A2959D7A0ADB}" type="pres">
      <dgm:prSet presAssocID="{3ECBBB32-F2B4-4438-8F48-182A73C766E5}" presName="rootComposite2" presStyleCnt="0"/>
      <dgm:spPr/>
    </dgm:pt>
    <dgm:pt modelId="{F3B00A9F-0210-4A99-A411-9B5BFFCBF7D1}" type="pres">
      <dgm:prSet presAssocID="{3ECBBB32-F2B4-4438-8F48-182A73C766E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E510EC-4797-4477-8463-77D109708725}" type="pres">
      <dgm:prSet presAssocID="{3ECBBB32-F2B4-4438-8F48-182A73C766E5}" presName="topArc2" presStyleLbl="parChTrans1D1" presStyleIdx="2" presStyleCnt="8"/>
      <dgm:spPr/>
    </dgm:pt>
    <dgm:pt modelId="{E86FD05A-C97A-4F74-A165-EA43020FA5EE}" type="pres">
      <dgm:prSet presAssocID="{3ECBBB32-F2B4-4438-8F48-182A73C766E5}" presName="bottomArc2" presStyleLbl="parChTrans1D1" presStyleIdx="3" presStyleCnt="8"/>
      <dgm:spPr/>
    </dgm:pt>
    <dgm:pt modelId="{EA4D7474-89E7-4787-A0BB-E32FA0FC7B5F}" type="pres">
      <dgm:prSet presAssocID="{3ECBBB32-F2B4-4438-8F48-182A73C766E5}" presName="topConnNode2" presStyleLbl="node2" presStyleIdx="0" presStyleCnt="0"/>
      <dgm:spPr/>
      <dgm:t>
        <a:bodyPr/>
        <a:lstStyle/>
        <a:p>
          <a:endParaRPr lang="ru-RU"/>
        </a:p>
      </dgm:t>
    </dgm:pt>
    <dgm:pt modelId="{1BFF6832-E974-4D9A-BD55-E4C0A8F3D608}" type="pres">
      <dgm:prSet presAssocID="{3ECBBB32-F2B4-4438-8F48-182A73C766E5}" presName="hierChild4" presStyleCnt="0"/>
      <dgm:spPr/>
    </dgm:pt>
    <dgm:pt modelId="{AE7C09BD-D24B-4BE4-AF1F-61BF4CFC54D7}" type="pres">
      <dgm:prSet presAssocID="{3ECBBB32-F2B4-4438-8F48-182A73C766E5}" presName="hierChild5" presStyleCnt="0"/>
      <dgm:spPr/>
    </dgm:pt>
    <dgm:pt modelId="{C39943CB-45EE-440E-9139-399055661DE5}" type="pres">
      <dgm:prSet presAssocID="{E87979C6-2AD1-4D69-8928-B38E7E4C3C69}" presName="Name28" presStyleLbl="parChTrans1D2" presStyleIdx="1" presStyleCnt="3"/>
      <dgm:spPr/>
      <dgm:t>
        <a:bodyPr/>
        <a:lstStyle/>
        <a:p>
          <a:endParaRPr lang="ru-RU"/>
        </a:p>
      </dgm:t>
    </dgm:pt>
    <dgm:pt modelId="{A91CEC71-A391-4B19-BD6A-2F4A6451D20B}" type="pres">
      <dgm:prSet presAssocID="{F03E368C-0D0C-4DCE-B802-EC4672FDD4D7}" presName="hierRoot2" presStyleCnt="0">
        <dgm:presLayoutVars>
          <dgm:hierBranch val="init"/>
        </dgm:presLayoutVars>
      </dgm:prSet>
      <dgm:spPr/>
    </dgm:pt>
    <dgm:pt modelId="{009C5E14-CB0B-4962-8DAC-964FE323B22D}" type="pres">
      <dgm:prSet presAssocID="{F03E368C-0D0C-4DCE-B802-EC4672FDD4D7}" presName="rootComposite2" presStyleCnt="0"/>
      <dgm:spPr/>
    </dgm:pt>
    <dgm:pt modelId="{61EFF37B-5EF7-4245-95E2-969D30656A3E}" type="pres">
      <dgm:prSet presAssocID="{F03E368C-0D0C-4DCE-B802-EC4672FDD4D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19E03B-0DDB-44E6-BBF9-8C0339FEDE03}" type="pres">
      <dgm:prSet presAssocID="{F03E368C-0D0C-4DCE-B802-EC4672FDD4D7}" presName="topArc2" presStyleLbl="parChTrans1D1" presStyleIdx="4" presStyleCnt="8"/>
      <dgm:spPr/>
    </dgm:pt>
    <dgm:pt modelId="{06EDC077-3AA3-4B9E-BCD1-59728922975D}" type="pres">
      <dgm:prSet presAssocID="{F03E368C-0D0C-4DCE-B802-EC4672FDD4D7}" presName="bottomArc2" presStyleLbl="parChTrans1D1" presStyleIdx="5" presStyleCnt="8"/>
      <dgm:spPr/>
    </dgm:pt>
    <dgm:pt modelId="{6A210D90-3751-49A0-91AD-9987B8AAD672}" type="pres">
      <dgm:prSet presAssocID="{F03E368C-0D0C-4DCE-B802-EC4672FDD4D7}" presName="topConnNode2" presStyleLbl="node2" presStyleIdx="0" presStyleCnt="0"/>
      <dgm:spPr/>
      <dgm:t>
        <a:bodyPr/>
        <a:lstStyle/>
        <a:p>
          <a:endParaRPr lang="ru-RU"/>
        </a:p>
      </dgm:t>
    </dgm:pt>
    <dgm:pt modelId="{33547DAC-C971-4183-AF6E-24BE6487AA77}" type="pres">
      <dgm:prSet presAssocID="{F03E368C-0D0C-4DCE-B802-EC4672FDD4D7}" presName="hierChild4" presStyleCnt="0"/>
      <dgm:spPr/>
    </dgm:pt>
    <dgm:pt modelId="{D8D396A0-AB06-4154-9747-4D9CDEFC4C6F}" type="pres">
      <dgm:prSet presAssocID="{F03E368C-0D0C-4DCE-B802-EC4672FDD4D7}" presName="hierChild5" presStyleCnt="0"/>
      <dgm:spPr/>
    </dgm:pt>
    <dgm:pt modelId="{F3E49BDC-BB19-4695-B3E5-EC2505C23449}" type="pres">
      <dgm:prSet presAssocID="{5D1B75B0-57B9-4BF2-8894-F9C30F64291C}" presName="Name28" presStyleLbl="parChTrans1D2" presStyleIdx="2" presStyleCnt="3"/>
      <dgm:spPr/>
      <dgm:t>
        <a:bodyPr/>
        <a:lstStyle/>
        <a:p>
          <a:endParaRPr lang="ru-RU"/>
        </a:p>
      </dgm:t>
    </dgm:pt>
    <dgm:pt modelId="{BDBFED70-DAB0-4D33-B273-3069D061CDBB}" type="pres">
      <dgm:prSet presAssocID="{EB992C34-6261-46AE-A6A8-3AB099F61A32}" presName="hierRoot2" presStyleCnt="0">
        <dgm:presLayoutVars>
          <dgm:hierBranch val="init"/>
        </dgm:presLayoutVars>
      </dgm:prSet>
      <dgm:spPr/>
    </dgm:pt>
    <dgm:pt modelId="{7A7E4AFC-A3A2-40CD-BC32-42E7D8406F67}" type="pres">
      <dgm:prSet presAssocID="{EB992C34-6261-46AE-A6A8-3AB099F61A32}" presName="rootComposite2" presStyleCnt="0"/>
      <dgm:spPr/>
    </dgm:pt>
    <dgm:pt modelId="{4CFB1B64-88C8-49A8-977F-3E2FC46EF9D6}" type="pres">
      <dgm:prSet presAssocID="{EB992C34-6261-46AE-A6A8-3AB099F61A3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C60D20-4847-4BE5-BB74-3942347EF6BA}" type="pres">
      <dgm:prSet presAssocID="{EB992C34-6261-46AE-A6A8-3AB099F61A32}" presName="topArc2" presStyleLbl="parChTrans1D1" presStyleIdx="6" presStyleCnt="8"/>
      <dgm:spPr/>
    </dgm:pt>
    <dgm:pt modelId="{0E764707-10AE-48B7-ACAA-BFCA4059B74B}" type="pres">
      <dgm:prSet presAssocID="{EB992C34-6261-46AE-A6A8-3AB099F61A32}" presName="bottomArc2" presStyleLbl="parChTrans1D1" presStyleIdx="7" presStyleCnt="8"/>
      <dgm:spPr/>
    </dgm:pt>
    <dgm:pt modelId="{67AB6CD3-3A98-46B5-A10B-7D6E3DB96BF7}" type="pres">
      <dgm:prSet presAssocID="{EB992C34-6261-46AE-A6A8-3AB099F61A32}" presName="topConnNode2" presStyleLbl="node2" presStyleIdx="0" presStyleCnt="0"/>
      <dgm:spPr/>
      <dgm:t>
        <a:bodyPr/>
        <a:lstStyle/>
        <a:p>
          <a:endParaRPr lang="ru-RU"/>
        </a:p>
      </dgm:t>
    </dgm:pt>
    <dgm:pt modelId="{D617C401-0561-437F-BF0A-06B2C1BC272E}" type="pres">
      <dgm:prSet presAssocID="{EB992C34-6261-46AE-A6A8-3AB099F61A32}" presName="hierChild4" presStyleCnt="0"/>
      <dgm:spPr/>
    </dgm:pt>
    <dgm:pt modelId="{FD95014D-9A75-4C9F-B6B7-4B25DE2298EB}" type="pres">
      <dgm:prSet presAssocID="{EB992C34-6261-46AE-A6A8-3AB099F61A32}" presName="hierChild5" presStyleCnt="0"/>
      <dgm:spPr/>
    </dgm:pt>
    <dgm:pt modelId="{208D81E3-C887-4A63-A01E-47840315AF74}" type="pres">
      <dgm:prSet presAssocID="{30F13D04-F16C-424B-886A-CF3BE6EB29EB}" presName="hierChild3" presStyleCnt="0"/>
      <dgm:spPr/>
    </dgm:pt>
  </dgm:ptLst>
  <dgm:cxnLst>
    <dgm:cxn modelId="{E6BE16C5-392B-4E74-9F7A-7B4C45CE78DB}" type="presOf" srcId="{F03E368C-0D0C-4DCE-B802-EC4672FDD4D7}" destId="{6A210D90-3751-49A0-91AD-9987B8AAD672}" srcOrd="1" destOrd="0" presId="urn:microsoft.com/office/officeart/2008/layout/HalfCircleOrganizationChart"/>
    <dgm:cxn modelId="{3BC91C65-901F-495A-BA18-971D33B88689}" srcId="{30F13D04-F16C-424B-886A-CF3BE6EB29EB}" destId="{F03E368C-0D0C-4DCE-B802-EC4672FDD4D7}" srcOrd="1" destOrd="0" parTransId="{E87979C6-2AD1-4D69-8928-B38E7E4C3C69}" sibTransId="{064743FB-8B4B-4829-81B4-9DA0A72A24AA}"/>
    <dgm:cxn modelId="{9B3033B6-5465-49BA-94AC-044DA12D9EB0}" type="presOf" srcId="{C0669718-05BB-4B9F-B44E-2A2A191114C6}" destId="{E5621506-895F-46E2-87B9-02370B9D6678}" srcOrd="0" destOrd="0" presId="urn:microsoft.com/office/officeart/2008/layout/HalfCircleOrganizationChart"/>
    <dgm:cxn modelId="{4D8CDF9F-11B4-4790-8B30-2A8DCF039C82}" srcId="{30F13D04-F16C-424B-886A-CF3BE6EB29EB}" destId="{EB992C34-6261-46AE-A6A8-3AB099F61A32}" srcOrd="2" destOrd="0" parTransId="{5D1B75B0-57B9-4BF2-8894-F9C30F64291C}" sibTransId="{EC940035-89D1-491A-9E28-C98F74467565}"/>
    <dgm:cxn modelId="{43A5924C-DBED-4801-B125-ABE1EA10516B}" type="presOf" srcId="{51775063-6A38-44D4-8A1E-A5C255A3CDBF}" destId="{1B6B67C0-27F4-4B60-82B8-27D5B78DB806}" srcOrd="0" destOrd="0" presId="urn:microsoft.com/office/officeart/2008/layout/HalfCircleOrganizationChart"/>
    <dgm:cxn modelId="{F5C2112E-C4C1-450F-A6EA-747FB5FC365C}" type="presOf" srcId="{F03E368C-0D0C-4DCE-B802-EC4672FDD4D7}" destId="{61EFF37B-5EF7-4245-95E2-969D30656A3E}" srcOrd="0" destOrd="0" presId="urn:microsoft.com/office/officeart/2008/layout/HalfCircleOrganizationChart"/>
    <dgm:cxn modelId="{13408E05-F989-4CD8-BA26-AEE151AF87EB}" type="presOf" srcId="{30F13D04-F16C-424B-886A-CF3BE6EB29EB}" destId="{C036F3A8-77F5-40DC-8BEF-A1A888EA77D2}" srcOrd="0" destOrd="0" presId="urn:microsoft.com/office/officeart/2008/layout/HalfCircleOrganizationChart"/>
    <dgm:cxn modelId="{F238C929-48DB-4AD1-8D40-163F36006F44}" type="presOf" srcId="{3ECBBB32-F2B4-4438-8F48-182A73C766E5}" destId="{F3B00A9F-0210-4A99-A411-9B5BFFCBF7D1}" srcOrd="0" destOrd="0" presId="urn:microsoft.com/office/officeart/2008/layout/HalfCircleOrganizationChart"/>
    <dgm:cxn modelId="{2746D645-0089-43F6-88FD-E1AC68A30566}" type="presOf" srcId="{30F13D04-F16C-424B-886A-CF3BE6EB29EB}" destId="{2C167DA2-7321-4C2A-A9D3-47ACD961A2FF}" srcOrd="1" destOrd="0" presId="urn:microsoft.com/office/officeart/2008/layout/HalfCircleOrganizationChart"/>
    <dgm:cxn modelId="{E42636CA-1734-4483-9EAE-B37B2257FBCD}" type="presOf" srcId="{EB992C34-6261-46AE-A6A8-3AB099F61A32}" destId="{67AB6CD3-3A98-46B5-A10B-7D6E3DB96BF7}" srcOrd="1" destOrd="0" presId="urn:microsoft.com/office/officeart/2008/layout/HalfCircleOrganizationChart"/>
    <dgm:cxn modelId="{D913BC24-DEC8-46DB-8773-EBA961221672}" srcId="{30F13D04-F16C-424B-886A-CF3BE6EB29EB}" destId="{3ECBBB32-F2B4-4438-8F48-182A73C766E5}" srcOrd="0" destOrd="0" parTransId="{C0669718-05BB-4B9F-B44E-2A2A191114C6}" sibTransId="{B108017E-E263-447E-AD57-1F8DDD008CB8}"/>
    <dgm:cxn modelId="{A42C4CFE-02AF-4D10-B246-637FFF8274CD}" srcId="{51775063-6A38-44D4-8A1E-A5C255A3CDBF}" destId="{30F13D04-F16C-424B-886A-CF3BE6EB29EB}" srcOrd="0" destOrd="0" parTransId="{62428F71-B0A3-4766-8FE8-3F8A4885FFEF}" sibTransId="{8ED26534-4797-4B37-A4F5-FF49BA03105B}"/>
    <dgm:cxn modelId="{D7E6FE5A-F140-4B92-B6C4-2DDB3A85AAC5}" type="presOf" srcId="{3ECBBB32-F2B4-4438-8F48-182A73C766E5}" destId="{EA4D7474-89E7-4787-A0BB-E32FA0FC7B5F}" srcOrd="1" destOrd="0" presId="urn:microsoft.com/office/officeart/2008/layout/HalfCircleOrganizationChart"/>
    <dgm:cxn modelId="{E4AE13B4-EBD7-4166-89EC-1B1F3C70F25F}" type="presOf" srcId="{5D1B75B0-57B9-4BF2-8894-F9C30F64291C}" destId="{F3E49BDC-BB19-4695-B3E5-EC2505C23449}" srcOrd="0" destOrd="0" presId="urn:microsoft.com/office/officeart/2008/layout/HalfCircleOrganizationChart"/>
    <dgm:cxn modelId="{1627D2CF-2634-4698-8CB6-51F78F2FB4B8}" type="presOf" srcId="{E87979C6-2AD1-4D69-8928-B38E7E4C3C69}" destId="{C39943CB-45EE-440E-9139-399055661DE5}" srcOrd="0" destOrd="0" presId="urn:microsoft.com/office/officeart/2008/layout/HalfCircleOrganizationChart"/>
    <dgm:cxn modelId="{BB299597-A6E9-4238-B835-4D857961CE2B}" type="presOf" srcId="{EB992C34-6261-46AE-A6A8-3AB099F61A32}" destId="{4CFB1B64-88C8-49A8-977F-3E2FC46EF9D6}" srcOrd="0" destOrd="0" presId="urn:microsoft.com/office/officeart/2008/layout/HalfCircleOrganizationChart"/>
    <dgm:cxn modelId="{B444FD18-7B6D-4CDF-9B93-2701307AC749}" type="presParOf" srcId="{1B6B67C0-27F4-4B60-82B8-27D5B78DB806}" destId="{7D871437-63AD-4ED7-BE64-7E284EEAF155}" srcOrd="0" destOrd="0" presId="urn:microsoft.com/office/officeart/2008/layout/HalfCircleOrganizationChart"/>
    <dgm:cxn modelId="{DB639623-1D17-456F-9325-FED6BA04F1F6}" type="presParOf" srcId="{7D871437-63AD-4ED7-BE64-7E284EEAF155}" destId="{464C0CC4-3AD5-43ED-8542-F90EC2961BE5}" srcOrd="0" destOrd="0" presId="urn:microsoft.com/office/officeart/2008/layout/HalfCircleOrganizationChart"/>
    <dgm:cxn modelId="{DA3DAD2C-5345-4465-8296-2865F7900DF2}" type="presParOf" srcId="{464C0CC4-3AD5-43ED-8542-F90EC2961BE5}" destId="{C036F3A8-77F5-40DC-8BEF-A1A888EA77D2}" srcOrd="0" destOrd="0" presId="urn:microsoft.com/office/officeart/2008/layout/HalfCircleOrganizationChart"/>
    <dgm:cxn modelId="{4565211D-1C76-4876-A74D-BEB4DFC81066}" type="presParOf" srcId="{464C0CC4-3AD5-43ED-8542-F90EC2961BE5}" destId="{7F9FC979-C80A-4626-88DD-D8D778C7F402}" srcOrd="1" destOrd="0" presId="urn:microsoft.com/office/officeart/2008/layout/HalfCircleOrganizationChart"/>
    <dgm:cxn modelId="{9BC721CB-BD37-4286-8C1B-3C9621C1C501}" type="presParOf" srcId="{464C0CC4-3AD5-43ED-8542-F90EC2961BE5}" destId="{2D0A7515-7CDE-4C65-92F8-E6A7098C576B}" srcOrd="2" destOrd="0" presId="urn:microsoft.com/office/officeart/2008/layout/HalfCircleOrganizationChart"/>
    <dgm:cxn modelId="{86219384-A4FB-4FB3-9580-E361D9C20C0A}" type="presParOf" srcId="{464C0CC4-3AD5-43ED-8542-F90EC2961BE5}" destId="{2C167DA2-7321-4C2A-A9D3-47ACD961A2FF}" srcOrd="3" destOrd="0" presId="urn:microsoft.com/office/officeart/2008/layout/HalfCircleOrganizationChart"/>
    <dgm:cxn modelId="{914433E0-031D-493B-8457-CB819FC24223}" type="presParOf" srcId="{7D871437-63AD-4ED7-BE64-7E284EEAF155}" destId="{9D2E4662-F689-415B-846D-02FAA3202B7D}" srcOrd="1" destOrd="0" presId="urn:microsoft.com/office/officeart/2008/layout/HalfCircleOrganizationChart"/>
    <dgm:cxn modelId="{1C072089-A440-4770-8FDB-FADDF43A6178}" type="presParOf" srcId="{9D2E4662-F689-415B-846D-02FAA3202B7D}" destId="{E5621506-895F-46E2-87B9-02370B9D6678}" srcOrd="0" destOrd="0" presId="urn:microsoft.com/office/officeart/2008/layout/HalfCircleOrganizationChart"/>
    <dgm:cxn modelId="{AB5955B2-11E8-4B0A-85D6-06FBCBF32ABA}" type="presParOf" srcId="{9D2E4662-F689-415B-846D-02FAA3202B7D}" destId="{36CB3501-0206-45E5-8AC2-02B2A3B75DBB}" srcOrd="1" destOrd="0" presId="urn:microsoft.com/office/officeart/2008/layout/HalfCircleOrganizationChart"/>
    <dgm:cxn modelId="{7F02EA8B-5A42-410F-8B0D-14B66DF7AFFB}" type="presParOf" srcId="{36CB3501-0206-45E5-8AC2-02B2A3B75DBB}" destId="{1DD48447-7ABE-4D6F-ACCF-A2959D7A0ADB}" srcOrd="0" destOrd="0" presId="urn:microsoft.com/office/officeart/2008/layout/HalfCircleOrganizationChart"/>
    <dgm:cxn modelId="{55B80E35-3D6A-4004-A875-ECEDD01B2918}" type="presParOf" srcId="{1DD48447-7ABE-4D6F-ACCF-A2959D7A0ADB}" destId="{F3B00A9F-0210-4A99-A411-9B5BFFCBF7D1}" srcOrd="0" destOrd="0" presId="urn:microsoft.com/office/officeart/2008/layout/HalfCircleOrganizationChart"/>
    <dgm:cxn modelId="{1E4C0E9E-6068-4F79-900D-779965A00EA8}" type="presParOf" srcId="{1DD48447-7ABE-4D6F-ACCF-A2959D7A0ADB}" destId="{31E510EC-4797-4477-8463-77D109708725}" srcOrd="1" destOrd="0" presId="urn:microsoft.com/office/officeart/2008/layout/HalfCircleOrganizationChart"/>
    <dgm:cxn modelId="{66BED8A0-21E7-4FD8-9D10-F7470907EA63}" type="presParOf" srcId="{1DD48447-7ABE-4D6F-ACCF-A2959D7A0ADB}" destId="{E86FD05A-C97A-4F74-A165-EA43020FA5EE}" srcOrd="2" destOrd="0" presId="urn:microsoft.com/office/officeart/2008/layout/HalfCircleOrganizationChart"/>
    <dgm:cxn modelId="{50A302DC-1137-4F4C-915C-767A97D83F4C}" type="presParOf" srcId="{1DD48447-7ABE-4D6F-ACCF-A2959D7A0ADB}" destId="{EA4D7474-89E7-4787-A0BB-E32FA0FC7B5F}" srcOrd="3" destOrd="0" presId="urn:microsoft.com/office/officeart/2008/layout/HalfCircleOrganizationChart"/>
    <dgm:cxn modelId="{28CDF629-356C-4E41-8157-210CB6E5253F}" type="presParOf" srcId="{36CB3501-0206-45E5-8AC2-02B2A3B75DBB}" destId="{1BFF6832-E974-4D9A-BD55-E4C0A8F3D608}" srcOrd="1" destOrd="0" presId="urn:microsoft.com/office/officeart/2008/layout/HalfCircleOrganizationChart"/>
    <dgm:cxn modelId="{5BDE277F-5801-4D88-BF19-B5509394A63C}" type="presParOf" srcId="{36CB3501-0206-45E5-8AC2-02B2A3B75DBB}" destId="{AE7C09BD-D24B-4BE4-AF1F-61BF4CFC54D7}" srcOrd="2" destOrd="0" presId="urn:microsoft.com/office/officeart/2008/layout/HalfCircleOrganizationChart"/>
    <dgm:cxn modelId="{5B5ED53D-4AAB-4BF6-8278-5BFE8E4EE248}" type="presParOf" srcId="{9D2E4662-F689-415B-846D-02FAA3202B7D}" destId="{C39943CB-45EE-440E-9139-399055661DE5}" srcOrd="2" destOrd="0" presId="urn:microsoft.com/office/officeart/2008/layout/HalfCircleOrganizationChart"/>
    <dgm:cxn modelId="{1EF52ED2-DC94-4996-A2AF-3E56D64F0BE0}" type="presParOf" srcId="{9D2E4662-F689-415B-846D-02FAA3202B7D}" destId="{A91CEC71-A391-4B19-BD6A-2F4A6451D20B}" srcOrd="3" destOrd="0" presId="urn:microsoft.com/office/officeart/2008/layout/HalfCircleOrganizationChart"/>
    <dgm:cxn modelId="{ECF828BA-7FFF-4915-9E69-92E525D930D0}" type="presParOf" srcId="{A91CEC71-A391-4B19-BD6A-2F4A6451D20B}" destId="{009C5E14-CB0B-4962-8DAC-964FE323B22D}" srcOrd="0" destOrd="0" presId="urn:microsoft.com/office/officeart/2008/layout/HalfCircleOrganizationChart"/>
    <dgm:cxn modelId="{20C6F4FB-CCAE-4CCB-ACF1-AC7C6B8D5F78}" type="presParOf" srcId="{009C5E14-CB0B-4962-8DAC-964FE323B22D}" destId="{61EFF37B-5EF7-4245-95E2-969D30656A3E}" srcOrd="0" destOrd="0" presId="urn:microsoft.com/office/officeart/2008/layout/HalfCircleOrganizationChart"/>
    <dgm:cxn modelId="{5EA4D82E-2353-486E-8BD4-DC5C11158768}" type="presParOf" srcId="{009C5E14-CB0B-4962-8DAC-964FE323B22D}" destId="{5119E03B-0DDB-44E6-BBF9-8C0339FEDE03}" srcOrd="1" destOrd="0" presId="urn:microsoft.com/office/officeart/2008/layout/HalfCircleOrganizationChart"/>
    <dgm:cxn modelId="{FFA0DFED-4CB8-4716-827F-BAEB79033B31}" type="presParOf" srcId="{009C5E14-CB0B-4962-8DAC-964FE323B22D}" destId="{06EDC077-3AA3-4B9E-BCD1-59728922975D}" srcOrd="2" destOrd="0" presId="urn:microsoft.com/office/officeart/2008/layout/HalfCircleOrganizationChart"/>
    <dgm:cxn modelId="{B0D2D0B9-A5C6-4D99-BBF6-1898D018CA40}" type="presParOf" srcId="{009C5E14-CB0B-4962-8DAC-964FE323B22D}" destId="{6A210D90-3751-49A0-91AD-9987B8AAD672}" srcOrd="3" destOrd="0" presId="urn:microsoft.com/office/officeart/2008/layout/HalfCircleOrganizationChart"/>
    <dgm:cxn modelId="{D3F541BA-93C9-44B1-A5B1-75B1542F0E4D}" type="presParOf" srcId="{A91CEC71-A391-4B19-BD6A-2F4A6451D20B}" destId="{33547DAC-C971-4183-AF6E-24BE6487AA77}" srcOrd="1" destOrd="0" presId="urn:microsoft.com/office/officeart/2008/layout/HalfCircleOrganizationChart"/>
    <dgm:cxn modelId="{2011493A-C9DA-4056-8EC7-1238704317A7}" type="presParOf" srcId="{A91CEC71-A391-4B19-BD6A-2F4A6451D20B}" destId="{D8D396A0-AB06-4154-9747-4D9CDEFC4C6F}" srcOrd="2" destOrd="0" presId="urn:microsoft.com/office/officeart/2008/layout/HalfCircleOrganizationChart"/>
    <dgm:cxn modelId="{C8AB1E5A-96FF-4065-859C-B9EDC624D278}" type="presParOf" srcId="{9D2E4662-F689-415B-846D-02FAA3202B7D}" destId="{F3E49BDC-BB19-4695-B3E5-EC2505C23449}" srcOrd="4" destOrd="0" presId="urn:microsoft.com/office/officeart/2008/layout/HalfCircleOrganizationChart"/>
    <dgm:cxn modelId="{CA590436-9781-4783-BCC0-DEC65298F463}" type="presParOf" srcId="{9D2E4662-F689-415B-846D-02FAA3202B7D}" destId="{BDBFED70-DAB0-4D33-B273-3069D061CDBB}" srcOrd="5" destOrd="0" presId="urn:microsoft.com/office/officeart/2008/layout/HalfCircleOrganizationChart"/>
    <dgm:cxn modelId="{9221920A-F0D1-4367-8932-5E697075A922}" type="presParOf" srcId="{BDBFED70-DAB0-4D33-B273-3069D061CDBB}" destId="{7A7E4AFC-A3A2-40CD-BC32-42E7D8406F67}" srcOrd="0" destOrd="0" presId="urn:microsoft.com/office/officeart/2008/layout/HalfCircleOrganizationChart"/>
    <dgm:cxn modelId="{327C4BE9-41F3-40C4-81AA-B3F2798B2948}" type="presParOf" srcId="{7A7E4AFC-A3A2-40CD-BC32-42E7D8406F67}" destId="{4CFB1B64-88C8-49A8-977F-3E2FC46EF9D6}" srcOrd="0" destOrd="0" presId="urn:microsoft.com/office/officeart/2008/layout/HalfCircleOrganizationChart"/>
    <dgm:cxn modelId="{2F7ECBA8-08D6-4335-8421-C43C2A2F1497}" type="presParOf" srcId="{7A7E4AFC-A3A2-40CD-BC32-42E7D8406F67}" destId="{6AC60D20-4847-4BE5-BB74-3942347EF6BA}" srcOrd="1" destOrd="0" presId="urn:microsoft.com/office/officeart/2008/layout/HalfCircleOrganizationChart"/>
    <dgm:cxn modelId="{206FE6CA-D552-44A9-8F37-E62DB9EAC62D}" type="presParOf" srcId="{7A7E4AFC-A3A2-40CD-BC32-42E7D8406F67}" destId="{0E764707-10AE-48B7-ACAA-BFCA4059B74B}" srcOrd="2" destOrd="0" presId="urn:microsoft.com/office/officeart/2008/layout/HalfCircleOrganizationChart"/>
    <dgm:cxn modelId="{AB5B9642-89A5-4843-ACCD-F1566940A0FE}" type="presParOf" srcId="{7A7E4AFC-A3A2-40CD-BC32-42E7D8406F67}" destId="{67AB6CD3-3A98-46B5-A10B-7D6E3DB96BF7}" srcOrd="3" destOrd="0" presId="urn:microsoft.com/office/officeart/2008/layout/HalfCircleOrganizationChart"/>
    <dgm:cxn modelId="{9D3FD032-A1B9-40F9-A58C-AE181C3FB1D3}" type="presParOf" srcId="{BDBFED70-DAB0-4D33-B273-3069D061CDBB}" destId="{D617C401-0561-437F-BF0A-06B2C1BC272E}" srcOrd="1" destOrd="0" presId="urn:microsoft.com/office/officeart/2008/layout/HalfCircleOrganizationChart"/>
    <dgm:cxn modelId="{F86B0077-D44E-4844-9F69-11BCB0FC7832}" type="presParOf" srcId="{BDBFED70-DAB0-4D33-B273-3069D061CDBB}" destId="{FD95014D-9A75-4C9F-B6B7-4B25DE2298EB}" srcOrd="2" destOrd="0" presId="urn:microsoft.com/office/officeart/2008/layout/HalfCircleOrganizationChart"/>
    <dgm:cxn modelId="{C1456E41-01F3-4E88-8B3E-8039C380338F}" type="presParOf" srcId="{7D871437-63AD-4ED7-BE64-7E284EEAF155}" destId="{208D81E3-C887-4A63-A01E-47840315AF74}" srcOrd="2" destOrd="0" presId="urn:microsoft.com/office/officeart/2008/layout/HalfCircle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CB4FA-ACCD-4FB2-871F-D771E8904D51}" type="doc">
      <dgm:prSet loTypeId="urn:microsoft.com/office/officeart/2011/layout/RadialPictureList" loCatId="officeonlin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E936C8-DF89-4B96-82C0-C286DDBAADCA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</a:t>
          </a:r>
        </a:p>
        <a:p>
          <a:pPr>
            <a:lnSpc>
              <a:spcPct val="100000"/>
            </a:lnSpc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технологии рамках ФГОС 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611EE-DF40-4F41-92B6-AA4BC1EF35F3}" type="parTrans" cxnId="{EC05E546-310C-4C94-952A-EB24A3829C12}">
      <dgm:prSet/>
      <dgm:spPr/>
      <dgm:t>
        <a:bodyPr/>
        <a:lstStyle/>
        <a:p>
          <a:endParaRPr lang="ru-RU"/>
        </a:p>
      </dgm:t>
    </dgm:pt>
    <dgm:pt modelId="{99A80566-13A0-457F-9DCC-2DBFC27CB4E3}" type="sibTrans" cxnId="{EC05E546-310C-4C94-952A-EB24A3829C12}">
      <dgm:prSet/>
      <dgm:spPr/>
      <dgm:t>
        <a:bodyPr/>
        <a:lstStyle/>
        <a:p>
          <a:endParaRPr lang="ru-RU"/>
        </a:p>
      </dgm:t>
    </dgm:pt>
    <dgm:pt modelId="{713FB7C3-FA47-45F6-9DFE-6BE2C5D89471}">
      <dgm:prSet phldrT="[Текст]" custT="1"/>
      <dgm:spPr/>
      <dgm:t>
        <a:bodyPr/>
        <a:lstStyle/>
        <a:p>
          <a:pPr algn="ctr"/>
          <a:endParaRPr lang="ru-RU" sz="2400" b="1" dirty="0" smtClean="0"/>
        </a:p>
        <a:p>
          <a:pPr algn="ctr"/>
          <a:endParaRPr lang="ru-RU" sz="2400" b="1" dirty="0" smtClean="0"/>
        </a:p>
        <a:p>
          <a:pPr algn="ctr"/>
          <a:r>
            <a:rPr lang="ru-RU" sz="2400" b="1" dirty="0" smtClean="0">
              <a:solidFill>
                <a:srgbClr val="FF0000"/>
              </a:solidFill>
            </a:rPr>
            <a:t>Исследовательские методы обучения.</a:t>
          </a:r>
        </a:p>
        <a:p>
          <a:pPr algn="ctr"/>
          <a:r>
            <a:rPr lang="ru-RU" sz="2400" b="1" dirty="0" smtClean="0">
              <a:solidFill>
                <a:srgbClr val="FF0000"/>
              </a:solidFill>
            </a:rPr>
            <a:t>Проектные методы обучения.</a:t>
          </a:r>
        </a:p>
        <a:p>
          <a:pPr algn="ctr"/>
          <a:r>
            <a:rPr lang="ru-RU" sz="2400" b="0" dirty="0" smtClean="0"/>
            <a:t>ИКТ-технологии</a:t>
          </a:r>
        </a:p>
        <a:p>
          <a:pPr algn="ctr"/>
          <a:r>
            <a:rPr lang="ru-RU" sz="2400" b="0" dirty="0" smtClean="0"/>
            <a:t>Здоровье сберегающие технологии</a:t>
          </a:r>
        </a:p>
        <a:p>
          <a:pPr algn="ctr"/>
          <a:endParaRPr lang="ru-RU" sz="2400" b="0" dirty="0" smtClean="0"/>
        </a:p>
        <a:p>
          <a:pPr algn="ctr"/>
          <a:endParaRPr lang="ru-RU" sz="2400" b="1" dirty="0" smtClean="0"/>
        </a:p>
        <a:p>
          <a:pPr algn="ctr"/>
          <a:endParaRPr lang="ru-RU" sz="2400" b="1" dirty="0"/>
        </a:p>
      </dgm:t>
    </dgm:pt>
    <dgm:pt modelId="{DE0C8574-5404-4310-A404-33FFE1FE88CB}" type="parTrans" cxnId="{692D60E2-3FDC-4946-99EF-1CBC8FB50284}">
      <dgm:prSet/>
      <dgm:spPr/>
      <dgm:t>
        <a:bodyPr/>
        <a:lstStyle/>
        <a:p>
          <a:endParaRPr lang="ru-RU"/>
        </a:p>
      </dgm:t>
    </dgm:pt>
    <dgm:pt modelId="{CA612C2C-8863-4381-8A0D-C5AA77CBCE77}" type="sibTrans" cxnId="{692D60E2-3FDC-4946-99EF-1CBC8FB50284}">
      <dgm:prSet/>
      <dgm:spPr/>
      <dgm:t>
        <a:bodyPr/>
        <a:lstStyle/>
        <a:p>
          <a:endParaRPr lang="ru-RU"/>
        </a:p>
      </dgm:t>
    </dgm:pt>
    <dgm:pt modelId="{86C4D234-6EB1-48FE-8108-EA0205A2ED41}">
      <dgm:prSet phldrT="[Текст]" phldr="1"/>
      <dgm:spPr/>
      <dgm:t>
        <a:bodyPr/>
        <a:lstStyle/>
        <a:p>
          <a:endParaRPr lang="ru-RU" dirty="0"/>
        </a:p>
      </dgm:t>
    </dgm:pt>
    <dgm:pt modelId="{3B3B6A2A-52C2-4697-8E73-1F756BC14E99}" type="parTrans" cxnId="{27A445A7-1DAE-4821-ABC0-E34AF8E517A0}">
      <dgm:prSet/>
      <dgm:spPr/>
      <dgm:t>
        <a:bodyPr/>
        <a:lstStyle/>
        <a:p>
          <a:endParaRPr lang="ru-RU"/>
        </a:p>
      </dgm:t>
    </dgm:pt>
    <dgm:pt modelId="{021344BC-35FF-474D-A36E-45E94014AED8}" type="sibTrans" cxnId="{27A445A7-1DAE-4821-ABC0-E34AF8E517A0}">
      <dgm:prSet/>
      <dgm:spPr/>
      <dgm:t>
        <a:bodyPr/>
        <a:lstStyle/>
        <a:p>
          <a:endParaRPr lang="ru-RU"/>
        </a:p>
      </dgm:t>
    </dgm:pt>
    <dgm:pt modelId="{90369DAC-F196-4281-9D8B-79FBBD38AEAC}">
      <dgm:prSet phldrT="[Текст]" custT="1"/>
      <dgm:spPr/>
      <dgm:t>
        <a:bodyPr/>
        <a:lstStyle/>
        <a:p>
          <a:pPr algn="ctr"/>
          <a:r>
            <a:rPr lang="ru-RU" sz="2400" dirty="0" smtClean="0"/>
            <a:t>   </a:t>
          </a:r>
        </a:p>
        <a:p>
          <a:pPr algn="ctr"/>
          <a:endParaRPr lang="ru-RU" sz="2400" dirty="0" smtClean="0"/>
        </a:p>
        <a:p>
          <a:pPr algn="ctr"/>
          <a:r>
            <a:rPr lang="ru-RU" sz="2400" dirty="0" smtClean="0"/>
            <a:t>      </a:t>
          </a:r>
        </a:p>
        <a:p>
          <a:pPr algn="ctr"/>
          <a:endParaRPr lang="ru-RU" sz="2400" dirty="0" smtClean="0"/>
        </a:p>
        <a:p>
          <a:pPr algn="ctr"/>
          <a:r>
            <a:rPr lang="ru-RU" sz="2400" dirty="0" smtClean="0"/>
            <a:t>Развивающее обучение</a:t>
          </a:r>
        </a:p>
        <a:p>
          <a:pPr algn="ctr"/>
          <a:r>
            <a:rPr lang="ru-RU" sz="2400" dirty="0" smtClean="0"/>
            <a:t>      Проблемное обучение</a:t>
          </a:r>
        </a:p>
        <a:p>
          <a:pPr algn="ctr"/>
          <a:r>
            <a:rPr lang="ru-RU" sz="2400" dirty="0" smtClean="0"/>
            <a:t>Технология ТРИЗ</a:t>
          </a:r>
        </a:p>
        <a:p>
          <a:pPr algn="ctr"/>
          <a:r>
            <a:rPr lang="ru-RU" sz="2400" dirty="0" smtClean="0"/>
            <a:t>      Модульное обучение</a:t>
          </a:r>
        </a:p>
        <a:p>
          <a:pPr algn="ctr"/>
          <a:r>
            <a:rPr lang="ru-RU" sz="2400" dirty="0" smtClean="0"/>
            <a:t>        Обучение в сотрудничестве</a:t>
          </a:r>
        </a:p>
        <a:p>
          <a:pPr algn="ctr"/>
          <a:endParaRPr lang="ru-RU" sz="2400" dirty="0" smtClean="0"/>
        </a:p>
        <a:p>
          <a:pPr algn="ctr"/>
          <a:endParaRPr lang="ru-RU" sz="2400" dirty="0" smtClean="0"/>
        </a:p>
        <a:p>
          <a:pPr algn="ctr"/>
          <a:endParaRPr lang="ru-RU" sz="2400" dirty="0" smtClean="0"/>
        </a:p>
        <a:p>
          <a:pPr algn="ctr"/>
          <a:endParaRPr lang="ru-RU" sz="2400" dirty="0" smtClean="0"/>
        </a:p>
        <a:p>
          <a:pPr algn="ctr"/>
          <a:endParaRPr lang="ru-RU" sz="2400" dirty="0" smtClean="0"/>
        </a:p>
        <a:p>
          <a:pPr algn="ctr"/>
          <a:endParaRPr lang="ru-RU" sz="2400" dirty="0"/>
        </a:p>
      </dgm:t>
    </dgm:pt>
    <dgm:pt modelId="{0051BE1C-E591-4D85-A545-BDF5A85236BE}" type="sibTrans" cxnId="{D2771224-EF47-4B47-9AC2-47B4D350D17C}">
      <dgm:prSet/>
      <dgm:spPr/>
      <dgm:t>
        <a:bodyPr/>
        <a:lstStyle/>
        <a:p>
          <a:endParaRPr lang="ru-RU"/>
        </a:p>
      </dgm:t>
    </dgm:pt>
    <dgm:pt modelId="{76A000EC-F038-45A8-B25F-C2AC87D458FC}" type="parTrans" cxnId="{D2771224-EF47-4B47-9AC2-47B4D350D17C}">
      <dgm:prSet/>
      <dgm:spPr/>
      <dgm:t>
        <a:bodyPr/>
        <a:lstStyle/>
        <a:p>
          <a:endParaRPr lang="ru-RU"/>
        </a:p>
      </dgm:t>
    </dgm:pt>
    <dgm:pt modelId="{89C59E7C-A2AF-4F36-915A-238162D44ACC}">
      <dgm:prSet phldrT="[Текст]"/>
      <dgm:spPr/>
      <dgm:t>
        <a:bodyPr/>
        <a:lstStyle/>
        <a:p>
          <a:endParaRPr lang="ru-RU" dirty="0"/>
        </a:p>
      </dgm:t>
    </dgm:pt>
    <dgm:pt modelId="{C2EDE0A1-61DB-4248-B0B9-5A3A8ECB5B0F}" type="parTrans" cxnId="{B1FC4AC7-BF24-444D-926D-8DDCB6098610}">
      <dgm:prSet/>
      <dgm:spPr/>
      <dgm:t>
        <a:bodyPr/>
        <a:lstStyle/>
        <a:p>
          <a:endParaRPr lang="ru-RU"/>
        </a:p>
      </dgm:t>
    </dgm:pt>
    <dgm:pt modelId="{6037CEC2-7004-4C94-8590-73AA89715400}" type="sibTrans" cxnId="{B1FC4AC7-BF24-444D-926D-8DDCB6098610}">
      <dgm:prSet/>
      <dgm:spPr/>
      <dgm:t>
        <a:bodyPr/>
        <a:lstStyle/>
        <a:p>
          <a:endParaRPr lang="ru-RU"/>
        </a:p>
      </dgm:t>
    </dgm:pt>
    <dgm:pt modelId="{F1A68D24-61AF-4B1E-B83E-B562C0E08828}">
      <dgm:prSet phldrT="[Текст]"/>
      <dgm:spPr/>
      <dgm:t>
        <a:bodyPr/>
        <a:lstStyle/>
        <a:p>
          <a:endParaRPr lang="ru-RU" dirty="0"/>
        </a:p>
      </dgm:t>
    </dgm:pt>
    <dgm:pt modelId="{D5412103-B2C4-415F-AD33-03634A3B3958}" type="parTrans" cxnId="{7935221C-C03A-477B-9582-42CC58DE380A}">
      <dgm:prSet/>
      <dgm:spPr/>
      <dgm:t>
        <a:bodyPr/>
        <a:lstStyle/>
        <a:p>
          <a:endParaRPr lang="ru-RU"/>
        </a:p>
      </dgm:t>
    </dgm:pt>
    <dgm:pt modelId="{F2C5A052-2CCB-4008-9A64-ABB4F3475244}" type="sibTrans" cxnId="{7935221C-C03A-477B-9582-42CC58DE380A}">
      <dgm:prSet/>
      <dgm:spPr/>
      <dgm:t>
        <a:bodyPr/>
        <a:lstStyle/>
        <a:p>
          <a:endParaRPr lang="ru-RU"/>
        </a:p>
      </dgm:t>
    </dgm:pt>
    <dgm:pt modelId="{98BB5BD2-B65C-428B-A74F-20064321B67F}">
      <dgm:prSet phldrT="[Текст]"/>
      <dgm:spPr/>
      <dgm:t>
        <a:bodyPr/>
        <a:lstStyle/>
        <a:p>
          <a:endParaRPr lang="ru-RU" dirty="0"/>
        </a:p>
      </dgm:t>
    </dgm:pt>
    <dgm:pt modelId="{B44BBAE1-9ACE-44C4-B3C8-DB3B5A89E55B}" type="parTrans" cxnId="{ABE0B852-5859-4EB5-83B7-2811C6938835}">
      <dgm:prSet/>
      <dgm:spPr/>
      <dgm:t>
        <a:bodyPr/>
        <a:lstStyle/>
        <a:p>
          <a:endParaRPr lang="ru-RU"/>
        </a:p>
      </dgm:t>
    </dgm:pt>
    <dgm:pt modelId="{CCCE1C9E-78D6-47BD-BA31-512C9665ED9F}" type="sibTrans" cxnId="{ABE0B852-5859-4EB5-83B7-2811C6938835}">
      <dgm:prSet/>
      <dgm:spPr/>
      <dgm:t>
        <a:bodyPr/>
        <a:lstStyle/>
        <a:p>
          <a:endParaRPr lang="ru-RU"/>
        </a:p>
      </dgm:t>
    </dgm:pt>
    <dgm:pt modelId="{D48BA41C-D420-4711-9D25-EEF55CA33EE6}" type="pres">
      <dgm:prSet presAssocID="{DB8CB4FA-ACCD-4FB2-871F-D771E8904D51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A2B7BF3-EF55-48F4-A380-F665CC067156}" type="pres">
      <dgm:prSet presAssocID="{9EE936C8-DF89-4B96-82C0-C286DDBAADCA}" presName="Parent" presStyleLbl="node1" presStyleIdx="0" presStyleCnt="2" custScaleX="154079" custScaleY="155816" custLinFactNeighborX="-31909" custLinFactNeighborY="-16698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6BCB1990-61E7-4B87-942B-8042344416AD}" type="pres">
      <dgm:prSet presAssocID="{90369DAC-F196-4281-9D8B-79FBBD38AEAC}" presName="Accent" presStyleLbl="node1" presStyleIdx="1" presStyleCnt="2" custLinFactNeighborX="-11912" custLinFactNeighborY="-6296"/>
      <dgm:spPr/>
    </dgm:pt>
    <dgm:pt modelId="{79517670-5362-4764-9A22-1E3CD7D3D111}" type="pres">
      <dgm:prSet presAssocID="{90369DAC-F196-4281-9D8B-79FBBD38AEAC}" presName="Image1" presStyleLbl="fgImgPlace1" presStyleIdx="0" presStyleCnt="3" custLinFactNeighborX="-30839" custLinFactNeighborY="-351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A4842C-BE41-4D82-AE0D-E1DBF6DBC84A}" type="pres">
      <dgm:prSet presAssocID="{90369DAC-F196-4281-9D8B-79FBBD38AEAC}" presName="Child1" presStyleLbl="revTx" presStyleIdx="0" presStyleCnt="3" custScaleX="257568" custScaleY="226964" custLinFactNeighborX="21821" custLinFactNeighborY="-9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1B898-7602-48B7-9943-5672CDCFE46E}" type="pres">
      <dgm:prSet presAssocID="{713FB7C3-FA47-45F6-9DFE-6BE2C5D89471}" presName="Image2" presStyleCnt="0"/>
      <dgm:spPr/>
    </dgm:pt>
    <dgm:pt modelId="{A3975635-0D15-4313-925C-39DC471AFB0C}" type="pres">
      <dgm:prSet presAssocID="{713FB7C3-FA47-45F6-9DFE-6BE2C5D89471}" presName="Image" presStyleLbl="fgImgPlace1" presStyleIdx="1" presStyleCnt="3" custLinFactNeighborX="-41227" custLinFactNeighborY="-132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194224E-6A7A-4A2E-9C9F-C9BBA64869C9}" type="pres">
      <dgm:prSet presAssocID="{713FB7C3-FA47-45F6-9DFE-6BE2C5D89471}" presName="Child2" presStyleLbl="revTx" presStyleIdx="1" presStyleCnt="3" custScaleX="223312" custScaleY="290009" custLinFactY="9011" custLinFactNeighborX="918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C3B64-D927-4DBF-A833-29155581AAF3}" type="pres">
      <dgm:prSet presAssocID="{86C4D234-6EB1-48FE-8108-EA0205A2ED41}" presName="Image3" presStyleCnt="0"/>
      <dgm:spPr/>
    </dgm:pt>
    <dgm:pt modelId="{E63FF05B-DA3C-47DD-9E45-86CDB44F6F71}" type="pres">
      <dgm:prSet presAssocID="{86C4D234-6EB1-48FE-8108-EA0205A2ED41}" presName="Image" presStyleLbl="fgImgPlace1" presStyleIdx="2" presStyleCnt="3" custLinFactNeighborX="-30839" custLinFactNeighborY="69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73ADA6F-349A-49DD-83BD-A07B33435741}" type="pres">
      <dgm:prSet presAssocID="{86C4D234-6EB1-48FE-8108-EA0205A2ED41}" presName="Child3" presStyleLbl="revTx" presStyleIdx="2" presStyleCnt="3" custScaleX="267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71224-EF47-4B47-9AC2-47B4D350D17C}" srcId="{9EE936C8-DF89-4B96-82C0-C286DDBAADCA}" destId="{90369DAC-F196-4281-9D8B-79FBBD38AEAC}" srcOrd="0" destOrd="0" parTransId="{76A000EC-F038-45A8-B25F-C2AC87D458FC}" sibTransId="{0051BE1C-E591-4D85-A545-BDF5A85236BE}"/>
    <dgm:cxn modelId="{32351B48-0EEE-4BCA-B996-7EF822A32E1F}" type="presOf" srcId="{713FB7C3-FA47-45F6-9DFE-6BE2C5D89471}" destId="{0194224E-6A7A-4A2E-9C9F-C9BBA64869C9}" srcOrd="0" destOrd="0" presId="urn:microsoft.com/office/officeart/2011/layout/RadialPictureList"/>
    <dgm:cxn modelId="{E6D3F295-CD66-496C-8014-C4B6999CCD0D}" type="presOf" srcId="{9EE936C8-DF89-4B96-82C0-C286DDBAADCA}" destId="{8A2B7BF3-EF55-48F4-A380-F665CC067156}" srcOrd="0" destOrd="0" presId="urn:microsoft.com/office/officeart/2011/layout/RadialPictureList"/>
    <dgm:cxn modelId="{0AAE8357-2AA8-490A-9117-93340D18EE20}" type="presOf" srcId="{DB8CB4FA-ACCD-4FB2-871F-D771E8904D51}" destId="{D48BA41C-D420-4711-9D25-EEF55CA33EE6}" srcOrd="0" destOrd="0" presId="urn:microsoft.com/office/officeart/2011/layout/RadialPictureList"/>
    <dgm:cxn modelId="{ABE0B852-5859-4EB5-83B7-2811C6938835}" srcId="{F1A68D24-61AF-4B1E-B83E-B562C0E08828}" destId="{98BB5BD2-B65C-428B-A74F-20064321B67F}" srcOrd="0" destOrd="0" parTransId="{B44BBAE1-9ACE-44C4-B3C8-DB3B5A89E55B}" sibTransId="{CCCE1C9E-78D6-47BD-BA31-512C9665ED9F}"/>
    <dgm:cxn modelId="{D375BA93-8315-4C9D-8A10-156927A613B6}" type="presOf" srcId="{86C4D234-6EB1-48FE-8108-EA0205A2ED41}" destId="{273ADA6F-349A-49DD-83BD-A07B33435741}" srcOrd="0" destOrd="0" presId="urn:microsoft.com/office/officeart/2011/layout/RadialPictureList"/>
    <dgm:cxn modelId="{692D60E2-3FDC-4946-99EF-1CBC8FB50284}" srcId="{9EE936C8-DF89-4B96-82C0-C286DDBAADCA}" destId="{713FB7C3-FA47-45F6-9DFE-6BE2C5D89471}" srcOrd="1" destOrd="0" parTransId="{DE0C8574-5404-4310-A404-33FFE1FE88CB}" sibTransId="{CA612C2C-8863-4381-8A0D-C5AA77CBCE77}"/>
    <dgm:cxn modelId="{7935221C-C03A-477B-9582-42CC58DE380A}" srcId="{DB8CB4FA-ACCD-4FB2-871F-D771E8904D51}" destId="{F1A68D24-61AF-4B1E-B83E-B562C0E08828}" srcOrd="1" destOrd="0" parTransId="{D5412103-B2C4-415F-AD33-03634A3B3958}" sibTransId="{F2C5A052-2CCB-4008-9A64-ABB4F3475244}"/>
    <dgm:cxn modelId="{EC05E546-310C-4C94-952A-EB24A3829C12}" srcId="{DB8CB4FA-ACCD-4FB2-871F-D771E8904D51}" destId="{9EE936C8-DF89-4B96-82C0-C286DDBAADCA}" srcOrd="0" destOrd="0" parTransId="{6A7611EE-DF40-4F41-92B6-AA4BC1EF35F3}" sibTransId="{99A80566-13A0-457F-9DCC-2DBFC27CB4E3}"/>
    <dgm:cxn modelId="{27A445A7-1DAE-4821-ABC0-E34AF8E517A0}" srcId="{9EE936C8-DF89-4B96-82C0-C286DDBAADCA}" destId="{86C4D234-6EB1-48FE-8108-EA0205A2ED41}" srcOrd="2" destOrd="0" parTransId="{3B3B6A2A-52C2-4697-8E73-1F756BC14E99}" sibTransId="{021344BC-35FF-474D-A36E-45E94014AED8}"/>
    <dgm:cxn modelId="{B1FC4AC7-BF24-444D-926D-8DDCB6098610}" srcId="{F1A68D24-61AF-4B1E-B83E-B562C0E08828}" destId="{89C59E7C-A2AF-4F36-915A-238162D44ACC}" srcOrd="1" destOrd="0" parTransId="{C2EDE0A1-61DB-4248-B0B9-5A3A8ECB5B0F}" sibTransId="{6037CEC2-7004-4C94-8590-73AA89715400}"/>
    <dgm:cxn modelId="{60120155-40E6-4DC2-B5D1-B45089917388}" type="presOf" srcId="{90369DAC-F196-4281-9D8B-79FBBD38AEAC}" destId="{17A4842C-BE41-4D82-AE0D-E1DBF6DBC84A}" srcOrd="0" destOrd="0" presId="urn:microsoft.com/office/officeart/2011/layout/RadialPictureList"/>
    <dgm:cxn modelId="{C703F660-BF81-424F-BB14-AA85E0A9E5E4}" type="presParOf" srcId="{D48BA41C-D420-4711-9D25-EEF55CA33EE6}" destId="{8A2B7BF3-EF55-48F4-A380-F665CC067156}" srcOrd="0" destOrd="0" presId="urn:microsoft.com/office/officeart/2011/layout/RadialPictureList"/>
    <dgm:cxn modelId="{04BB3A57-011B-4B27-9E5C-F98215837BB3}" type="presParOf" srcId="{D48BA41C-D420-4711-9D25-EEF55CA33EE6}" destId="{6BCB1990-61E7-4B87-942B-8042344416AD}" srcOrd="1" destOrd="0" presId="urn:microsoft.com/office/officeart/2011/layout/RadialPictureList"/>
    <dgm:cxn modelId="{DA7F4D1A-19DA-4A83-99B0-97C760F32111}" type="presParOf" srcId="{D48BA41C-D420-4711-9D25-EEF55CA33EE6}" destId="{79517670-5362-4764-9A22-1E3CD7D3D111}" srcOrd="2" destOrd="0" presId="urn:microsoft.com/office/officeart/2011/layout/RadialPictureList"/>
    <dgm:cxn modelId="{40FDF96F-E223-4DAC-9690-C769E5B481D4}" type="presParOf" srcId="{D48BA41C-D420-4711-9D25-EEF55CA33EE6}" destId="{17A4842C-BE41-4D82-AE0D-E1DBF6DBC84A}" srcOrd="3" destOrd="0" presId="urn:microsoft.com/office/officeart/2011/layout/RadialPictureList"/>
    <dgm:cxn modelId="{EC07DCAA-A28B-4248-B0A1-6B29B8C8AED6}" type="presParOf" srcId="{D48BA41C-D420-4711-9D25-EEF55CA33EE6}" destId="{BAE1B898-7602-48B7-9943-5672CDCFE46E}" srcOrd="4" destOrd="0" presId="urn:microsoft.com/office/officeart/2011/layout/RadialPictureList"/>
    <dgm:cxn modelId="{7D275A79-8B01-40E0-9552-4D212B585BBF}" type="presParOf" srcId="{BAE1B898-7602-48B7-9943-5672CDCFE46E}" destId="{A3975635-0D15-4313-925C-39DC471AFB0C}" srcOrd="0" destOrd="0" presId="urn:microsoft.com/office/officeart/2011/layout/RadialPictureList"/>
    <dgm:cxn modelId="{BDB3E8BA-665A-4E2B-85BE-0ECDF05CE650}" type="presParOf" srcId="{D48BA41C-D420-4711-9D25-EEF55CA33EE6}" destId="{0194224E-6A7A-4A2E-9C9F-C9BBA64869C9}" srcOrd="5" destOrd="0" presId="urn:microsoft.com/office/officeart/2011/layout/RadialPictureList"/>
    <dgm:cxn modelId="{FE01509C-035C-40A2-AE51-C038418A286F}" type="presParOf" srcId="{D48BA41C-D420-4711-9D25-EEF55CA33EE6}" destId="{31AC3B64-D927-4DBF-A833-29155581AAF3}" srcOrd="6" destOrd="0" presId="urn:microsoft.com/office/officeart/2011/layout/RadialPictureList"/>
    <dgm:cxn modelId="{9DBEFCA0-CDB6-4C84-8257-A2E9E0925A68}" type="presParOf" srcId="{31AC3B64-D927-4DBF-A833-29155581AAF3}" destId="{E63FF05B-DA3C-47DD-9E45-86CDB44F6F71}" srcOrd="0" destOrd="0" presId="urn:microsoft.com/office/officeart/2011/layout/RadialPictureList"/>
    <dgm:cxn modelId="{374B58DB-523F-4192-BBBB-2CA1975A44F7}" type="presParOf" srcId="{D48BA41C-D420-4711-9D25-EEF55CA33EE6}" destId="{273ADA6F-349A-49DD-83BD-A07B33435741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49BDC-BB19-4695-B3E5-EC2505C23449}">
      <dsp:nvSpPr>
        <dsp:cNvPr id="0" name=""/>
        <dsp:cNvSpPr/>
      </dsp:nvSpPr>
      <dsp:spPr>
        <a:xfrm>
          <a:off x="3168315" y="880761"/>
          <a:ext cx="2129291" cy="369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73"/>
              </a:lnTo>
              <a:lnTo>
                <a:pt x="2129291" y="184773"/>
              </a:lnTo>
              <a:lnTo>
                <a:pt x="2129291" y="369546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943CB-45EE-440E-9139-399055661DE5}">
      <dsp:nvSpPr>
        <dsp:cNvPr id="0" name=""/>
        <dsp:cNvSpPr/>
      </dsp:nvSpPr>
      <dsp:spPr>
        <a:xfrm>
          <a:off x="3122595" y="880761"/>
          <a:ext cx="91440" cy="369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546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21506-895F-46E2-87B9-02370B9D6678}">
      <dsp:nvSpPr>
        <dsp:cNvPr id="0" name=""/>
        <dsp:cNvSpPr/>
      </dsp:nvSpPr>
      <dsp:spPr>
        <a:xfrm>
          <a:off x="1039023" y="880761"/>
          <a:ext cx="2129291" cy="369546"/>
        </a:xfrm>
        <a:custGeom>
          <a:avLst/>
          <a:gdLst/>
          <a:ahLst/>
          <a:cxnLst/>
          <a:rect l="0" t="0" r="0" b="0"/>
          <a:pathLst>
            <a:path>
              <a:moveTo>
                <a:pt x="2129291" y="0"/>
              </a:moveTo>
              <a:lnTo>
                <a:pt x="2129291" y="184773"/>
              </a:lnTo>
              <a:lnTo>
                <a:pt x="0" y="184773"/>
              </a:lnTo>
              <a:lnTo>
                <a:pt x="0" y="369546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C979-C80A-4626-88DD-D8D778C7F402}">
      <dsp:nvSpPr>
        <dsp:cNvPr id="0" name=""/>
        <dsp:cNvSpPr/>
      </dsp:nvSpPr>
      <dsp:spPr>
        <a:xfrm>
          <a:off x="2728378" y="889"/>
          <a:ext cx="879872" cy="879872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A7515-7CDE-4C65-92F8-E6A7098C576B}">
      <dsp:nvSpPr>
        <dsp:cNvPr id="0" name=""/>
        <dsp:cNvSpPr/>
      </dsp:nvSpPr>
      <dsp:spPr>
        <a:xfrm>
          <a:off x="2728378" y="889"/>
          <a:ext cx="879872" cy="879872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6F3A8-77F5-40DC-8BEF-A1A888EA77D2}">
      <dsp:nvSpPr>
        <dsp:cNvPr id="0" name=""/>
        <dsp:cNvSpPr/>
      </dsp:nvSpPr>
      <dsp:spPr>
        <a:xfrm>
          <a:off x="2288442" y="159266"/>
          <a:ext cx="1759745" cy="563118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kern="1200" cap="none" normalizeH="0" baseline="0" dirty="0" smtClean="0">
              <a:ln/>
              <a:effectLst/>
              <a:latin typeface="Tahoma" pitchFamily="34" charset="0"/>
              <a:cs typeface="Arial" charset="0"/>
            </a:rPr>
            <a:t>Результаты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kern="1200" cap="none" normalizeH="0" baseline="0" dirty="0" smtClean="0">
              <a:ln/>
              <a:effectLst/>
              <a:latin typeface="Tahoma" pitchFamily="34" charset="0"/>
              <a:cs typeface="Arial" charset="0"/>
            </a:rPr>
            <a:t>образования</a:t>
          </a:r>
        </a:p>
      </dsp:txBody>
      <dsp:txXfrm>
        <a:off x="2288442" y="159266"/>
        <a:ext cx="1759745" cy="563118"/>
      </dsp:txXfrm>
    </dsp:sp>
    <dsp:sp modelId="{31E510EC-4797-4477-8463-77D109708725}">
      <dsp:nvSpPr>
        <dsp:cNvPr id="0" name=""/>
        <dsp:cNvSpPr/>
      </dsp:nvSpPr>
      <dsp:spPr>
        <a:xfrm>
          <a:off x="599086" y="1250308"/>
          <a:ext cx="879872" cy="879872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FD05A-C97A-4F74-A165-EA43020FA5EE}">
      <dsp:nvSpPr>
        <dsp:cNvPr id="0" name=""/>
        <dsp:cNvSpPr/>
      </dsp:nvSpPr>
      <dsp:spPr>
        <a:xfrm>
          <a:off x="599086" y="1250308"/>
          <a:ext cx="879872" cy="879872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00A9F-0210-4A99-A411-9B5BFFCBF7D1}">
      <dsp:nvSpPr>
        <dsp:cNvPr id="0" name=""/>
        <dsp:cNvSpPr/>
      </dsp:nvSpPr>
      <dsp:spPr>
        <a:xfrm>
          <a:off x="159150" y="1408685"/>
          <a:ext cx="1759745" cy="563118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kern="1200" cap="none" normalizeH="0" baseline="0" dirty="0" smtClean="0">
              <a:ln/>
              <a:effectLst/>
              <a:latin typeface="Tahoma" pitchFamily="34" charset="0"/>
              <a:cs typeface="Arial" charset="0"/>
            </a:rPr>
            <a:t>Личностные </a:t>
          </a:r>
        </a:p>
      </dsp:txBody>
      <dsp:txXfrm>
        <a:off x="159150" y="1408685"/>
        <a:ext cx="1759745" cy="563118"/>
      </dsp:txXfrm>
    </dsp:sp>
    <dsp:sp modelId="{5119E03B-0DDB-44E6-BBF9-8C0339FEDE03}">
      <dsp:nvSpPr>
        <dsp:cNvPr id="0" name=""/>
        <dsp:cNvSpPr/>
      </dsp:nvSpPr>
      <dsp:spPr>
        <a:xfrm>
          <a:off x="2728378" y="1250308"/>
          <a:ext cx="879872" cy="879872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DC077-3AA3-4B9E-BCD1-59728922975D}">
      <dsp:nvSpPr>
        <dsp:cNvPr id="0" name=""/>
        <dsp:cNvSpPr/>
      </dsp:nvSpPr>
      <dsp:spPr>
        <a:xfrm>
          <a:off x="2728378" y="1250308"/>
          <a:ext cx="879872" cy="879872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FF37B-5EF7-4245-95E2-969D30656A3E}">
      <dsp:nvSpPr>
        <dsp:cNvPr id="0" name=""/>
        <dsp:cNvSpPr/>
      </dsp:nvSpPr>
      <dsp:spPr>
        <a:xfrm>
          <a:off x="2288442" y="1408685"/>
          <a:ext cx="1759745" cy="563118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Мета-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предметные</a:t>
          </a:r>
          <a:r>
            <a:rPr kumimoji="0" lang="ru-RU" altLang="ru-RU" sz="1100" b="0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100" b="0" i="0" u="none" strike="noStrike" kern="1200" cap="none" normalizeH="0" baseline="0" smtClean="0">
            <a:ln/>
            <a:effectLst/>
            <a:latin typeface="Tahoma" pitchFamily="34" charset="0"/>
            <a:cs typeface="Arial" charset="0"/>
          </a:endParaRPr>
        </a:p>
      </dsp:txBody>
      <dsp:txXfrm>
        <a:off x="2288442" y="1408685"/>
        <a:ext cx="1759745" cy="563118"/>
      </dsp:txXfrm>
    </dsp:sp>
    <dsp:sp modelId="{6AC60D20-4847-4BE5-BB74-3942347EF6BA}">
      <dsp:nvSpPr>
        <dsp:cNvPr id="0" name=""/>
        <dsp:cNvSpPr/>
      </dsp:nvSpPr>
      <dsp:spPr>
        <a:xfrm>
          <a:off x="4857670" y="1250308"/>
          <a:ext cx="879872" cy="879872"/>
        </a:xfrm>
        <a:prstGeom prst="arc">
          <a:avLst>
            <a:gd name="adj1" fmla="val 13200000"/>
            <a:gd name="adj2" fmla="val 19200000"/>
          </a:avLst>
        </a:pr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64707-10AE-48B7-ACAA-BFCA4059B74B}">
      <dsp:nvSpPr>
        <dsp:cNvPr id="0" name=""/>
        <dsp:cNvSpPr/>
      </dsp:nvSpPr>
      <dsp:spPr>
        <a:xfrm>
          <a:off x="4857670" y="1250308"/>
          <a:ext cx="879872" cy="879872"/>
        </a:xfrm>
        <a:prstGeom prst="arc">
          <a:avLst>
            <a:gd name="adj1" fmla="val 2400000"/>
            <a:gd name="adj2" fmla="val 8400000"/>
          </a:avLst>
        </a:pr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B1B64-88C8-49A8-977F-3E2FC46EF9D6}">
      <dsp:nvSpPr>
        <dsp:cNvPr id="0" name=""/>
        <dsp:cNvSpPr/>
      </dsp:nvSpPr>
      <dsp:spPr>
        <a:xfrm>
          <a:off x="4417734" y="1408685"/>
          <a:ext cx="1759745" cy="563118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kern="1200" cap="none" normalizeH="0" baseline="0" smtClean="0">
              <a:ln/>
              <a:effectLst/>
              <a:latin typeface="Tahoma" pitchFamily="34" charset="0"/>
              <a:cs typeface="Arial" charset="0"/>
            </a:rPr>
            <a:t>Предметные</a:t>
          </a:r>
        </a:p>
      </dsp:txBody>
      <dsp:txXfrm>
        <a:off x="4417734" y="1408685"/>
        <a:ext cx="1759745" cy="563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B7BF3-EF55-48F4-A380-F665CC067156}">
      <dsp:nvSpPr>
        <dsp:cNvPr id="0" name=""/>
        <dsp:cNvSpPr/>
      </dsp:nvSpPr>
      <dsp:spPr>
        <a:xfrm>
          <a:off x="0" y="432037"/>
          <a:ext cx="3664040" cy="370552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технологии рамках ФГОС 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586" y="974699"/>
        <a:ext cx="2590868" cy="2620205"/>
      </dsp:txXfrm>
    </dsp:sp>
    <dsp:sp modelId="{6BCB1990-61E7-4B87-942B-8042344416AD}">
      <dsp:nvSpPr>
        <dsp:cNvPr id="0" name=""/>
        <dsp:cNvSpPr/>
      </dsp:nvSpPr>
      <dsp:spPr>
        <a:xfrm>
          <a:off x="-395533" y="-144033"/>
          <a:ext cx="4793710" cy="499715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517670-5362-4764-9A22-1E3CD7D3D111}">
      <dsp:nvSpPr>
        <dsp:cNvPr id="0" name=""/>
        <dsp:cNvSpPr/>
      </dsp:nvSpPr>
      <dsp:spPr>
        <a:xfrm>
          <a:off x="3312369" y="144015"/>
          <a:ext cx="1273917" cy="12742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7A4842C-BE41-4D82-AE0D-E1DBF6DBC84A}">
      <dsp:nvSpPr>
        <dsp:cNvPr id="0" name=""/>
        <dsp:cNvSpPr/>
      </dsp:nvSpPr>
      <dsp:spPr>
        <a:xfrm>
          <a:off x="4104451" y="-170586"/>
          <a:ext cx="4392019" cy="2799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kern="1200" dirty="0" smtClean="0"/>
            <a:t>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kern="1200" dirty="0" smtClean="0"/>
            <a:t> 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kern="1200" dirty="0" smtClean="0"/>
            <a:t>Развивающее обучение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kern="1200" dirty="0" smtClean="0"/>
            <a:t>      Проблемное обучение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kern="1200" dirty="0" smtClean="0"/>
            <a:t>Технология ТРИЗ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kern="1200" dirty="0" smtClean="0"/>
            <a:t>      Модульное обучение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kern="1200" dirty="0" smtClean="0"/>
            <a:t>        Обучение в сотрудничестве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kern="1200" dirty="0"/>
        </a:p>
      </dsp:txBody>
      <dsp:txXfrm>
        <a:off x="4104451" y="-170586"/>
        <a:ext cx="4392019" cy="2799140"/>
      </dsp:txXfrm>
    </dsp:sp>
    <dsp:sp modelId="{A3975635-0D15-4313-925C-39DC471AFB0C}">
      <dsp:nvSpPr>
        <dsp:cNvPr id="0" name=""/>
        <dsp:cNvSpPr/>
      </dsp:nvSpPr>
      <dsp:spPr>
        <a:xfrm>
          <a:off x="3672407" y="1872207"/>
          <a:ext cx="1273917" cy="127427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194224E-6A7A-4A2E-9C9F-C9BBA64869C9}">
      <dsp:nvSpPr>
        <dsp:cNvPr id="0" name=""/>
        <dsp:cNvSpPr/>
      </dsp:nvSpPr>
      <dsp:spPr>
        <a:xfrm>
          <a:off x="4680526" y="1420479"/>
          <a:ext cx="3807889" cy="357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Исследовательские методы обучения.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Проектные методы обучения.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b="0" kern="1200" dirty="0" smtClean="0"/>
            <a:t>ИКТ-технологии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b="0" kern="1200" dirty="0" smtClean="0"/>
            <a:t>Здоровье сберегающие технологии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b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b="1" kern="1200" dirty="0"/>
        </a:p>
      </dsp:txBody>
      <dsp:txXfrm>
        <a:off x="4680526" y="1420479"/>
        <a:ext cx="3807889" cy="3576672"/>
      </dsp:txXfrm>
    </dsp:sp>
    <dsp:sp modelId="{E63FF05B-DA3C-47DD-9E45-86CDB44F6F71}">
      <dsp:nvSpPr>
        <dsp:cNvPr id="0" name=""/>
        <dsp:cNvSpPr/>
      </dsp:nvSpPr>
      <dsp:spPr>
        <a:xfrm>
          <a:off x="3312369" y="3600397"/>
          <a:ext cx="1273917" cy="12742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3ADA6F-349A-49DD-83BD-A07B33435741}">
      <dsp:nvSpPr>
        <dsp:cNvPr id="0" name=""/>
        <dsp:cNvSpPr/>
      </dsp:nvSpPr>
      <dsp:spPr>
        <a:xfrm>
          <a:off x="3647827" y="3537667"/>
          <a:ext cx="4561088" cy="123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400" kern="1200" dirty="0"/>
        </a:p>
      </dsp:txBody>
      <dsp:txXfrm>
        <a:off x="3647827" y="3537667"/>
        <a:ext cx="4561088" cy="1233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CEA857-84D9-4F1F-8D3C-FC53379080CC}" type="datetimeFigureOut">
              <a:rPr lang="ru-RU"/>
              <a:pPr>
                <a:defRPr/>
              </a:pPr>
              <a:t>11.08.2015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44859D-4E87-499A-8084-E513202CA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56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C2FD8A-D884-4EA1-9DEF-68F7E5054331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0A85-C748-4301-8B0B-F02309931B72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C0C9-39A5-4EF5-9A78-45C14F8FE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39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0663-CDF4-4FDF-92B0-BE9B72797AD7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23B8-C088-4270-B24F-698D753942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58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952A-5398-4A85-A9C2-35E3167BBCA7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F031-F8EA-4C0A-9B2C-8181901A8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48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D258-D887-4215-8F5C-B9D6BBE5C037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EF5A-7E75-4BEA-8C14-9FE257505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0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C878-105F-4862-A3B4-B57EF4631263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9521-7AB6-40A1-83BB-E1062835D7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9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29E8-9DB6-4AED-97DC-9DC655F8B1F4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76AC-31B4-454B-83B9-2F47307C29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96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419A-43BA-4FB9-AD81-DBB82E1E3EAE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C977-A516-4C54-897D-8FD310E427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05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1F27-E90B-4809-AE0D-85F4B7A2EBE4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8D503-A35A-47D4-AF07-94ED282B71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12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CB36-0A2A-414C-99C7-F29552D890E4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FA6A-47B3-4144-B04E-82C0A4A280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3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7BE1-8D61-4574-AD28-CEB3A1198542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7E67-5911-4667-8A3C-59C5CBDF22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4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AA0B-94A3-4994-98E3-7EBCC1588415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1012-1AE7-4C3F-9B67-A065E2AB61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56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B1FCCB-32D0-4150-A4CD-F327FB2200A2}" type="datetimeFigureOut">
              <a:rPr lang="ru-RU"/>
              <a:pPr>
                <a:defRPr/>
              </a:pPr>
              <a:t>11.08.2015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6640B3-B393-482E-9CF3-109A91EF54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physmat.narod.ru/1.g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404813"/>
            <a:ext cx="8208963" cy="6119812"/>
          </a:xfrm>
          <a:prstGeom prst="rect">
            <a:avLst/>
          </a:prstGeom>
          <a:ln w="111125" cap="rnd" cmpd="thickThin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635375" y="1939925"/>
            <a:ext cx="49688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Методический семинар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исследовательских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методах обучения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математики»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Яблокова</a:t>
            </a:r>
            <a:endParaRPr lang="ru-RU" alt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Галина Анатольевна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математики высшей категории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автономного общеобразовательного учреждения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«Гуманитарный лицей» города Пскова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Псковской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alt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55813"/>
            <a:ext cx="2160588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7" descr="Screenshot_2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549275"/>
            <a:ext cx="66913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>
            <a:off x="1547813" y="587692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547813" y="5157788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547813" y="4437063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47813" y="3716338"/>
            <a:ext cx="0" cy="2174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547813" y="2997200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  <a:endCxn id="20" idx="0"/>
          </p:cNvCxnSpPr>
          <p:nvPr/>
        </p:nvCxnSpPr>
        <p:spPr>
          <a:xfrm>
            <a:off x="1547813" y="227647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950" y="245675"/>
            <a:ext cx="8856663" cy="489084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Этапы организации учебной исследовательской деятельности на уроке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908050"/>
            <a:ext cx="287972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Краткое описание этапов урока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73411" y="908050"/>
            <a:ext cx="540067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Перечень УУД, выполняемых учащимися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данных этапах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1773238"/>
            <a:ext cx="2736850" cy="50323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Мотивация к учебной деятельности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388" y="2492375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Актуализация знаний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388" y="3213100"/>
            <a:ext cx="2736850" cy="5032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Постановка проблемы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933825"/>
            <a:ext cx="2736850" cy="5032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Постановка целей и задач исследования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388" y="5373688"/>
            <a:ext cx="2736850" cy="503237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Сбор материала. Анализ и обобщение материала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388" y="6092825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Рефлексия. Представление результатов работы.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3938" y="1628800"/>
            <a:ext cx="5329237" cy="5112568"/>
          </a:xfrm>
          <a:prstGeom prst="roundRect">
            <a:avLst>
              <a:gd name="adj" fmla="val 1267"/>
            </a:avLst>
          </a:prstGeom>
          <a:ln/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16000" rIns="21600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извлечение из математических текстов необходимой информации </a:t>
            </a:r>
            <a:r>
              <a:rPr lang="ru-RU" sz="16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анализ, синтез, сравнение, обобщение, аналогия,  классификация </a:t>
            </a:r>
            <a:r>
              <a:rPr lang="ru-RU" sz="16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установление причинно-следственных связей </a:t>
            </a:r>
            <a:r>
              <a:rPr lang="ru-RU" sz="16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моделирование и преобразование моделей разных типов </a:t>
            </a:r>
            <a:r>
              <a:rPr lang="ru-RU" sz="16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 использование знаково-символических средств </a:t>
            </a:r>
            <a:r>
              <a:rPr lang="ru-RU" sz="16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выполнение действий по алгоритму </a:t>
            </a:r>
            <a:r>
              <a:rPr lang="ru-RU" sz="16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 осознанное и произвольное построение речевого высказывания </a:t>
            </a:r>
            <a:r>
              <a:rPr lang="ru-RU" sz="16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2916238" y="5429250"/>
            <a:ext cx="731837" cy="377825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2238" y="4652963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Формулировка рабочей гипотезы. Выбор методик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>
            <a:off x="1547813" y="587692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547813" y="5157788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547813" y="4437063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47813" y="3716338"/>
            <a:ext cx="0" cy="2174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547813" y="2997200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  <a:endCxn id="20" idx="0"/>
          </p:cNvCxnSpPr>
          <p:nvPr/>
        </p:nvCxnSpPr>
        <p:spPr>
          <a:xfrm>
            <a:off x="1547813" y="227647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950" y="245675"/>
            <a:ext cx="8856663" cy="489084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Этапы организации учебной исследовательской деятельности на уроке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908050"/>
            <a:ext cx="287972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Краткое описание этапов урока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73411" y="908050"/>
            <a:ext cx="540067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Перечень УУД, выполняемых учащимися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данных этапах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1773238"/>
            <a:ext cx="2736850" cy="50323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Мотивация к учебной деятельности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388" y="2492375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Актуализация знаний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388" y="3213100"/>
            <a:ext cx="2736850" cy="5032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Постановка проблемы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933825"/>
            <a:ext cx="2736850" cy="5032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Постановка целей и задач исследования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388" y="4652963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388" y="5373688"/>
            <a:ext cx="2736850" cy="50323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Сбор материала. Анализ и обобщение материала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388" y="6092825"/>
            <a:ext cx="2736850" cy="50482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Рефлексия. Представление результатов работы.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13336" name="TextBox 2"/>
          <p:cNvSpPr txBox="1">
            <a:spLocks noChangeArrowheads="1"/>
          </p:cNvSpPr>
          <p:nvPr/>
        </p:nvSpPr>
        <p:spPr bwMode="auto">
          <a:xfrm>
            <a:off x="261938" y="4652963"/>
            <a:ext cx="257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+mn-lt"/>
              </a:rPr>
              <a:t>Формулировка рабочей гипотезы. Выбор методик.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3938" y="1773238"/>
            <a:ext cx="5400675" cy="4824412"/>
          </a:xfrm>
          <a:prstGeom prst="roundRect">
            <a:avLst>
              <a:gd name="adj" fmla="val 0"/>
            </a:avLst>
          </a:prstGeom>
          <a:ln/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16000" rIns="216000"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 рефлексия способов и условий действия </a:t>
            </a:r>
            <a:r>
              <a:rPr lang="ru-RU" sz="1600" b="1" dirty="0">
                <a:solidFill>
                  <a:srgbClr val="FF0000"/>
                </a:solidFill>
              </a:rPr>
              <a:t>(П)</a:t>
            </a:r>
            <a:r>
              <a:rPr lang="ru-RU" sz="1600" dirty="0"/>
              <a:t>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 контроль и оценка процесса и результатов деятельности </a:t>
            </a:r>
            <a:r>
              <a:rPr lang="ru-RU" sz="16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 самооценка на основе критерия успешности </a:t>
            </a:r>
            <a:r>
              <a:rPr lang="ru-RU" sz="1600" b="1" dirty="0">
                <a:solidFill>
                  <a:srgbClr val="FF0000"/>
                </a:solidFill>
              </a:rPr>
              <a:t>(Л);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 адекватное понимание причин успеха / неуспеха в учебной деятельности </a:t>
            </a:r>
            <a:r>
              <a:rPr lang="ru-RU" sz="1600" b="1" dirty="0">
                <a:solidFill>
                  <a:srgbClr val="FF0000"/>
                </a:solidFill>
              </a:rPr>
              <a:t>(Л);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 выражение своих мыслей с достаточной полнотой и точностью </a:t>
            </a:r>
            <a:r>
              <a:rPr lang="ru-RU" sz="1600" b="1" dirty="0">
                <a:solidFill>
                  <a:srgbClr val="FF0000"/>
                </a:solidFill>
              </a:rPr>
              <a:t>(К);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 формулирование и аргументация своего мнения, учет разных мнений </a:t>
            </a:r>
            <a:r>
              <a:rPr lang="ru-RU" sz="1600" b="1" dirty="0">
                <a:solidFill>
                  <a:srgbClr val="FF0000"/>
                </a:solidFill>
              </a:rPr>
              <a:t>(К);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 использование критериев для обоснования своего суждения </a:t>
            </a:r>
            <a:r>
              <a:rPr lang="ru-RU" sz="1600" b="1" dirty="0">
                <a:solidFill>
                  <a:srgbClr val="FF0000"/>
                </a:solidFill>
              </a:rPr>
              <a:t>(К);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/>
              <a:t>  планирование учебного сотрудничества </a:t>
            </a:r>
            <a:r>
              <a:rPr lang="ru-RU" sz="1600" b="1" dirty="0">
                <a:solidFill>
                  <a:srgbClr val="FF0000"/>
                </a:solidFill>
              </a:rPr>
              <a:t>(К);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2916238" y="6156325"/>
            <a:ext cx="731837" cy="377825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нахождения площадей многоугольников»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354013" y="1420813"/>
            <a:ext cx="4040187" cy="423862"/>
          </a:xfr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smtClean="0">
                <a:solidFill>
                  <a:srgbClr val="002060"/>
                </a:solidFill>
                <a:cs typeface="Times New Roman" pitchFamily="18" charset="0"/>
              </a:rPr>
              <a:t>Актуализация знаний учащихся </a:t>
            </a:r>
          </a:p>
        </p:txBody>
      </p:sp>
      <p:sp>
        <p:nvSpPr>
          <p:cNvPr id="13316" name="Объект 3"/>
          <p:cNvSpPr>
            <a:spLocks noGrp="1"/>
          </p:cNvSpPr>
          <p:nvPr>
            <p:ph sz="half" idx="2"/>
          </p:nvPr>
        </p:nvSpPr>
        <p:spPr>
          <a:xfrm>
            <a:off x="214313" y="2205038"/>
            <a:ext cx="4306887" cy="4464050"/>
          </a:xfr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Учащимся предлагается вычислить площади фигур, изображенных на рисунке, известными для них методами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( с помощью формул, метода разрезания и дополнительных построений).</a:t>
            </a:r>
          </a:p>
        </p:txBody>
      </p:sp>
      <p:sp>
        <p:nvSpPr>
          <p:cNvPr id="13317" name="Текст 4"/>
          <p:cNvSpPr>
            <a:spLocks noGrp="1"/>
          </p:cNvSpPr>
          <p:nvPr>
            <p:ph type="body" sz="quarter" idx="3"/>
          </p:nvPr>
        </p:nvSpPr>
        <p:spPr>
          <a:xfrm>
            <a:off x="4787900" y="1417638"/>
            <a:ext cx="4041775" cy="403225"/>
          </a:xfr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smtClean="0">
                <a:solidFill>
                  <a:srgbClr val="002060"/>
                </a:solidFill>
                <a:cs typeface="Times New Roman" pitchFamily="18" charset="0"/>
              </a:rPr>
              <a:t>Постановка проблемы</a:t>
            </a:r>
          </a:p>
        </p:txBody>
      </p:sp>
      <p:sp>
        <p:nvSpPr>
          <p:cNvPr id="13318" name="Объект 5"/>
          <p:cNvSpPr>
            <a:spLocks noGrp="1"/>
          </p:cNvSpPr>
          <p:nvPr>
            <p:ph sz="quarter" idx="4"/>
          </p:nvPr>
        </p:nvSpPr>
        <p:spPr>
          <a:xfrm>
            <a:off x="4727575" y="2205038"/>
            <a:ext cx="4121150" cy="4418012"/>
          </a:xfr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Два брата купили земельный участок и решили поделить его на два равновеликих участка ( см. рисунок). Равны ли по площади участки?  У кого из братьев площадь участка больше и на сколько? Считайте сторону клетки, равной 10 метрам.</a:t>
            </a:r>
          </a:p>
          <a:p>
            <a:pPr marL="0" indent="0" algn="ctr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8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875025"/>
            <a:ext cx="41433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2297113" y="1844675"/>
            <a:ext cx="215900" cy="360363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303713"/>
            <a:ext cx="3608388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6827838" y="1816100"/>
            <a:ext cx="215900" cy="360363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387350" y="268288"/>
            <a:ext cx="4040188" cy="639762"/>
          </a:xfr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smtClean="0">
                <a:solidFill>
                  <a:srgbClr val="002060"/>
                </a:solidFill>
                <a:cs typeface="Times New Roman" pitchFamily="18" charset="0"/>
              </a:rPr>
              <a:t>Учебная ситуация, побуждающая к исследованию</a:t>
            </a:r>
          </a:p>
        </p:txBody>
      </p:sp>
      <p:sp>
        <p:nvSpPr>
          <p:cNvPr id="15363" name="Объект 3"/>
          <p:cNvSpPr>
            <a:spLocks noGrp="1"/>
          </p:cNvSpPr>
          <p:nvPr>
            <p:ph sz="half" idx="2"/>
          </p:nvPr>
        </p:nvSpPr>
        <p:spPr>
          <a:xfrm>
            <a:off x="395288" y="1268413"/>
            <a:ext cx="4040187" cy="5256212"/>
          </a:xfr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Попробуйте найти площадь многоугольника  (см. рисунок) 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 вершинами в узлах сетки известными вам методами.</a:t>
            </a:r>
          </a:p>
          <a:p>
            <a:pPr marL="0" indent="0" algn="ctr">
              <a:buFont typeface="Arial" charset="0"/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alt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Далее учитель предлагает установить </a:t>
            </a:r>
            <a:r>
              <a:rPr lang="ru-RU" altLang="ru-RU" sz="16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взаимосвязь между площадью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многоугольника и </a:t>
            </a:r>
            <a:r>
              <a:rPr lang="ru-RU" altLang="ru-RU" sz="1600" b="1" u="sng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количеством узлов,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расположенных внутри многоугольника и на его сторонах.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Исследование начинаем с треугольника: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1)прямоугольного; 2) равнобедренного;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3) произвольного.</a:t>
            </a:r>
          </a:p>
          <a:p>
            <a:pPr>
              <a:buFont typeface="Arial" charset="0"/>
              <a:buAutoNum type="arabicParenR"/>
              <a:defRPr/>
            </a:pPr>
            <a:endParaRPr lang="ru-RU" altLang="ru-RU" sz="1800" b="1" dirty="0">
              <a:solidFill>
                <a:srgbClr val="00206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altLang="ru-RU" sz="1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Текст 4"/>
          <p:cNvSpPr>
            <a:spLocks noGrp="1"/>
          </p:cNvSpPr>
          <p:nvPr>
            <p:ph type="body" sz="quarter" idx="3"/>
          </p:nvPr>
        </p:nvSpPr>
        <p:spPr>
          <a:xfrm>
            <a:off x="5030788" y="268288"/>
            <a:ext cx="3835400" cy="639762"/>
          </a:xfr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smtClean="0">
                <a:solidFill>
                  <a:srgbClr val="002060"/>
                </a:solidFill>
              </a:rPr>
              <a:t>Постановка целей и задач исследования. </a:t>
            </a:r>
          </a:p>
        </p:txBody>
      </p:sp>
      <p:sp>
        <p:nvSpPr>
          <p:cNvPr id="15365" name="Объект 5"/>
          <p:cNvSpPr>
            <a:spLocks noGrp="1"/>
          </p:cNvSpPr>
          <p:nvPr>
            <p:ph sz="quarter" idx="4"/>
          </p:nvPr>
        </p:nvSpPr>
        <p:spPr>
          <a:xfrm>
            <a:off x="4859338" y="1284288"/>
            <a:ext cx="4041775" cy="5168900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Объект исследования</a:t>
            </a:r>
            <a:r>
              <a:rPr lang="ru-RU" altLang="ru-RU" sz="1800" b="1" dirty="0" smtClean="0">
                <a:latin typeface="Arial Narrow" panose="020B0606020202030204" pitchFamily="34" charset="0"/>
              </a:rPr>
              <a:t>: </a:t>
            </a:r>
            <a:r>
              <a:rPr lang="ru-RU" altLang="ru-RU" sz="18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задачи на клетчатой бумаге.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Предмет исследования: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задачи </a:t>
            </a:r>
            <a:r>
              <a:rPr lang="ru-RU" alt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 вычисление площади многоугольника на клетчатой бумаге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Цель исследования: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Формула Пика</a:t>
            </a:r>
            <a:endParaRPr lang="ru-RU" alt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altLang="ru-RU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где </a:t>
            </a:r>
            <a:r>
              <a:rPr lang="ru-RU" sz="14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В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– количество целочисленных точек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внутри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многоугольника,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 количество целочисленных точек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 границе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многоугольника.</a:t>
            </a:r>
          </a:p>
          <a:p>
            <a:pPr marL="0" indent="0">
              <a:buFont typeface="Arial" charset="0"/>
              <a:buNone/>
              <a:defRPr/>
            </a:pPr>
            <a:endParaRPr lang="ru-RU" altLang="ru-RU" dirty="0" smtClean="0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492375"/>
            <a:ext cx="2447925" cy="15351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2339975" y="908050"/>
            <a:ext cx="215900" cy="433388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427538" y="474663"/>
            <a:ext cx="649287" cy="215900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4345" name="Объект 4"/>
          <p:cNvGraphicFramePr>
            <a:graphicFrameLocks noChangeAspect="1"/>
          </p:cNvGraphicFramePr>
          <p:nvPr/>
        </p:nvGraphicFramePr>
        <p:xfrm>
          <a:off x="6227763" y="3141663"/>
          <a:ext cx="11525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Формула" r:id="rId4" imgW="850531" imgH="393529" progId="Equation.3">
                  <p:embed/>
                </p:oleObj>
              </mc:Choice>
              <mc:Fallback>
                <p:oleObj name="Формула" r:id="rId4" imgW="850531" imgH="393529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141663"/>
                        <a:ext cx="11525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136842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6948488" y="908050"/>
            <a:ext cx="215900" cy="433388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395288" y="260350"/>
            <a:ext cx="4040187" cy="1000125"/>
          </a:xfr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2000" smtClean="0">
              <a:solidFill>
                <a:srgbClr val="002060"/>
              </a:solidFill>
            </a:endParaRPr>
          </a:p>
          <a:p>
            <a:endParaRPr lang="ru-RU" altLang="ru-RU" sz="2000" smtClean="0">
              <a:solidFill>
                <a:srgbClr val="002060"/>
              </a:solidFill>
            </a:endParaRPr>
          </a:p>
          <a:p>
            <a:pPr algn="ctr"/>
            <a:r>
              <a:rPr lang="ru-RU" altLang="ru-RU" sz="2000" smtClean="0">
                <a:solidFill>
                  <a:srgbClr val="002060"/>
                </a:solidFill>
              </a:rPr>
              <a:t>Формулировка рабочей гипотезы. Выбор методов исследования</a:t>
            </a:r>
          </a:p>
        </p:txBody>
      </p:sp>
      <p:sp>
        <p:nvSpPr>
          <p:cNvPr id="15363" name="Объект 3"/>
          <p:cNvSpPr>
            <a:spLocks noGrp="1"/>
          </p:cNvSpPr>
          <p:nvPr>
            <p:ph sz="half" idx="2"/>
          </p:nvPr>
        </p:nvSpPr>
        <p:spPr>
          <a:xfrm>
            <a:off x="427038" y="1700213"/>
            <a:ext cx="4040187" cy="4752975"/>
          </a:xfr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 algn="ctr">
              <a:buFont typeface="Arial" charset="0"/>
              <a:buNone/>
            </a:pPr>
            <a:endParaRPr lang="ru-RU" altLang="ru-RU" sz="1600" b="1" smtClean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altLang="ru-RU" sz="1600" b="1" smtClean="0">
                <a:solidFill>
                  <a:srgbClr val="C00000"/>
                </a:solidFill>
                <a:latin typeface="Arial Narrow" pitchFamily="34" charset="0"/>
              </a:rPr>
              <a:t>Методы исследования: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600" b="1" smtClean="0">
                <a:solidFill>
                  <a:srgbClr val="002060"/>
                </a:solidFill>
                <a:latin typeface="Arial Narrow" pitchFamily="34" charset="0"/>
                <a:cs typeface="Aparajita" pitchFamily="34" charset="0"/>
              </a:rPr>
              <a:t>моделирование, сравнение, обобщение, аналогии, анализ и классификация информации.</a:t>
            </a:r>
          </a:p>
          <a:p>
            <a:pPr marL="0" indent="0" algn="ctr">
              <a:buFont typeface="Arial" charset="0"/>
              <a:buNone/>
            </a:pPr>
            <a:endParaRPr lang="ru-RU" altLang="ru-RU" sz="1600" b="1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364" name="Текст 4"/>
          <p:cNvSpPr>
            <a:spLocks noGrp="1"/>
          </p:cNvSpPr>
          <p:nvPr>
            <p:ph type="body" sz="quarter" idx="3"/>
          </p:nvPr>
        </p:nvSpPr>
        <p:spPr>
          <a:xfrm>
            <a:off x="4859338" y="404813"/>
            <a:ext cx="4041775" cy="639762"/>
          </a:xfr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smtClean="0">
                <a:solidFill>
                  <a:srgbClr val="002060"/>
                </a:solidFill>
              </a:rPr>
              <a:t>Сбор материала. Анализ и обобщение материала.</a:t>
            </a:r>
          </a:p>
        </p:txBody>
      </p:sp>
      <p:sp>
        <p:nvSpPr>
          <p:cNvPr id="15365" name="Объект 5"/>
          <p:cNvSpPr>
            <a:spLocks noGrp="1"/>
          </p:cNvSpPr>
          <p:nvPr>
            <p:ph sz="quarter" idx="4"/>
          </p:nvPr>
        </p:nvSpPr>
        <p:spPr>
          <a:xfrm>
            <a:off x="4932363" y="1484313"/>
            <a:ext cx="4041775" cy="4968875"/>
          </a:xfr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Работа в группах: учитель предлагает  проверить гипотезу для выпуклых и невыпуклых многоугольников.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Рабочие листы группы:</a:t>
            </a:r>
          </a:p>
          <a:p>
            <a:pPr marL="0" indent="0" algn="ctr">
              <a:buFont typeface="Arial" charset="0"/>
              <a:buNone/>
            </a:pPr>
            <a:endParaRPr lang="ru-RU" altLang="ru-RU" sz="1600" b="1" dirty="0" smtClean="0"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600" b="1" dirty="0" smtClean="0"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600" b="1" dirty="0" smtClean="0"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600" b="1" dirty="0" smtClean="0"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600" b="1" dirty="0" smtClean="0"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600" b="1" dirty="0" smtClean="0"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600" b="1" dirty="0" smtClean="0">
              <a:latin typeface="Arial Narrow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339975" y="1268413"/>
            <a:ext cx="215900" cy="431800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754188"/>
            <a:ext cx="37480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6948488" y="1052513"/>
            <a:ext cx="287337" cy="4318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752725"/>
            <a:ext cx="2039938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149725"/>
            <a:ext cx="286226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8188" y="2781300"/>
            <a:ext cx="1836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392113" y="115888"/>
            <a:ext cx="4040187" cy="639762"/>
          </a:xfr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800" smtClean="0">
                <a:solidFill>
                  <a:srgbClr val="002060"/>
                </a:solidFill>
              </a:rPr>
              <a:t>Рефлексия. Представление результатов работы. Выводы.</a:t>
            </a:r>
          </a:p>
        </p:txBody>
      </p:sp>
      <p:sp>
        <p:nvSpPr>
          <p:cNvPr id="16387" name="Объект 3"/>
          <p:cNvSpPr>
            <a:spLocks noGrp="1"/>
          </p:cNvSpPr>
          <p:nvPr>
            <p:ph sz="half" idx="2"/>
          </p:nvPr>
        </p:nvSpPr>
        <p:spPr>
          <a:xfrm>
            <a:off x="377825" y="1292225"/>
            <a:ext cx="4040188" cy="5229225"/>
          </a:xfr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1800" b="1" smtClean="0">
                <a:solidFill>
                  <a:srgbClr val="002060"/>
                </a:solidFill>
                <a:latin typeface="Arial Narrow" pitchFamily="34" charset="0"/>
              </a:rPr>
              <a:t>Группы представляют результаты своей исследовательской работы и приходят к  следующим </a:t>
            </a:r>
            <a:r>
              <a:rPr lang="ru-RU" altLang="ru-RU" sz="1800" b="1" u="sng" smtClean="0">
                <a:solidFill>
                  <a:srgbClr val="002060"/>
                </a:solidFill>
                <a:latin typeface="Arial Narrow" pitchFamily="34" charset="0"/>
              </a:rPr>
              <a:t>выводам :</a:t>
            </a:r>
            <a:r>
              <a:rPr lang="ru-RU" altLang="ru-RU" sz="1800" smtClean="0">
                <a:latin typeface="Arial" charset="0"/>
                <a:cs typeface="Arial" charset="0"/>
              </a:rPr>
              <a:t>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400" smtClean="0">
                <a:solidFill>
                  <a:srgbClr val="002060"/>
                </a:solidFill>
                <a:latin typeface="Arial" charset="0"/>
                <a:cs typeface="Arial" charset="0"/>
              </a:rPr>
              <a:t>1) </a:t>
            </a:r>
            <a:r>
              <a:rPr lang="ru-RU" altLang="ru-RU" sz="1400" i="1" smtClean="0">
                <a:solidFill>
                  <a:srgbClr val="002060"/>
                </a:solidFill>
                <a:latin typeface="Arial" charset="0"/>
                <a:cs typeface="Arial" charset="0"/>
              </a:rPr>
              <a:t>площадь фигуры, вычисленная по формуле Пика, равна площади фигуры, вычисленной по формулам геометрии;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400" i="1" smtClean="0">
                <a:solidFill>
                  <a:srgbClr val="002060"/>
                </a:solidFill>
                <a:latin typeface="Arial" charset="0"/>
                <a:cs typeface="Arial" charset="0"/>
              </a:rPr>
              <a:t>2) </a:t>
            </a:r>
            <a:r>
              <a:rPr lang="ru-RU" altLang="ru-RU" sz="1400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формула Пика</a:t>
            </a:r>
            <a:r>
              <a:rPr lang="ru-RU" altLang="ru-RU" sz="14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 даёт быстрое и простое решение</a:t>
            </a:r>
            <a:r>
              <a:rPr lang="ru-RU" altLang="ru-RU" sz="1400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400" i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задач на нахождение площади фигуры, вершины которой лежат в узлах решётки, то есть нахождения площадей многоугольников.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400" b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Учитель опять предлагает найти площадь фигуры и помочь братьям определить,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400" b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равновелики ли участки по площади.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400" b="1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Учащиеся , используя формулу Пика с легкостью решают задачи.</a:t>
            </a:r>
          </a:p>
          <a:p>
            <a:pPr marL="0" indent="0" algn="ctr">
              <a:buFont typeface="Arial" charset="0"/>
              <a:buNone/>
            </a:pPr>
            <a:endParaRPr lang="ru-RU" altLang="ru-RU" sz="1800" i="1" smtClean="0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altLang="ru-RU" sz="1800" i="1" smtClean="0">
                <a:latin typeface="Arial" charset="0"/>
                <a:cs typeface="Arial" charset="0"/>
              </a:rPr>
              <a:t> </a:t>
            </a:r>
            <a:endParaRPr lang="ru-RU" altLang="ru-RU" sz="1800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ru-RU" altLang="ru-RU" sz="1800" b="1" i="1" u="sng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388" name="Текст 4"/>
          <p:cNvSpPr>
            <a:spLocks noGrp="1"/>
          </p:cNvSpPr>
          <p:nvPr>
            <p:ph type="body" sz="quarter" idx="3"/>
          </p:nvPr>
        </p:nvSpPr>
        <p:spPr>
          <a:xfrm>
            <a:off x="4787900" y="149225"/>
            <a:ext cx="4041775" cy="639763"/>
          </a:xfr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smtClean="0">
                <a:solidFill>
                  <a:srgbClr val="002060"/>
                </a:solidFill>
              </a:rPr>
              <a:t>Исследовательская деятельность вне урока</a:t>
            </a:r>
          </a:p>
        </p:txBody>
      </p:sp>
      <p:sp>
        <p:nvSpPr>
          <p:cNvPr id="16389" name="Объект 5"/>
          <p:cNvSpPr>
            <a:spLocks noGrp="1"/>
          </p:cNvSpPr>
          <p:nvPr>
            <p:ph sz="quarter" idx="4"/>
          </p:nvPr>
        </p:nvSpPr>
        <p:spPr>
          <a:xfrm>
            <a:off x="4719638" y="1292225"/>
            <a:ext cx="4041775" cy="5232400"/>
          </a:xfr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1800" smtClean="0">
                <a:solidFill>
                  <a:srgbClr val="002060"/>
                </a:solidFill>
              </a:rPr>
              <a:t> 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800" b="1" smtClean="0">
                <a:solidFill>
                  <a:srgbClr val="002060"/>
                </a:solidFill>
                <a:latin typeface="Arial Narrow" pitchFamily="34" charset="0"/>
              </a:rPr>
              <a:t>Исследовательская задача является «хорошей», если она дает возможность, получив ответ на один вопрос, задать себе другой: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252663" y="788988"/>
            <a:ext cx="288925" cy="503237"/>
          </a:xfrm>
          <a:prstGeom prst="down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265738"/>
            <a:ext cx="1660525" cy="1041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265738"/>
            <a:ext cx="17986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6740525" y="788988"/>
            <a:ext cx="287338" cy="503237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284538"/>
            <a:ext cx="38877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427912" cy="635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Актуальность исследовательских методов обучения.</a:t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Исследование с точки зрения 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395288" y="1196975"/>
            <a:ext cx="4040187" cy="401638"/>
          </a:xfrm>
          <a:solidFill>
            <a:schemeClr val="bg1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smtClean="0">
                <a:solidFill>
                  <a:srgbClr val="002060"/>
                </a:solidFill>
              </a:rPr>
              <a:t>                учителя</a:t>
            </a:r>
          </a:p>
        </p:txBody>
      </p:sp>
      <p:sp>
        <p:nvSpPr>
          <p:cNvPr id="17412" name="Объект 3"/>
          <p:cNvSpPr>
            <a:spLocks noGrp="1"/>
          </p:cNvSpPr>
          <p:nvPr>
            <p:ph sz="half" idx="2"/>
          </p:nvPr>
        </p:nvSpPr>
        <p:spPr>
          <a:xfrm>
            <a:off x="395288" y="1773238"/>
            <a:ext cx="4040187" cy="4968875"/>
          </a:xfr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400" b="1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Это интегративное дидактическое средство развития, обучения и воспитания, которое позволяет вырабатывать умения и навыки исследования, обучать: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проблематизации</a:t>
            </a:r>
            <a:r>
              <a:rPr lang="ru-RU" altLang="ru-RU" sz="1400" smtClean="0">
                <a:latin typeface="Arial Narrow" pitchFamily="34" charset="0"/>
                <a:cs typeface="Times New Roman" pitchFamily="18" charset="0"/>
              </a:rPr>
              <a:t> (рассмотрению проблемного поля );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целеполаганию и планированию содержательной деятельности ученика; самоанализу и рефлексии </a:t>
            </a:r>
            <a:r>
              <a:rPr lang="ru-RU" altLang="ru-RU" sz="1400" smtClean="0">
                <a:latin typeface="Arial Narrow" pitchFamily="34" charset="0"/>
                <a:cs typeface="Times New Roman" pitchFamily="18" charset="0"/>
              </a:rPr>
              <a:t>(результативности и успешности решения проблемы );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представление результатов своей деятельности </a:t>
            </a:r>
            <a:r>
              <a:rPr lang="ru-RU" altLang="ru-RU" sz="1400" smtClean="0">
                <a:latin typeface="Arial Narrow" pitchFamily="34" charset="0"/>
                <a:cs typeface="Times New Roman" pitchFamily="18" charset="0"/>
              </a:rPr>
              <a:t>и хода работы;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презентации в различных формах, </a:t>
            </a:r>
            <a:r>
              <a:rPr lang="ru-RU" altLang="ru-RU" sz="1400" smtClean="0">
                <a:latin typeface="Arial Narrow" pitchFamily="34" charset="0"/>
                <a:cs typeface="Times New Roman" pitchFamily="18" charset="0"/>
              </a:rPr>
              <a:t>с использованием специально подготовленный продукт проектирования (макета, плаката, компьютерной презентации, чертежей, моделей, театрализации, видео, аудио и сценических представлений и др.);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поиску и отбору актуальной информации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smtClean="0">
                <a:latin typeface="Arial Narrow" pitchFamily="34" charset="0"/>
                <a:cs typeface="Times New Roman" pitchFamily="18" charset="0"/>
              </a:rPr>
              <a:t>и усвоению необходимого знания;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практическому применению школьных знаний в различных, в том числе и нетиповых, ситуациях;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400" b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проведению исследования </a:t>
            </a:r>
            <a:r>
              <a:rPr lang="ru-RU" altLang="ru-RU" sz="1400" smtClean="0">
                <a:latin typeface="Arial Narrow" pitchFamily="34" charset="0"/>
                <a:cs typeface="Times New Roman" pitchFamily="18" charset="0"/>
              </a:rPr>
              <a:t>(анализу, синтезу, выдвижению гипотезы, детализации и обобщению). </a:t>
            </a:r>
          </a:p>
          <a:p>
            <a:pPr marL="0" indent="0" algn="ctr">
              <a:buFont typeface="Arial" charset="0"/>
              <a:buNone/>
            </a:pPr>
            <a:endParaRPr lang="ru-RU" altLang="ru-RU" sz="1400" smtClean="0">
              <a:latin typeface="Arial Narrow" pitchFamily="34" charset="0"/>
            </a:endParaRPr>
          </a:p>
        </p:txBody>
      </p:sp>
      <p:sp>
        <p:nvSpPr>
          <p:cNvPr id="17413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196975"/>
            <a:ext cx="4041775" cy="401638"/>
          </a:xfrm>
          <a:solidFill>
            <a:srgbClr val="FFFFFF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smtClean="0"/>
              <a:t>             </a:t>
            </a:r>
            <a:r>
              <a:rPr lang="ru-RU" altLang="ru-RU" sz="2000" smtClean="0">
                <a:solidFill>
                  <a:srgbClr val="002060"/>
                </a:solidFill>
              </a:rPr>
              <a:t>ученика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963" y="1833563"/>
            <a:ext cx="4167187" cy="490855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Это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возможность максимального раскрытия своего творческого потенциала.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Это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деятельность, которая позволит проявить себя индивидуально или в группе, попробовать свои силы, приложить свои знания, принести пользу, показать публично достигнутый результат. </a:t>
            </a:r>
          </a:p>
          <a:p>
            <a:pPr marL="17463" algn="ctr" eaLnBrk="1" hangingPunct="1">
              <a:spcBef>
                <a:spcPct val="0"/>
              </a:spcBef>
              <a:defRPr/>
            </a:pP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        Это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деятельность, направленная на решение интересной проблемы, сформулированной зачастую самими учащимися в виде задачи, когда результат этой деятельности — найденный способ решения проблемы — носит практический характер, имеет важное прикладное значение и, что весьма важно,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интересен и значим для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самих открывателей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69913"/>
            <a:ext cx="158432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7700"/>
            <a:ext cx="1836738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009650"/>
          </a:xfrm>
        </p:spPr>
        <p:txBody>
          <a:bodyPr/>
          <a:lstStyle/>
          <a:p>
            <a:pPr algn="l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Достижения моих учеников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 ответе за тех, кого приручили»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С. Экзюпери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учащихся:</a:t>
            </a:r>
            <a:endParaRPr lang="ru-RU" sz="2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5329">
            <a:off x="6470650" y="2392363"/>
            <a:ext cx="13795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7719">
            <a:off x="7470775" y="2549525"/>
            <a:ext cx="1362075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1310">
            <a:off x="6467475" y="3740150"/>
            <a:ext cx="1309688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690">
            <a:off x="7543800" y="3851275"/>
            <a:ext cx="1293813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179388" y="1844675"/>
            <a:ext cx="6815137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Times New Roman" pitchFamily="18" charset="0"/>
              </a:rPr>
              <a:t>Яблоков Сергей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«Алгоритм поиска кратчайших путей на графах»</a:t>
            </a:r>
            <a:r>
              <a:rPr lang="ru-RU" altLang="ru-RU" sz="1600" b="1">
                <a:cs typeface="Times New Roman" pitchFamily="18" charset="0"/>
              </a:rPr>
              <a:t>, </a:t>
            </a:r>
            <a:endParaRPr lang="en-US" altLang="ru-RU" sz="1600" b="1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itchFamily="18" charset="0"/>
              </a:rPr>
              <a:t>Материалы</a:t>
            </a:r>
            <a:r>
              <a:rPr lang="en-US" altLang="ru-RU" sz="1600">
                <a:cs typeface="Times New Roman" pitchFamily="18" charset="0"/>
              </a:rPr>
              <a:t> XIII</a:t>
            </a:r>
            <a:r>
              <a:rPr lang="ru-RU" altLang="ru-RU" sz="1600">
                <a:cs typeface="Times New Roman" pitchFamily="18" charset="0"/>
              </a:rPr>
              <a:t> научно-практической конференции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itchFamily="18" charset="0"/>
              </a:rPr>
              <a:t>Псковской области «Шаг в будущее», 2008г.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8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Times New Roman" pitchFamily="18" charset="0"/>
              </a:rPr>
              <a:t>Семенова Валерия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«Гармония Пифагоровых и Героновых триад»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itchFamily="18" charset="0"/>
              </a:rPr>
              <a:t>материалы </a:t>
            </a:r>
            <a:r>
              <a:rPr lang="en-US" altLang="ru-RU" sz="1600">
                <a:cs typeface="Times New Roman" pitchFamily="18" charset="0"/>
              </a:rPr>
              <a:t>XV </a:t>
            </a:r>
            <a:r>
              <a:rPr lang="ru-RU" altLang="ru-RU" sz="1600">
                <a:cs typeface="Times New Roman" pitchFamily="18" charset="0"/>
              </a:rPr>
              <a:t>научно-практической конференции учащихся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itchFamily="18" charset="0"/>
              </a:rPr>
              <a:t>Псковской области «Шаг в будущее», 2010г.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Times New Roman" pitchFamily="18" charset="0"/>
              </a:rPr>
              <a:t>Шашнев Павел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«Решение задач по криптографии математическими методами»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itchFamily="18" charset="0"/>
              </a:rPr>
              <a:t>материалы научно-практической конференции г. Пскова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itchFamily="18" charset="0"/>
              </a:rPr>
              <a:t>«Старт в науку», 2012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8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cs typeface="Times New Roman" pitchFamily="18" charset="0"/>
              </a:rPr>
              <a:t>Кузьминский Евгений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«Бинарные ассоциативные операции и полугруппы над конечными множествами», </a:t>
            </a:r>
            <a:r>
              <a:rPr lang="ru-RU" altLang="ru-RU" sz="1600">
                <a:cs typeface="Times New Roman" pitchFamily="18" charset="0"/>
              </a:rPr>
              <a:t>материалы </a:t>
            </a:r>
            <a:r>
              <a:rPr lang="en-US" altLang="ru-RU" sz="1600">
                <a:cs typeface="Times New Roman" pitchFamily="18" charset="0"/>
              </a:rPr>
              <a:t>XIX </a:t>
            </a:r>
            <a:r>
              <a:rPr lang="ru-RU" altLang="ru-RU" sz="1600">
                <a:cs typeface="Times New Roman" pitchFamily="18" charset="0"/>
              </a:rPr>
              <a:t>научно-практической конференции учащихся Псковской области «Шаг в будущее», 201</a:t>
            </a:r>
            <a:r>
              <a:rPr lang="en-US" altLang="ru-RU" sz="1600">
                <a:cs typeface="Times New Roman" pitchFamily="18" charset="0"/>
              </a:rPr>
              <a:t>4 </a:t>
            </a:r>
            <a:r>
              <a:rPr lang="ru-RU" altLang="ru-RU" sz="1600"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4025" y="188913"/>
            <a:ext cx="8229600" cy="360362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Достижения моих учеников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 ответе за тех, кого приручили»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С. Экзюпери</a:t>
            </a:r>
            <a:endParaRPr lang="ru-RU" sz="20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92941">
            <a:off x="6342063" y="1481138"/>
            <a:ext cx="1065212" cy="1592262"/>
          </a:xfrm>
          <a:noFill/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341438"/>
            <a:ext cx="1223962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2151063"/>
            <a:ext cx="11874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8836">
            <a:off x="6548438" y="2387600"/>
            <a:ext cx="1136650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708275"/>
            <a:ext cx="11398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2163"/>
            <a:ext cx="16891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575050"/>
            <a:ext cx="10953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6"/>
          <p:cNvSpPr txBox="1">
            <a:spLocks noChangeArrowheads="1"/>
          </p:cNvSpPr>
          <p:nvPr/>
        </p:nvSpPr>
        <p:spPr bwMode="auto">
          <a:xfrm>
            <a:off x="107950" y="1052513"/>
            <a:ext cx="59769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Диплом </a:t>
            </a:r>
            <a:r>
              <a:rPr lang="en-US" altLang="ru-RU" sz="1600" b="1">
                <a:solidFill>
                  <a:srgbClr val="800000"/>
                </a:solidFill>
                <a:cs typeface="Times New Roman" pitchFamily="18" charset="0"/>
              </a:rPr>
              <a:t>II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степени</a:t>
            </a:r>
            <a:r>
              <a:rPr lang="ru-RU" altLang="ru-RU" sz="160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altLang="ru-RU" sz="1600">
                <a:cs typeface="Times New Roman" pitchFamily="18" charset="0"/>
              </a:rPr>
              <a:t>научно-практическая конференция учащихся «Старт в науку», г. Псков, 2007.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Диплом </a:t>
            </a:r>
            <a:r>
              <a:rPr lang="en-US" altLang="ru-RU" sz="1600" b="1">
                <a:solidFill>
                  <a:srgbClr val="800000"/>
                </a:solidFill>
                <a:cs typeface="Times New Roman" pitchFamily="18" charset="0"/>
              </a:rPr>
              <a:t>II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степени</a:t>
            </a:r>
            <a:r>
              <a:rPr lang="ru-RU" altLang="ru-RU" sz="160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altLang="ru-RU" sz="1600">
                <a:cs typeface="Times New Roman" pitchFamily="18" charset="0"/>
              </a:rPr>
              <a:t>научно-практическая конференция учащихся Псковской области «Шаг в будущее»,  2007.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Диплом </a:t>
            </a:r>
            <a:r>
              <a:rPr lang="en-US" altLang="ru-RU" sz="1600" b="1">
                <a:solidFill>
                  <a:srgbClr val="800000"/>
                </a:solidFill>
                <a:cs typeface="Times New Roman" pitchFamily="18" charset="0"/>
              </a:rPr>
              <a:t>II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степени</a:t>
            </a:r>
            <a:r>
              <a:rPr lang="ru-RU" altLang="ru-RU" sz="160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altLang="ru-RU" sz="1600">
                <a:cs typeface="Times New Roman" pitchFamily="18" charset="0"/>
              </a:rPr>
              <a:t>научно-практическая конференция учащихся Псковской области «Шаг в будущее»,  2009.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Диплом </a:t>
            </a:r>
            <a:r>
              <a:rPr lang="en-US" altLang="ru-RU" sz="1600" b="1">
                <a:solidFill>
                  <a:srgbClr val="800000"/>
                </a:solidFill>
                <a:cs typeface="Times New Roman" pitchFamily="18" charset="0"/>
              </a:rPr>
              <a:t>I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степени</a:t>
            </a:r>
            <a:r>
              <a:rPr lang="ru-RU" altLang="ru-RU" sz="160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altLang="ru-RU" sz="1600">
                <a:cs typeface="Times New Roman" pitchFamily="18" charset="0"/>
              </a:rPr>
              <a:t>научно-практическая конференция учащихся «Старт в науку», г. Псков, 2010.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Диплом </a:t>
            </a:r>
            <a:r>
              <a:rPr lang="en-US" altLang="ru-RU" sz="1600" b="1">
                <a:solidFill>
                  <a:srgbClr val="800000"/>
                </a:solidFill>
                <a:cs typeface="Times New Roman" pitchFamily="18" charset="0"/>
              </a:rPr>
              <a:t>II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степени</a:t>
            </a:r>
            <a:r>
              <a:rPr lang="ru-RU" altLang="ru-RU" sz="160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altLang="ru-RU" sz="1600">
                <a:cs typeface="Times New Roman" pitchFamily="18" charset="0"/>
              </a:rPr>
              <a:t>научно-практическая конференция учащихся Псковской области «Шаг в будущее»,  2011.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Диплом </a:t>
            </a:r>
            <a:r>
              <a:rPr lang="en-US" altLang="ru-RU" sz="1600" b="1">
                <a:solidFill>
                  <a:srgbClr val="800000"/>
                </a:solidFill>
                <a:cs typeface="Times New Roman" pitchFamily="18" charset="0"/>
              </a:rPr>
              <a:t>I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степени</a:t>
            </a:r>
            <a:r>
              <a:rPr lang="ru-RU" altLang="ru-RU" sz="160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altLang="ru-RU" sz="1600">
                <a:cs typeface="Times New Roman" pitchFamily="18" charset="0"/>
              </a:rPr>
              <a:t>научно-практическая конференция учащихся Псковской области «Шаг в будущее»,  2012.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Диплом </a:t>
            </a:r>
            <a:r>
              <a:rPr lang="en-US" altLang="ru-RU" sz="1600" b="1">
                <a:solidFill>
                  <a:srgbClr val="800000"/>
                </a:solidFill>
                <a:cs typeface="Times New Roman" pitchFamily="18" charset="0"/>
              </a:rPr>
              <a:t>I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степени</a:t>
            </a:r>
            <a:r>
              <a:rPr lang="ru-RU" altLang="ru-RU" sz="160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altLang="ru-RU" sz="1600">
                <a:cs typeface="Times New Roman" pitchFamily="18" charset="0"/>
              </a:rPr>
              <a:t>научно-практическая конференция учащихся «Старт в науку», г. Псков, 2013.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Диплом </a:t>
            </a:r>
            <a:r>
              <a:rPr lang="en-US" altLang="ru-RU" sz="1600" b="1">
                <a:solidFill>
                  <a:srgbClr val="800000"/>
                </a:solidFill>
                <a:cs typeface="Times New Roman" pitchFamily="18" charset="0"/>
              </a:rPr>
              <a:t>I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степени</a:t>
            </a:r>
            <a:r>
              <a:rPr lang="ru-RU" altLang="ru-RU" sz="160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Диплом </a:t>
            </a:r>
            <a:r>
              <a:rPr lang="en-US" altLang="ru-RU" sz="1600" b="1">
                <a:solidFill>
                  <a:srgbClr val="800000"/>
                </a:solidFill>
                <a:cs typeface="Times New Roman" pitchFamily="18" charset="0"/>
              </a:rPr>
              <a:t>II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степени </a:t>
            </a:r>
            <a:r>
              <a:rPr lang="ru-RU" altLang="ru-RU" sz="1600">
                <a:cs typeface="Times New Roman" pitchFamily="18" charset="0"/>
              </a:rPr>
              <a:t>научно-практическая конференция учащихся Псковской области «Шаг в будущее»,  2013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Диплом </a:t>
            </a:r>
            <a:r>
              <a:rPr lang="en-US" altLang="ru-RU" sz="1600" b="1">
                <a:solidFill>
                  <a:srgbClr val="800000"/>
                </a:solidFill>
                <a:cs typeface="Times New Roman" pitchFamily="18" charset="0"/>
              </a:rPr>
              <a:t>III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степени, лауреата Российской научно-социальной программы «Шаг в Будущее», </a:t>
            </a:r>
            <a:r>
              <a:rPr lang="en-US" altLang="ru-RU" sz="1600">
                <a:cs typeface="Times New Roman" pitchFamily="18" charset="0"/>
              </a:rPr>
              <a:t>XXI </a:t>
            </a:r>
            <a:r>
              <a:rPr lang="ru-RU" altLang="ru-RU" sz="1600">
                <a:cs typeface="Times New Roman" pitchFamily="18" charset="0"/>
              </a:rPr>
              <a:t>Всероссийская научная конференция молодых исследователей г. Москва, 2014 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itchFamily="18" charset="0"/>
              </a:rPr>
              <a:t>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Диплом </a:t>
            </a:r>
            <a:r>
              <a:rPr lang="en-US" altLang="ru-RU" sz="1600" b="1">
                <a:solidFill>
                  <a:srgbClr val="800000"/>
                </a:solidFill>
                <a:cs typeface="Times New Roman" pitchFamily="18" charset="0"/>
              </a:rPr>
              <a:t>I </a:t>
            </a:r>
            <a:r>
              <a:rPr lang="ru-RU" altLang="ru-RU" sz="1600" b="1">
                <a:solidFill>
                  <a:srgbClr val="800000"/>
                </a:solidFill>
                <a:cs typeface="Times New Roman" pitchFamily="18" charset="0"/>
              </a:rPr>
              <a:t>степени</a:t>
            </a:r>
            <a:r>
              <a:rPr lang="ru-RU" altLang="ru-RU" sz="1600">
                <a:solidFill>
                  <a:srgbClr val="800000"/>
                </a:solidFill>
                <a:cs typeface="Times New Roman" pitchFamily="18" charset="0"/>
              </a:rPr>
              <a:t>, </a:t>
            </a:r>
            <a:r>
              <a:rPr lang="ru-RU" altLang="ru-RU" sz="1600">
                <a:cs typeface="Times New Roman" pitchFamily="18" charset="0"/>
              </a:rPr>
              <a:t>научно-практическая конференция учащихся «Старт в науку», г. Псков, 2014.</a:t>
            </a: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724400"/>
            <a:ext cx="3181350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979613" y="476250"/>
            <a:ext cx="4608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116013" y="333375"/>
            <a:ext cx="6769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800000"/>
                </a:solidFill>
                <a:cs typeface="Times New Roman" pitchFamily="18" charset="0"/>
              </a:rPr>
              <a:t>Мои публикации.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593725"/>
            <a:ext cx="1254125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025650"/>
            <a:ext cx="1282700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3860800"/>
            <a:ext cx="13128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388" y="995363"/>
            <a:ext cx="7450137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компетентностного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в обучении математики»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электронный сборник материалов областной  научно-практической конференции «Учиться и учить по новому: инновационное измерение», рег. №177, ПОИПКРО, 2011г.</a:t>
            </a:r>
          </a:p>
          <a:p>
            <a:pPr>
              <a:defRPr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практических задач по математике( в рамках подготовки к ЕГЭ)»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сайт ПОИПКРО, методическое хранилище инновационного педагогического опыта., рег.№ 161, 2011г.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опыта организации исследовательской деятельности по математике»,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Международной научно-практической конференции «Образование для устойчивого развития в поликультурном пространстве региона (Пятые Лозинские чтения). Псков, 2013 г.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Формирование УУД  на уроках математики в 5 классе»,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областной научно-практической конференции «Модернизация регионального образования – достижения, результаты, перспективы»,  Псков 2013.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универсальных учебных действий во внеурочной и урочной деятельности в 5 классе»,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ПОИПКРО, в разделе «Фестиваль педагогических идей», 2014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913" y="57150"/>
            <a:ext cx="7632700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«Жизнь – это школа, которую мы никогда не окончим»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Йомировска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1389063"/>
            <a:ext cx="82438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"Наш опыт  – это школа, которую мы никогда не окончим»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31775"/>
            <a:ext cx="8477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750" y="2828925"/>
            <a:ext cx="8208963" cy="378618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342900" indent="-342900" algn="ctr" eaLnBrk="0" hangingPunct="0">
              <a:tabLst>
                <a:tab pos="4216400" algn="l"/>
              </a:tabLs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достижение</a:t>
            </a:r>
          </a:p>
          <a:p>
            <a:pPr marL="342900" indent="-342900" algn="ctr" eaLnBrk="0" hangingPunct="0">
              <a:tabLst>
                <a:tab pos="4216400" algn="l"/>
              </a:tabLs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</a:t>
            </a:r>
          </a:p>
          <a:p>
            <a:pPr marL="342900" indent="-342900" algn="ctr" eaLnBrk="0" hangingPunct="0">
              <a:tabLst>
                <a:tab pos="4216400" algn="l"/>
              </a:tabLs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отличительная черта стандарта второго поколения</a:t>
            </a:r>
          </a:p>
          <a:p>
            <a:pPr marL="342900" indent="-342900" algn="ctr" eaLnBrk="0" hangingPunct="0">
              <a:tabLst>
                <a:tab pos="4216400" algn="l"/>
              </a:tabLst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hangingPunct="0">
              <a:tabLst>
                <a:tab pos="4216400" algn="l"/>
              </a:tabLst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hangingPunct="0">
              <a:tabLst>
                <a:tab pos="4216400" algn="l"/>
              </a:tabLst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hangingPunct="0">
              <a:tabLst>
                <a:tab pos="4216400" algn="l"/>
              </a:tabLst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hangingPunct="0">
              <a:tabLst>
                <a:tab pos="4216400" algn="l"/>
              </a:tabLst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hangingPunct="0">
              <a:tabLst>
                <a:tab pos="4216400" algn="l"/>
              </a:tabLst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hangingPunct="0">
              <a:tabLst>
                <a:tab pos="4216400" algn="l"/>
              </a:tabLst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336216" y="4149080"/>
          <a:ext cx="6336630" cy="213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 animBg="1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797800" cy="1143000"/>
          </a:xfrm>
        </p:spPr>
        <p:txBody>
          <a:bodyPr/>
          <a:lstStyle/>
          <a:p>
            <a:pPr>
              <a:defRPr/>
            </a:pPr>
            <a:r>
              <a:rPr lang="ru-RU" sz="5400" i="1" dirty="0" smtClean="0">
                <a:solidFill>
                  <a:srgbClr val="0051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5400" dirty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268760"/>
            <a:ext cx="3095575" cy="206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5" descr="C:\Users\Галя\Desktop\для сайта\псков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86490"/>
            <a:ext cx="2992214" cy="16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880320" cy="221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4" y="4068272"/>
            <a:ext cx="3024460" cy="201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4" y="1706072"/>
            <a:ext cx="2857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04" y="4149080"/>
            <a:ext cx="2664296" cy="231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3"/>
          <p:cNvSpPr>
            <a:spLocks noGrp="1"/>
          </p:cNvSpPr>
          <p:nvPr>
            <p:ph idx="1"/>
          </p:nvPr>
        </p:nvSpPr>
        <p:spPr>
          <a:xfrm>
            <a:off x="1331913" y="1916113"/>
            <a:ext cx="7366000" cy="4525962"/>
          </a:xfrm>
          <a:prstGeom prst="accentCallout3">
            <a:avLst>
              <a:gd name="adj1" fmla="val 18750"/>
              <a:gd name="adj2" fmla="val -2871"/>
              <a:gd name="adj3" fmla="val 19019"/>
              <a:gd name="adj4" fmla="val -8391"/>
              <a:gd name="adj5" fmla="val 12182"/>
              <a:gd name="adj6" fmla="val -14019"/>
              <a:gd name="adj7" fmla="val -6103"/>
              <a:gd name="adj8" fmla="val -8664"/>
            </a:avLst>
          </a:prstGeom>
          <a:solidFill>
            <a:schemeClr val="lt1">
              <a:alpha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216000" rIns="360000" bIns="216000"/>
          <a:lstStyle/>
          <a:p>
            <a:pPr algn="just" eaLnBrk="1" hangingPunct="1">
              <a:buFont typeface="Arial" pitchFamily="34" charset="0"/>
              <a:buNone/>
              <a:defRPr/>
            </a:pPr>
            <a:r>
              <a:rPr lang="ru-RU" sz="2200" b="1" dirty="0" smtClean="0"/>
              <a:t>личностным</a:t>
            </a:r>
            <a:r>
              <a:rPr lang="ru-RU" sz="2200" dirty="0" smtClean="0"/>
              <a:t>, включающим готовность и способность обучающихся к саморазвитию и личностному самоопределению, сформированность их мотивации к обучению и целенаправленной познавательной деятельности,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компетенции, правосознание, способность ставить цели и строить жизненные планы, способность к осознанию российской идентичности в поликультурном социуме;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ru-RU" sz="2200" dirty="0"/>
          </a:p>
        </p:txBody>
      </p:sp>
      <p:grpSp>
        <p:nvGrpSpPr>
          <p:cNvPr id="4099" name="Группа 11"/>
          <p:cNvGrpSpPr>
            <a:grpSpLocks/>
          </p:cNvGrpSpPr>
          <p:nvPr/>
        </p:nvGrpSpPr>
        <p:grpSpPr bwMode="auto">
          <a:xfrm>
            <a:off x="323850" y="1916113"/>
            <a:ext cx="8462963" cy="3830637"/>
            <a:chOff x="2843808" y="2780928"/>
            <a:chExt cx="5904656" cy="318770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843808" y="2780928"/>
              <a:ext cx="5904656" cy="3329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43808" y="4364874"/>
              <a:ext cx="5904656" cy="30780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43808" y="5660830"/>
              <a:ext cx="5832661" cy="3078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5" name="Содержимое 13"/>
          <p:cNvSpPr txBox="1">
            <a:spLocks/>
          </p:cNvSpPr>
          <p:nvPr/>
        </p:nvSpPr>
        <p:spPr bwMode="auto">
          <a:xfrm>
            <a:off x="1331913" y="1916113"/>
            <a:ext cx="7366000" cy="4525962"/>
          </a:xfrm>
          <a:prstGeom prst="accentCallout3">
            <a:avLst>
              <a:gd name="adj1" fmla="val 18750"/>
              <a:gd name="adj2" fmla="val -2871"/>
              <a:gd name="adj3" fmla="val 19019"/>
              <a:gd name="adj4" fmla="val -8391"/>
              <a:gd name="adj5" fmla="val 12182"/>
              <a:gd name="adj6" fmla="val -14019"/>
              <a:gd name="adj7" fmla="val -6103"/>
              <a:gd name="adj8" fmla="val -8664"/>
            </a:avLst>
          </a:prstGeom>
          <a:solidFill>
            <a:schemeClr val="lt1">
              <a:alpha val="6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216000" rIns="360000" bIns="216000"/>
          <a:lstStyle/>
          <a:p>
            <a:pPr algn="just">
              <a:defRPr/>
            </a:pPr>
            <a:r>
              <a:rPr lang="ru-RU" sz="2400" b="1" dirty="0"/>
              <a:t>метапредметным</a:t>
            </a:r>
            <a:r>
              <a:rPr lang="ru-RU" sz="2400" dirty="0"/>
              <a:t>, включающим освоенные обучающимися межпредметные понятия и </a:t>
            </a:r>
            <a:r>
              <a:rPr lang="ru-RU" sz="2400" b="1" dirty="0"/>
              <a:t>универсальные учебные действия</a:t>
            </a:r>
            <a:r>
              <a:rPr lang="ru-RU" sz="2400" dirty="0"/>
              <a:t>, способность их использования в учебной, познавательной и социальной практике, самостоятельность планирования и осуществления учебной деятельности и организации учебного сотрудничества с педагогами и сверстниками, построение индивидуальной образовательной траектории;</a:t>
            </a:r>
          </a:p>
        </p:txBody>
      </p:sp>
      <p:sp>
        <p:nvSpPr>
          <p:cNvPr id="16" name="Содержимое 13"/>
          <p:cNvSpPr txBox="1">
            <a:spLocks/>
          </p:cNvSpPr>
          <p:nvPr/>
        </p:nvSpPr>
        <p:spPr bwMode="auto">
          <a:xfrm>
            <a:off x="1331913" y="1916113"/>
            <a:ext cx="7366000" cy="4105275"/>
          </a:xfrm>
          <a:prstGeom prst="accentCallout3">
            <a:avLst>
              <a:gd name="adj1" fmla="val 29147"/>
              <a:gd name="adj2" fmla="val -2871"/>
              <a:gd name="adj3" fmla="val 29119"/>
              <a:gd name="adj4" fmla="val -9550"/>
              <a:gd name="adj5" fmla="val 12182"/>
              <a:gd name="adj6" fmla="val -14019"/>
              <a:gd name="adj7" fmla="val -6103"/>
              <a:gd name="adj8" fmla="val -8664"/>
            </a:avLst>
          </a:prstGeom>
          <a:solidFill>
            <a:schemeClr val="lt1">
              <a:alpha val="6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216000" rIns="360000" bIns="216000"/>
          <a:lstStyle/>
          <a:p>
            <a:pPr algn="just">
              <a:defRPr/>
            </a:pPr>
            <a:r>
              <a:rPr lang="ru-RU" sz="2200" b="1" dirty="0"/>
              <a:t>предметным,  </a:t>
            </a:r>
            <a:r>
              <a:rPr lang="ru-RU" sz="2200" dirty="0"/>
              <a:t>включающим освоенные обучающимися в ходе изучения учебного предмета умения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мышления, научных представлений о ключевых теориях, типах и видах отношений, владение научной терминологией, ключевыми понятиями, методами и приемами.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73213" y="268288"/>
            <a:ext cx="7388225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108000" rIns="252000" bIns="108000"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Федеральный государственный образовательный стандарт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 устанавливает требования к результатам освоения обучающимися основной образовательной программы основного общего образования:</a:t>
            </a:r>
            <a:endParaRPr lang="ru-RU" sz="2000" b="1" i="1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4103" name="Picture 2" descr="http://lib.rus.ec/cover/272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68288"/>
            <a:ext cx="1462087" cy="2279650"/>
          </a:xfrm>
          <a:prstGeom prst="rect">
            <a:avLst/>
          </a:prstGeom>
          <a:noFill/>
          <a:ln w="9525">
            <a:solidFill>
              <a:srgbClr val="0051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7" grpId="1" build="p" animBg="1"/>
      <p:bldP spid="15" grpId="0" animBg="1"/>
      <p:bldP spid="15" grpId="1" animBg="1"/>
      <p:bldP spid="16" grpId="0" animBg="1"/>
      <p:bldP spid="215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505825" cy="1143000"/>
          </a:xfrm>
        </p:spPr>
        <p:txBody>
          <a:bodyPr/>
          <a:lstStyle/>
          <a:p>
            <a:pPr algn="just"/>
            <a:r>
              <a:rPr lang="ru-RU" altLang="ru-RU" sz="24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«Если учитель хочет, чтобы что-либо было хорошо усвоено, он должен позаботиться о том, чтобы это было интересно» . </a:t>
            </a:r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Л.С. Выгодский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507288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r>
              <a:rPr lang="ru-RU" altLang="ru-RU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428625" y="1554163"/>
            <a:ext cx="4040188" cy="639762"/>
          </a:xfrm>
        </p:spPr>
        <p:txBody>
          <a:bodyPr/>
          <a:lstStyle/>
          <a:p>
            <a:pPr algn="ctr"/>
            <a:r>
              <a:rPr lang="ru-RU" altLang="ru-RU" sz="3200" smtClean="0">
                <a:solidFill>
                  <a:srgbClr val="0070C0"/>
                </a:solidFill>
              </a:rPr>
              <a:t>Урочная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5" y="2205038"/>
            <a:ext cx="4105275" cy="38877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b="1" i="1" dirty="0">
                <a:solidFill>
                  <a:srgbClr val="B30D31"/>
                </a:solidFill>
                <a:cs typeface="Times New Roman" panose="02020603050405020304" pitchFamily="18" charset="0"/>
              </a:rPr>
              <a:t>Учебно-исследовательская деятельность</a:t>
            </a:r>
            <a:r>
              <a:rPr lang="ru-RU" b="1" i="1" dirty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– это деятельность, направленная на обучение учащихся алгоритму ведения исследования, </a:t>
            </a:r>
            <a:r>
              <a:rPr lang="ru-RU" b="1" i="1" u="sng" dirty="0">
                <a:solidFill>
                  <a:srgbClr val="800000"/>
                </a:solidFill>
                <a:cs typeface="Times New Roman" panose="02020603050405020304" pitchFamily="18" charset="0"/>
              </a:rPr>
              <a:t>развитию у них исследовательского типа мышления</a:t>
            </a:r>
          </a:p>
          <a:p>
            <a:pPr>
              <a:defRPr/>
            </a:pPr>
            <a:endParaRPr lang="ru-RU" u="sng" dirty="0">
              <a:solidFill>
                <a:srgbClr val="800000"/>
              </a:solidFill>
            </a:endParaRPr>
          </a:p>
        </p:txBody>
      </p:sp>
      <p:sp>
        <p:nvSpPr>
          <p:cNvPr id="6149" name="Текст 4"/>
          <p:cNvSpPr>
            <a:spLocks noGrp="1"/>
          </p:cNvSpPr>
          <p:nvPr>
            <p:ph type="body" sz="quarter" idx="3"/>
          </p:nvPr>
        </p:nvSpPr>
        <p:spPr>
          <a:xfrm>
            <a:off x="4716463" y="1484313"/>
            <a:ext cx="4041775" cy="639762"/>
          </a:xfrm>
        </p:spPr>
        <p:txBody>
          <a:bodyPr/>
          <a:lstStyle/>
          <a:p>
            <a:pPr algn="ctr"/>
            <a:r>
              <a:rPr lang="ru-RU" altLang="ru-RU" sz="3200" smtClean="0">
                <a:solidFill>
                  <a:srgbClr val="0070C0"/>
                </a:solidFill>
              </a:rPr>
              <a:t>Внеурочная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b="1" i="1" dirty="0">
                <a:solidFill>
                  <a:srgbClr val="C00000"/>
                </a:solidFill>
                <a:cs typeface="Times New Roman" pitchFamily="18" charset="0"/>
              </a:rPr>
              <a:t>Исследовательская деятельность обучающихся</a:t>
            </a:r>
            <a:r>
              <a:rPr lang="ru-RU" i="1" dirty="0">
                <a:solidFill>
                  <a:srgbClr val="C00000"/>
                </a:solidFill>
                <a:cs typeface="Times New Roman" pitchFamily="18" charset="0"/>
              </a:rPr>
              <a:t> — </a:t>
            </a:r>
            <a:r>
              <a:rPr lang="ru-RU" dirty="0">
                <a:cs typeface="Times New Roman" pitchFamily="18" charset="0"/>
              </a:rPr>
              <a:t>деятельность </a:t>
            </a:r>
            <a:r>
              <a:rPr lang="ru-RU" dirty="0" smtClean="0">
                <a:cs typeface="Times New Roman" pitchFamily="18" charset="0"/>
              </a:rPr>
              <a:t>учащихся, </a:t>
            </a:r>
            <a:r>
              <a:rPr lang="ru-RU" dirty="0">
                <a:cs typeface="Times New Roman" pitchFamily="18" charset="0"/>
              </a:rPr>
              <a:t>связанная </a:t>
            </a:r>
            <a:r>
              <a:rPr lang="ru-RU" b="1" i="1" u="sng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с решением учащимися творческой, исследовательской задачи с заранее неизвестным решением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47925" y="1125538"/>
            <a:ext cx="1187450" cy="45243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32363" y="1125538"/>
            <a:ext cx="1223962" cy="4318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4" descr="http://im6-tub-ru.yandex.net/i?id=420500495-32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084763"/>
            <a:ext cx="10509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 descr="Картинка 210 из 535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40176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>
            <a:off x="1547813" y="587692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547813" y="5157788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547813" y="4437063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47813" y="3716338"/>
            <a:ext cx="0" cy="2174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547813" y="2997200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  <a:endCxn id="20" idx="0"/>
          </p:cNvCxnSpPr>
          <p:nvPr/>
        </p:nvCxnSpPr>
        <p:spPr>
          <a:xfrm>
            <a:off x="1547813" y="227647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950" y="245675"/>
            <a:ext cx="8856663" cy="489084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Этапы организации учебной исследовательской деятельности на уроке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908050"/>
            <a:ext cx="287972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Краткое описание этапов урока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73411" y="908050"/>
            <a:ext cx="540067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Перечень УУД, выполняемых учащимися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данных этапах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1773238"/>
            <a:ext cx="2736850" cy="50323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Мотивация к учебной деятельности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388" y="2492375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Актуализация знаний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388" y="3213100"/>
            <a:ext cx="2736850" cy="5032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Постановка проблемы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933825"/>
            <a:ext cx="2736850" cy="5032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Постановка целей и задач исследования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388" y="4652963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Формулировка рабочей гипотезы. Выбор методик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388" y="5373688"/>
            <a:ext cx="2736850" cy="50323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Сбор материала. Анализ и обобщение материала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388" y="6092825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Рефлексия. Представление результатов работы.</a:t>
            </a:r>
            <a:endParaRPr lang="ru-RU" sz="1600" b="1" dirty="0">
              <a:solidFill>
                <a:srgbClr val="800000"/>
              </a:solidFill>
            </a:endParaRPr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330450"/>
            <a:ext cx="5240338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>
            <a:off x="1547813" y="587692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547813" y="5157788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547813" y="4437063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47813" y="3716338"/>
            <a:ext cx="0" cy="2174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547813" y="2997200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  <a:endCxn id="20" idx="0"/>
          </p:cNvCxnSpPr>
          <p:nvPr/>
        </p:nvCxnSpPr>
        <p:spPr>
          <a:xfrm>
            <a:off x="1547813" y="227647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950" y="245675"/>
            <a:ext cx="8856663" cy="489084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Этапы организации учебной исследовательской деятельности на уроке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908050"/>
            <a:ext cx="287972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Краткое описание этапов урока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73411" y="908050"/>
            <a:ext cx="540067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Перечень УУД, выполняемых учащимися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данных этапах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1773238"/>
            <a:ext cx="2736850" cy="503237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Мотивация к учебной деятельности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388" y="2492375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Актуализация знаний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388" y="3213100"/>
            <a:ext cx="2736850" cy="5032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Постановка проблемы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933825"/>
            <a:ext cx="2736850" cy="5032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Постановка целей и задач исследования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388" y="5373688"/>
            <a:ext cx="2736850" cy="50323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Сбор материала. Анализ и обобщение материала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388" y="6092825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Рефлексия. Представление результатов работы.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916238" y="1836738"/>
            <a:ext cx="731837" cy="376237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4063" y="1557338"/>
            <a:ext cx="5400550" cy="3167930"/>
          </a:xfrm>
          <a:prstGeom prst="roundRect">
            <a:avLst>
              <a:gd name="adj" fmla="val 0"/>
            </a:avLst>
          </a:prstGeom>
          <a:ln/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52000" rIns="288000" anchor="ctr"/>
          <a:lstStyle/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/>
              <a:t>   Самоопределение </a:t>
            </a:r>
            <a:r>
              <a:rPr lang="ru-RU" sz="2000" b="1" dirty="0">
                <a:solidFill>
                  <a:srgbClr val="FF0000"/>
                </a:solidFill>
              </a:rPr>
              <a:t>(Л)</a:t>
            </a:r>
            <a:r>
              <a:rPr lang="ru-RU" sz="2000" dirty="0">
                <a:solidFill>
                  <a:srgbClr val="FF0000"/>
                </a:solidFill>
              </a:rPr>
              <a:t>;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/>
              <a:t>   </a:t>
            </a:r>
            <a:r>
              <a:rPr lang="ru-RU" sz="2000" dirty="0" err="1"/>
              <a:t>смыслообразование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(Л)</a:t>
            </a:r>
            <a:r>
              <a:rPr lang="ru-RU" sz="2000" dirty="0"/>
              <a:t>;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/>
              <a:t>   </a:t>
            </a:r>
            <a:r>
              <a:rPr lang="ru-RU" sz="2000" dirty="0" err="1"/>
              <a:t>целеполагание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(П);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/>
              <a:t>   планирование учебного сотрудничества с учителем и сверстниками </a:t>
            </a:r>
            <a:r>
              <a:rPr lang="ru-RU" sz="2000" b="1" dirty="0">
                <a:solidFill>
                  <a:srgbClr val="FF0000"/>
                </a:solidFill>
              </a:rPr>
              <a:t>(К).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9388" y="4684713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Формулировка рабочей гипотезы. Выбор методик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>
            <a:off x="1547813" y="587692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547813" y="5157788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547813" y="4437063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47813" y="3716338"/>
            <a:ext cx="0" cy="2174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547813" y="2997200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  <a:endCxn id="20" idx="0"/>
          </p:cNvCxnSpPr>
          <p:nvPr/>
        </p:nvCxnSpPr>
        <p:spPr>
          <a:xfrm>
            <a:off x="1547813" y="227647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950" y="245675"/>
            <a:ext cx="8856663" cy="489084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Этапы организации учебной исследовательской деятельности на уроке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908050"/>
            <a:ext cx="287972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Краткое описание этапов урока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73411" y="908050"/>
            <a:ext cx="540067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Перечень УУД, выполняемых учащимися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данных этапах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1773238"/>
            <a:ext cx="2736850" cy="50323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Мотивация к учебной деятельности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388" y="2492375"/>
            <a:ext cx="2736850" cy="50482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Актуализация знаний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388" y="3213100"/>
            <a:ext cx="2736850" cy="5032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Постановка проблемы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933825"/>
            <a:ext cx="2736850" cy="50323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Постановка целей и задач исследования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388" y="5373688"/>
            <a:ext cx="2736850" cy="50323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Сбор материала. Анализ и обобщение материала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388" y="6092825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Рефлексия. Представление результатов работы.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919413" y="2554288"/>
            <a:ext cx="731837" cy="377825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3938" y="1628800"/>
            <a:ext cx="5329237" cy="5112568"/>
          </a:xfrm>
          <a:prstGeom prst="roundRect">
            <a:avLst>
              <a:gd name="adj" fmla="val 1860"/>
            </a:avLst>
          </a:prstGeom>
          <a:ln/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72000" rIns="360000" bIns="72000" anchor="ctr"/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  подведение под проблемную ситуацию </a:t>
            </a:r>
            <a:r>
              <a:rPr lang="ru-RU" sz="1400" b="1" dirty="0">
                <a:solidFill>
                  <a:srgbClr val="FF0000"/>
                </a:solidFill>
              </a:rPr>
              <a:t>(П)</a:t>
            </a:r>
            <a:r>
              <a:rPr lang="ru-RU" sz="1400" dirty="0"/>
              <a:t>;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  извлечение необходимой информации </a:t>
            </a:r>
            <a:r>
              <a:rPr lang="ru-RU" sz="1400" b="1" dirty="0">
                <a:solidFill>
                  <a:srgbClr val="FF0000"/>
                </a:solidFill>
              </a:rPr>
              <a:t>(П)</a:t>
            </a:r>
            <a:r>
              <a:rPr lang="ru-RU" sz="1400" dirty="0"/>
              <a:t>; 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  выполнение  учебного действия, приводящего к проблемной ситуации </a:t>
            </a:r>
            <a:r>
              <a:rPr lang="ru-RU" sz="1400" b="1" dirty="0">
                <a:solidFill>
                  <a:srgbClr val="FF0000"/>
                </a:solidFill>
              </a:rPr>
              <a:t>(Р)</a:t>
            </a:r>
            <a:r>
              <a:rPr lang="ru-RU" sz="1400" dirty="0"/>
              <a:t>;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 анализ, синтез, сравнение, обобщение, аналогия, классификация</a:t>
            </a:r>
            <a:r>
              <a:rPr lang="en-US" sz="1400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(П)</a:t>
            </a:r>
            <a:r>
              <a:rPr lang="ru-RU" sz="1400" dirty="0"/>
              <a:t>;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 использование знаково-символических средств (П);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 фиксирование индивидуального затруднения в пробном действии </a:t>
            </a:r>
            <a:r>
              <a:rPr lang="ru-RU" sz="1400" b="1" dirty="0">
                <a:solidFill>
                  <a:srgbClr val="FF0000"/>
                </a:solidFill>
              </a:rPr>
              <a:t>(Р)</a:t>
            </a:r>
            <a:r>
              <a:rPr lang="ru-RU" sz="1400" dirty="0"/>
              <a:t>;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  волевая </a:t>
            </a:r>
            <a:r>
              <a:rPr lang="ru-RU" sz="1400" dirty="0" err="1"/>
              <a:t>саморегуляция</a:t>
            </a:r>
            <a:r>
              <a:rPr lang="ru-RU" sz="1400" dirty="0"/>
              <a:t> в ситуации затруднения </a:t>
            </a:r>
            <a:r>
              <a:rPr lang="ru-RU" sz="1400" b="1" dirty="0">
                <a:solidFill>
                  <a:srgbClr val="FF0000"/>
                </a:solidFill>
              </a:rPr>
              <a:t>(Р)</a:t>
            </a:r>
            <a:r>
              <a:rPr lang="ru-RU" sz="1400" dirty="0"/>
              <a:t>;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  выражение своих мыслей с достаточной полнотой и точностью </a:t>
            </a:r>
            <a:r>
              <a:rPr lang="ru-RU" sz="1400" b="1" dirty="0">
                <a:solidFill>
                  <a:srgbClr val="FF0000"/>
                </a:solidFill>
              </a:rPr>
              <a:t>(К);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  аргументация своего мнения и позиции в коммуникации </a:t>
            </a:r>
            <a:r>
              <a:rPr lang="ru-RU" sz="1400" b="1" dirty="0">
                <a:solidFill>
                  <a:srgbClr val="FF0000"/>
                </a:solidFill>
              </a:rPr>
              <a:t>(К);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  учет разных мнений </a:t>
            </a:r>
            <a:r>
              <a:rPr lang="ru-RU" sz="1400" b="1" dirty="0">
                <a:solidFill>
                  <a:srgbClr val="FF0000"/>
                </a:solidFill>
              </a:rPr>
              <a:t>(К);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  использование критериев для обоснования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      </a:t>
            </a:r>
            <a:r>
              <a:rPr lang="ru-RU" sz="1400" dirty="0"/>
              <a:t>своего суждения </a:t>
            </a:r>
            <a:r>
              <a:rPr lang="ru-RU" sz="1400" b="1" dirty="0">
                <a:solidFill>
                  <a:srgbClr val="FF0000"/>
                </a:solidFill>
              </a:rPr>
              <a:t>(К)</a:t>
            </a:r>
            <a:r>
              <a:rPr lang="ru-RU" sz="1400" dirty="0"/>
              <a:t>.</a:t>
            </a:r>
            <a:endParaRPr lang="ru-RU" sz="1100" b="1" dirty="0">
              <a:solidFill>
                <a:srgbClr val="80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9388" y="4675188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Формулировка рабочей гипотезы. Выбор методик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>
            <a:off x="1547813" y="587692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547813" y="5157788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547813" y="4437063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47813" y="3716338"/>
            <a:ext cx="0" cy="2174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547813" y="2997200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  <a:endCxn id="20" idx="0"/>
          </p:cNvCxnSpPr>
          <p:nvPr/>
        </p:nvCxnSpPr>
        <p:spPr>
          <a:xfrm>
            <a:off x="1547813" y="2276475"/>
            <a:ext cx="0" cy="215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7950" y="245675"/>
            <a:ext cx="8856663" cy="489084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00000"/>
                </a:solidFill>
                <a:cs typeface="Times New Roman" panose="02020603050405020304" pitchFamily="18" charset="0"/>
              </a:rPr>
              <a:t>Этапы организации учебной исследовательской деятельности на уроке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908050"/>
            <a:ext cx="287972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+mj-lt"/>
              </a:rPr>
              <a:t>Краткое описание этапов урока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73411" y="908050"/>
            <a:ext cx="5400675" cy="649288"/>
          </a:xfrm>
          <a:prstGeom prst="rect">
            <a:avLst/>
          </a:prstGeom>
          <a:solidFill>
            <a:srgbClr val="FEF6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Перечень УУД, выполняемых учащимися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+mj-lt"/>
              </a:rPr>
              <a:t>данных этапах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1773238"/>
            <a:ext cx="2736850" cy="50323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Мотивация к учебной деятельности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388" y="2492375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Актуализация знаний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388" y="3213100"/>
            <a:ext cx="2736850" cy="50323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Постановка проблемы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388" y="3933825"/>
            <a:ext cx="2736850" cy="50323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Постановка целей и задач исследования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388" y="5373688"/>
            <a:ext cx="2736850" cy="50323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Сбор материала. Анализ и обобщение материала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388" y="6092825"/>
            <a:ext cx="2736850" cy="50482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Рефлексия. Представление результатов работы.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44849" y="1701379"/>
            <a:ext cx="5329237" cy="4968130"/>
          </a:xfrm>
          <a:prstGeom prst="roundRect">
            <a:avLst>
              <a:gd name="adj" fmla="val 1070"/>
            </a:avLst>
          </a:prstGeom>
          <a:ln/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88000" rIns="288000"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500" dirty="0"/>
              <a:t> постановка и формулирование проблемы </a:t>
            </a:r>
            <a:r>
              <a:rPr lang="ru-RU" sz="15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500" dirty="0"/>
              <a:t> определение основной и второстепенной информации </a:t>
            </a:r>
            <a:r>
              <a:rPr lang="ru-RU" sz="15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500" dirty="0"/>
              <a:t> анализ, синтез, сравнение, обобщение, аналогия </a:t>
            </a:r>
            <a:r>
              <a:rPr lang="ru-RU" sz="15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500" dirty="0"/>
              <a:t> </a:t>
            </a:r>
            <a:r>
              <a:rPr lang="ru-RU" sz="1400" dirty="0"/>
              <a:t>установление причинно-следственных связей </a:t>
            </a:r>
            <a:r>
              <a:rPr lang="ru-RU" sz="1400" b="1" dirty="0">
                <a:solidFill>
                  <a:srgbClr val="FF0000"/>
                </a:solidFill>
              </a:rPr>
              <a:t>(П);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500" dirty="0"/>
              <a:t> структурирование знаний </a:t>
            </a:r>
            <a:r>
              <a:rPr lang="ru-RU" sz="15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500" dirty="0"/>
              <a:t>  осознанное и произвольное построение речевого высказывания </a:t>
            </a:r>
            <a:r>
              <a:rPr lang="ru-RU" sz="1500" b="1" dirty="0">
                <a:solidFill>
                  <a:srgbClr val="FF0000"/>
                </a:solidFill>
              </a:rPr>
              <a:t>(П);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500" dirty="0"/>
              <a:t>  выражение своих мыслей с достаточной полнотой и точностью </a:t>
            </a:r>
            <a:r>
              <a:rPr lang="ru-RU" sz="1500" b="1" dirty="0">
                <a:solidFill>
                  <a:srgbClr val="FF0000"/>
                </a:solidFill>
              </a:rPr>
              <a:t>(К);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500" dirty="0"/>
              <a:t>  аргументация своего мнения и позиции в коммуникации (К);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500" dirty="0"/>
              <a:t>  учет разных мнений, координирование в сотрудничестве разных позиций (К);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500" dirty="0"/>
              <a:t>  разрешение конфликтов (К).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2882900" y="3276600"/>
            <a:ext cx="731838" cy="376238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882900" y="3997325"/>
            <a:ext cx="731838" cy="376238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855913" y="4716463"/>
            <a:ext cx="731837" cy="377825"/>
          </a:xfrm>
          <a:prstGeom prst="rightArrow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anchor="ctr"/>
          <a:lstStyle/>
          <a:p>
            <a:pPr algn="just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60338" y="4652963"/>
            <a:ext cx="2736850" cy="50482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Формулировка рабочей гипотезы. Выбор методик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/>
        </a:solidFill>
        <a:ln/>
      </a:spPr>
      <a:bodyPr lIns="360000" tIns="108000" rIns="360000" bIns="108000" rtlCol="0" anchor="ctr"/>
      <a:lstStyle>
        <a:defPPr algn="just">
          <a:defRPr dirty="0" smtClean="0">
            <a:solidFill>
              <a:schemeClr val="tx1">
                <a:lumMod val="95000"/>
                <a:lumOff val="5000"/>
              </a:schemeClr>
            </a:solidFill>
            <a:ea typeface="Times New Roman" pitchFamily="18" charset="0"/>
            <a:cs typeface="Arial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12541</TotalTime>
  <Words>1802</Words>
  <Application>Microsoft Office PowerPoint</Application>
  <PresentationFormat>Экран (4:3)</PresentationFormat>
  <Paragraphs>289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«Если учитель хочет, чтобы что-либо было хорошо усвоено, он должен позаботиться о том, чтобы это было интересно» . Л.С. Выгодский</vt:lpstr>
      <vt:lpstr>Исследовательская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8 класс .  Тема урока: «Методы нахождения площадей многоугольников» </vt:lpstr>
      <vt:lpstr>Презентация PowerPoint</vt:lpstr>
      <vt:lpstr>Презентация PowerPoint</vt:lpstr>
      <vt:lpstr>Презентация PowerPoint</vt:lpstr>
      <vt:lpstr>Актуальность исследовательских методов обучения. Исследование с точки зрения </vt:lpstr>
      <vt:lpstr>                 Достижения моих учеников                                     «Мы в ответе за тех, кого приручили»                                                                                                             С. Экзюпери Публикации учащихся:</vt:lpstr>
      <vt:lpstr>                         Достижения моих учеников                              «Мы в ответе за тех, кого приручили»                                                                                                     С. Экзюпери</vt:lpstr>
      <vt:lpstr>Презентация PowerPoint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Галя</cp:lastModifiedBy>
  <cp:revision>293</cp:revision>
  <dcterms:created xsi:type="dcterms:W3CDTF">2012-09-04T11:06:38Z</dcterms:created>
  <dcterms:modified xsi:type="dcterms:W3CDTF">2015-08-11T06:53:29Z</dcterms:modified>
</cp:coreProperties>
</file>