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0" autoAdjust="0"/>
  </p:normalViewPr>
  <p:slideViewPr>
    <p:cSldViewPr>
      <p:cViewPr>
        <p:scale>
          <a:sx n="110" d="100"/>
          <a:sy n="110" d="100"/>
        </p:scale>
        <p:origin x="-216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8B431-CCEC-467D-8140-E938C528B2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E4800-98FA-40EB-ACB3-4D3D160AB0E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i="0" u="none" dirty="0" smtClean="0"/>
            <a:t>21 век –  это время командной работы. Время одиночек прошло.</a:t>
          </a:r>
          <a:endParaRPr lang="ru-RU" sz="2800" i="0" u="none" dirty="0"/>
        </a:p>
      </dgm:t>
    </dgm:pt>
    <dgm:pt modelId="{1EAB7B58-E8B8-4792-9818-A2D74835924B}" type="parTrans" cxnId="{3CD55137-9E3F-4172-BFA7-6CFABC2C68ED}">
      <dgm:prSet/>
      <dgm:spPr/>
      <dgm:t>
        <a:bodyPr/>
        <a:lstStyle/>
        <a:p>
          <a:endParaRPr lang="ru-RU"/>
        </a:p>
      </dgm:t>
    </dgm:pt>
    <dgm:pt modelId="{86255E52-F839-4746-BCAC-5EC7BC8A9BA7}" type="sibTrans" cxnId="{3CD55137-9E3F-4172-BFA7-6CFABC2C68ED}">
      <dgm:prSet/>
      <dgm:spPr/>
      <dgm:t>
        <a:bodyPr/>
        <a:lstStyle/>
        <a:p>
          <a:endParaRPr lang="ru-RU"/>
        </a:p>
      </dgm:t>
    </dgm:pt>
    <dgm:pt modelId="{32CBD4CF-0586-4928-9401-A3B19EA1E321}" type="pres">
      <dgm:prSet presAssocID="{02C8B431-CCEC-467D-8140-E938C528B2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D1410-7D53-48AA-9E22-B28E31EEDBED}" type="pres">
      <dgm:prSet presAssocID="{E29E4800-98FA-40EB-ACB3-4D3D160AB0E9}" presName="parentText" presStyleLbl="node1" presStyleIdx="0" presStyleCnt="1" custScaleX="88217" custScaleY="118356" custLinFactNeighborX="-992" custLinFactNeighborY="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5BD2B-A82E-4110-B2CC-FC4D2D83B0FD}" type="presOf" srcId="{02C8B431-CCEC-467D-8140-E938C528B2CD}" destId="{32CBD4CF-0586-4928-9401-A3B19EA1E321}" srcOrd="0" destOrd="0" presId="urn:microsoft.com/office/officeart/2005/8/layout/vList2"/>
    <dgm:cxn modelId="{3CD55137-9E3F-4172-BFA7-6CFABC2C68ED}" srcId="{02C8B431-CCEC-467D-8140-E938C528B2CD}" destId="{E29E4800-98FA-40EB-ACB3-4D3D160AB0E9}" srcOrd="0" destOrd="0" parTransId="{1EAB7B58-E8B8-4792-9818-A2D74835924B}" sibTransId="{86255E52-F839-4746-BCAC-5EC7BC8A9BA7}"/>
    <dgm:cxn modelId="{F504B7D8-F7D7-452E-874C-7F439BF97D43}" type="presOf" srcId="{E29E4800-98FA-40EB-ACB3-4D3D160AB0E9}" destId="{C21D1410-7D53-48AA-9E22-B28E31EEDBED}" srcOrd="0" destOrd="0" presId="urn:microsoft.com/office/officeart/2005/8/layout/vList2"/>
    <dgm:cxn modelId="{672688E0-BB31-4E82-98FC-23BF8EB61B51}" type="presParOf" srcId="{32CBD4CF-0586-4928-9401-A3B19EA1E321}" destId="{C21D1410-7D53-48AA-9E22-B28E31EEDB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4EC144-FB85-4E06-9668-1E267D9479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997D9-21CF-4CE6-A2D9-21D558C3668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800" dirty="0" smtClean="0"/>
            <a:t>Комбинация состоит из набора маршрутов, которые игрокам предстоит реализовать</a:t>
          </a:r>
          <a:endParaRPr lang="ru-RU" sz="1800" dirty="0"/>
        </a:p>
      </dgm:t>
    </dgm:pt>
    <dgm:pt modelId="{DD9656FB-CAD4-4B0C-A8B7-DEB787BD71EA}" type="parTrans" cxnId="{59FC3D5F-F409-48EB-8336-93B764F11BA4}">
      <dgm:prSet/>
      <dgm:spPr/>
      <dgm:t>
        <a:bodyPr/>
        <a:lstStyle/>
        <a:p>
          <a:endParaRPr lang="ru-RU"/>
        </a:p>
      </dgm:t>
    </dgm:pt>
    <dgm:pt modelId="{A6B3F9C8-DE93-4DDF-8419-ED5C869E9F62}" type="sibTrans" cxnId="{59FC3D5F-F409-48EB-8336-93B764F11BA4}">
      <dgm:prSet/>
      <dgm:spPr/>
      <dgm:t>
        <a:bodyPr/>
        <a:lstStyle/>
        <a:p>
          <a:endParaRPr lang="ru-RU"/>
        </a:p>
      </dgm:t>
    </dgm:pt>
    <dgm:pt modelId="{A81CFB56-6B78-4383-B194-8C053D11D574}" type="pres">
      <dgm:prSet presAssocID="{8F4EC144-FB85-4E06-9668-1E267D9479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6C0AFE-F02E-4718-A319-902DD366415E}" type="pres">
      <dgm:prSet presAssocID="{C1F997D9-21CF-4CE6-A2D9-21D558C366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C3D5F-F409-48EB-8336-93B764F11BA4}" srcId="{8F4EC144-FB85-4E06-9668-1E267D9479F8}" destId="{C1F997D9-21CF-4CE6-A2D9-21D558C36689}" srcOrd="0" destOrd="0" parTransId="{DD9656FB-CAD4-4B0C-A8B7-DEB787BD71EA}" sibTransId="{A6B3F9C8-DE93-4DDF-8419-ED5C869E9F62}"/>
    <dgm:cxn modelId="{7A8ED529-FBEC-444D-B03F-554EA30CD333}" type="presOf" srcId="{8F4EC144-FB85-4E06-9668-1E267D9479F8}" destId="{A81CFB56-6B78-4383-B194-8C053D11D574}" srcOrd="0" destOrd="0" presId="urn:microsoft.com/office/officeart/2005/8/layout/vList2"/>
    <dgm:cxn modelId="{91131E6C-A454-43B5-BF8E-F526D304ED82}" type="presOf" srcId="{C1F997D9-21CF-4CE6-A2D9-21D558C36689}" destId="{C66C0AFE-F02E-4718-A319-902DD366415E}" srcOrd="0" destOrd="0" presId="urn:microsoft.com/office/officeart/2005/8/layout/vList2"/>
    <dgm:cxn modelId="{E88199B2-B828-42C0-8274-16F0CC7662F3}" type="presParOf" srcId="{A81CFB56-6B78-4383-B194-8C053D11D574}" destId="{C66C0AFE-F02E-4718-A319-902DD36641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4EC144-FB85-4E06-9668-1E267D9479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997D9-21CF-4CE6-A2D9-21D558C3668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800" dirty="0" smtClean="0"/>
            <a:t>У каждого игрока свой индивидуальный маршрут, своя роль</a:t>
          </a:r>
          <a:endParaRPr lang="ru-RU" sz="1800" dirty="0"/>
        </a:p>
      </dgm:t>
    </dgm:pt>
    <dgm:pt modelId="{DD9656FB-CAD4-4B0C-A8B7-DEB787BD71EA}" type="parTrans" cxnId="{59FC3D5F-F409-48EB-8336-93B764F11BA4}">
      <dgm:prSet/>
      <dgm:spPr/>
      <dgm:t>
        <a:bodyPr/>
        <a:lstStyle/>
        <a:p>
          <a:endParaRPr lang="ru-RU"/>
        </a:p>
      </dgm:t>
    </dgm:pt>
    <dgm:pt modelId="{A6B3F9C8-DE93-4DDF-8419-ED5C869E9F62}" type="sibTrans" cxnId="{59FC3D5F-F409-48EB-8336-93B764F11BA4}">
      <dgm:prSet/>
      <dgm:spPr/>
      <dgm:t>
        <a:bodyPr/>
        <a:lstStyle/>
        <a:p>
          <a:endParaRPr lang="ru-RU"/>
        </a:p>
      </dgm:t>
    </dgm:pt>
    <dgm:pt modelId="{A81CFB56-6B78-4383-B194-8C053D11D574}" type="pres">
      <dgm:prSet presAssocID="{8F4EC144-FB85-4E06-9668-1E267D9479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6C0AFE-F02E-4718-A319-902DD366415E}" type="pres">
      <dgm:prSet presAssocID="{C1F997D9-21CF-4CE6-A2D9-21D558C36689}" presName="parentText" presStyleLbl="node1" presStyleIdx="0" presStyleCnt="1" custLinFactNeighborY="787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C3D5F-F409-48EB-8336-93B764F11BA4}" srcId="{8F4EC144-FB85-4E06-9668-1E267D9479F8}" destId="{C1F997D9-21CF-4CE6-A2D9-21D558C36689}" srcOrd="0" destOrd="0" parTransId="{DD9656FB-CAD4-4B0C-A8B7-DEB787BD71EA}" sibTransId="{A6B3F9C8-DE93-4DDF-8419-ED5C869E9F62}"/>
    <dgm:cxn modelId="{74BDCA5D-3ABB-4C8D-AE23-EDBA18D2781A}" type="presOf" srcId="{C1F997D9-21CF-4CE6-A2D9-21D558C36689}" destId="{C66C0AFE-F02E-4718-A319-902DD366415E}" srcOrd="0" destOrd="0" presId="urn:microsoft.com/office/officeart/2005/8/layout/vList2"/>
    <dgm:cxn modelId="{0B908775-C3C0-46A5-9C2C-D21934C9EC84}" type="presOf" srcId="{8F4EC144-FB85-4E06-9668-1E267D9479F8}" destId="{A81CFB56-6B78-4383-B194-8C053D11D574}" srcOrd="0" destOrd="0" presId="urn:microsoft.com/office/officeart/2005/8/layout/vList2"/>
    <dgm:cxn modelId="{D83914CF-4CDD-46FF-9CD2-C5F6AD102F84}" type="presParOf" srcId="{A81CFB56-6B78-4383-B194-8C053D11D574}" destId="{C66C0AFE-F02E-4718-A319-902DD36641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Внутри игры</a:t>
          </a:r>
          <a:endParaRPr lang="ru-RU" b="1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36502" custLinFactNeighborY="-2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637FE32A-0759-41C5-906D-F332865EAEAD}" type="presOf" srcId="{E063B5F4-51DF-4B8A-A915-8BAC527C271B}" destId="{0065EB7A-790A-4065-8459-D11DA3A2EE0C}" srcOrd="0" destOrd="0" presId="urn:microsoft.com/office/officeart/2005/8/layout/vList2"/>
    <dgm:cxn modelId="{D8EE93B3-D41A-4EB9-96FC-4FA65CF8DDBC}" type="presOf" srcId="{028F263B-003E-4621-BCCE-4BA8D9760170}" destId="{E7FF69B3-7957-42BB-B1D7-3E2EF9F261D3}" srcOrd="0" destOrd="0" presId="urn:microsoft.com/office/officeart/2005/8/layout/vList2"/>
    <dgm:cxn modelId="{9669C942-AC23-41C5-8624-93D88E87D3DC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/>
            <a:t>Роли</a:t>
          </a:r>
          <a:endParaRPr lang="ru-RU" sz="2400" b="1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Y="72708" custLinFactX="191667" custLinFactY="-20580" custLinFactNeighborX="2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E8CFDBA4-FBE2-434A-8573-51CCF7B02C0E}" type="presOf" srcId="{E063B5F4-51DF-4B8A-A915-8BAC527C271B}" destId="{0065EB7A-790A-4065-8459-D11DA3A2EE0C}" srcOrd="0" destOrd="0" presId="urn:microsoft.com/office/officeart/2005/8/layout/vList2"/>
    <dgm:cxn modelId="{3D8CCE6C-7D0F-4E70-A297-313DA8FA5D1C}" type="presOf" srcId="{028F263B-003E-4621-BCCE-4BA8D9760170}" destId="{E7FF69B3-7957-42BB-B1D7-3E2EF9F261D3}" srcOrd="0" destOrd="0" presId="urn:microsoft.com/office/officeart/2005/8/layout/vList2"/>
    <dgm:cxn modelId="{363B602F-6BFC-4DC6-BA94-9D5C8145756A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600" b="0" dirty="0" smtClean="0"/>
            <a:t>Quaterback – </a:t>
          </a:r>
          <a:r>
            <a:rPr lang="ru-RU" sz="1600" b="0" dirty="0" smtClean="0"/>
            <a:t>разыгрывающий (мозг команды)</a:t>
          </a:r>
          <a:endParaRPr lang="ru-RU" sz="16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X="88721" custScaleY="19676" custLinFactNeighborX="-4678" custLinFactNeighborY="3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863897D8-35EB-43C9-8865-437C7D528742}" type="presOf" srcId="{E063B5F4-51DF-4B8A-A915-8BAC527C271B}" destId="{0065EB7A-790A-4065-8459-D11DA3A2EE0C}" srcOrd="0" destOrd="0" presId="urn:microsoft.com/office/officeart/2005/8/layout/vList2"/>
    <dgm:cxn modelId="{DEE20ECC-BD3A-4E84-8546-A13CD2207BC5}" type="presOf" srcId="{028F263B-003E-4621-BCCE-4BA8D9760170}" destId="{E7FF69B3-7957-42BB-B1D7-3E2EF9F261D3}" srcOrd="0" destOrd="0" presId="urn:microsoft.com/office/officeart/2005/8/layout/vList2"/>
    <dgm:cxn modelId="{FCB2B09A-87BF-4F56-A92D-54AA61F560F3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600" b="0" dirty="0" smtClean="0"/>
            <a:t>Receiver – </a:t>
          </a:r>
          <a:r>
            <a:rPr lang="ru-RU" sz="1600" b="0" dirty="0" smtClean="0"/>
            <a:t>принимающий</a:t>
          </a:r>
          <a:endParaRPr lang="ru-RU" sz="16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X="81438" custScaleY="19676" custLinFactNeighborX="-1671" custLinFactNeighborY="-7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F430B007-447F-45BD-A968-B3FF98BC2549}" type="presOf" srcId="{E063B5F4-51DF-4B8A-A915-8BAC527C271B}" destId="{0065EB7A-790A-4065-8459-D11DA3A2EE0C}" srcOrd="0" destOrd="0" presId="urn:microsoft.com/office/officeart/2005/8/layout/vList2"/>
    <dgm:cxn modelId="{2440FA6D-B11A-49A7-9911-B3325592DABC}" type="presOf" srcId="{028F263B-003E-4621-BCCE-4BA8D9760170}" destId="{E7FF69B3-7957-42BB-B1D7-3E2EF9F261D3}" srcOrd="0" destOrd="0" presId="urn:microsoft.com/office/officeart/2005/8/layout/vList2"/>
    <dgm:cxn modelId="{6D873293-3261-4883-B3A1-E307606ABACD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600" b="0" dirty="0" smtClean="0"/>
            <a:t>Centre - </a:t>
          </a:r>
          <a:r>
            <a:rPr lang="ru-RU" sz="1600" b="0" dirty="0" smtClean="0"/>
            <a:t>центр</a:t>
          </a:r>
          <a:endParaRPr lang="ru-RU" sz="16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X="88721" custScaleY="19676" custLinFactNeighborX="-5342" custLinFactNeighborY="-49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2BA9D-E070-4A1D-84B2-36670365CBC5}" type="presOf" srcId="{028F263B-003E-4621-BCCE-4BA8D9760170}" destId="{E7FF69B3-7957-42BB-B1D7-3E2EF9F261D3}" srcOrd="0" destOrd="0" presId="urn:microsoft.com/office/officeart/2005/8/layout/vList2"/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33FB3985-DEF5-4038-BE9C-664B871ACA39}" type="presOf" srcId="{E063B5F4-51DF-4B8A-A915-8BAC527C271B}" destId="{0065EB7A-790A-4065-8459-D11DA3A2EE0C}" srcOrd="0" destOrd="0" presId="urn:microsoft.com/office/officeart/2005/8/layout/vList2"/>
    <dgm:cxn modelId="{E7DA780B-D551-4B05-B4DD-2F8A3FC706BE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600" b="0" dirty="0" smtClean="0"/>
            <a:t>Running Back – </a:t>
          </a:r>
          <a:r>
            <a:rPr lang="ru-RU" sz="1600" b="0" dirty="0" smtClean="0"/>
            <a:t>задний бегущий</a:t>
          </a:r>
          <a:endParaRPr lang="ru-RU" sz="16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X="88721" custScaleY="19676" custLinFactNeighborX="-1708" custLinFactNeighborY="1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0FF1E98D-AF1F-4A43-B50B-874F9253650B}" type="presOf" srcId="{E063B5F4-51DF-4B8A-A915-8BAC527C271B}" destId="{0065EB7A-790A-4065-8459-D11DA3A2EE0C}" srcOrd="0" destOrd="0" presId="urn:microsoft.com/office/officeart/2005/8/layout/vList2"/>
    <dgm:cxn modelId="{91A61096-50FA-43C2-8060-D8D86A1BE352}" type="presOf" srcId="{028F263B-003E-4621-BCCE-4BA8D9760170}" destId="{E7FF69B3-7957-42BB-B1D7-3E2EF9F261D3}" srcOrd="0" destOrd="0" presId="urn:microsoft.com/office/officeart/2005/8/layout/vList2"/>
    <dgm:cxn modelId="{FC8FD2A9-6B85-4CF5-B7C2-DC4B7468EC35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Внутри игры</a:t>
          </a:r>
          <a:endParaRPr lang="ru-RU" b="1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36502" custLinFactNeighborY="-2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78664CF2-7302-48F3-AEAA-E18FDCCE809E}" type="presOf" srcId="{E063B5F4-51DF-4B8A-A915-8BAC527C271B}" destId="{0065EB7A-790A-4065-8459-D11DA3A2EE0C}" srcOrd="0" destOrd="0" presId="urn:microsoft.com/office/officeart/2005/8/layout/vList2"/>
    <dgm:cxn modelId="{F107CE86-A5D2-45D0-81A9-7C43C465705A}" type="presOf" srcId="{028F263B-003E-4621-BCCE-4BA8D9760170}" destId="{E7FF69B3-7957-42BB-B1D7-3E2EF9F261D3}" srcOrd="0" destOrd="0" presId="urn:microsoft.com/office/officeart/2005/8/layout/vList2"/>
    <dgm:cxn modelId="{3195D547-D12B-4C05-95C1-345776C2F4B3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b="0" dirty="0" smtClean="0"/>
            <a:t>В основе лежит умение договариваться и распределять роли</a:t>
          </a:r>
          <a:endParaRPr lang="ru-RU" sz="20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-17" custLinFactNeighborY="-313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2407ACBB-A222-425C-B0DE-8E8041A5EF70}" type="presOf" srcId="{028F263B-003E-4621-BCCE-4BA8D9760170}" destId="{E7FF69B3-7957-42BB-B1D7-3E2EF9F261D3}" srcOrd="0" destOrd="0" presId="urn:microsoft.com/office/officeart/2005/8/layout/vList2"/>
    <dgm:cxn modelId="{2380BC56-CC61-44E3-BD0A-B204AB722C7B}" type="presOf" srcId="{E063B5F4-51DF-4B8A-A915-8BAC527C271B}" destId="{0065EB7A-790A-4065-8459-D11DA3A2EE0C}" srcOrd="0" destOrd="0" presId="urn:microsoft.com/office/officeart/2005/8/layout/vList2"/>
    <dgm:cxn modelId="{296FBA4C-81EB-42E5-B2F4-2EF224CADE7A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9A2FD-CA44-4FC4-90E4-949317DC71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384AC0-73DF-4B0C-83B8-2AE099EA7D4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0" dirty="0" smtClean="0"/>
            <a:t>Современный урок  физической культуры – не погоня за результатами, а кропотливая работа над укреплением здоровья детей, развитием коммуникативных качеств и создание благоприятного микроклимата в классе</a:t>
          </a:r>
          <a:r>
            <a:rPr lang="ru-RU" sz="2300" b="0" dirty="0" smtClean="0"/>
            <a:t> </a:t>
          </a:r>
          <a:endParaRPr lang="ru-RU" sz="2300" b="0" dirty="0"/>
        </a:p>
      </dgm:t>
    </dgm:pt>
    <dgm:pt modelId="{548907EE-B97E-45C9-92A1-399F5528EA3A}" type="parTrans" cxnId="{E78C2951-0654-4377-8964-54535737FAD4}">
      <dgm:prSet/>
      <dgm:spPr/>
      <dgm:t>
        <a:bodyPr/>
        <a:lstStyle/>
        <a:p>
          <a:endParaRPr lang="ru-RU" b="1"/>
        </a:p>
      </dgm:t>
    </dgm:pt>
    <dgm:pt modelId="{A59AB2D3-519A-4EFF-9394-FCBF8D7B5DC8}" type="sibTrans" cxnId="{E78C2951-0654-4377-8964-54535737FAD4}">
      <dgm:prSet/>
      <dgm:spPr/>
      <dgm:t>
        <a:bodyPr/>
        <a:lstStyle/>
        <a:p>
          <a:endParaRPr lang="ru-RU" b="1"/>
        </a:p>
      </dgm:t>
    </dgm:pt>
    <dgm:pt modelId="{E0F637F8-21ED-47F9-B45D-12D848E61C67}" type="pres">
      <dgm:prSet presAssocID="{81E9A2FD-CA44-4FC4-90E4-949317DC7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6AE723-F038-4D68-A4E0-A7973B821753}" type="pres">
      <dgm:prSet presAssocID="{DF384AC0-73DF-4B0C-83B8-2AE099EA7D43}" presName="parentText" presStyleLbl="node1" presStyleIdx="0" presStyleCnt="1" custScaleY="751194" custLinFactNeighborX="2210" custLinFactNeighborY="-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C2951-0654-4377-8964-54535737FAD4}" srcId="{81E9A2FD-CA44-4FC4-90E4-949317DC7124}" destId="{DF384AC0-73DF-4B0C-83B8-2AE099EA7D43}" srcOrd="0" destOrd="0" parTransId="{548907EE-B97E-45C9-92A1-399F5528EA3A}" sibTransId="{A59AB2D3-519A-4EFF-9394-FCBF8D7B5DC8}"/>
    <dgm:cxn modelId="{00B9DB5B-7440-4603-BF18-BA441A221259}" type="presOf" srcId="{DF384AC0-73DF-4B0C-83B8-2AE099EA7D43}" destId="{476AE723-F038-4D68-A4E0-A7973B821753}" srcOrd="0" destOrd="0" presId="urn:microsoft.com/office/officeart/2005/8/layout/vList2"/>
    <dgm:cxn modelId="{0246B286-95A9-40D9-AD50-1B0476B39050}" type="presOf" srcId="{81E9A2FD-CA44-4FC4-90E4-949317DC7124}" destId="{E0F637F8-21ED-47F9-B45D-12D848E61C67}" srcOrd="0" destOrd="0" presId="urn:microsoft.com/office/officeart/2005/8/layout/vList2"/>
    <dgm:cxn modelId="{901DB250-47E1-44C4-A7A3-FFCB41FF3536}" type="presParOf" srcId="{E0F637F8-21ED-47F9-B45D-12D848E61C67}" destId="{476AE723-F038-4D68-A4E0-A7973B8217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b="0" dirty="0" smtClean="0"/>
            <a:t>Нет необходимости уделять внимание техническим элементам, бегать и ловить мяч могут все</a:t>
          </a:r>
          <a:endParaRPr lang="ru-RU" sz="20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Y="229230" custLinFactNeighborX="149" custLinFactNeighborY="57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31F61C47-A990-4F07-8940-B4AE2192B83A}" type="presOf" srcId="{E063B5F4-51DF-4B8A-A915-8BAC527C271B}" destId="{0065EB7A-790A-4065-8459-D11DA3A2EE0C}" srcOrd="0" destOrd="0" presId="urn:microsoft.com/office/officeart/2005/8/layout/vList2"/>
    <dgm:cxn modelId="{25121A8D-3696-4E33-B13B-CDFA6F64418B}" type="presOf" srcId="{028F263B-003E-4621-BCCE-4BA8D9760170}" destId="{E7FF69B3-7957-42BB-B1D7-3E2EF9F261D3}" srcOrd="0" destOrd="0" presId="urn:microsoft.com/office/officeart/2005/8/layout/vList2"/>
    <dgm:cxn modelId="{E3927B6B-C710-4A27-88B7-9B0E5468D160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b="0" dirty="0" smtClean="0"/>
            <a:t>Можно полностью сосредоточиться на комбинациях</a:t>
          </a:r>
          <a:endParaRPr lang="ru-RU" sz="20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Y="214237" custLinFactY="7119" custLinFactNeighborX="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2A6E8E17-8FDD-4160-A4D7-DF15B4E4EDC8}" type="presOf" srcId="{E063B5F4-51DF-4B8A-A915-8BAC527C271B}" destId="{0065EB7A-790A-4065-8459-D11DA3A2EE0C}" srcOrd="0" destOrd="0" presId="urn:microsoft.com/office/officeart/2005/8/layout/vList2"/>
    <dgm:cxn modelId="{ADDBAC09-2AA0-4FF3-8564-1EE11C23680D}" type="presOf" srcId="{028F263B-003E-4621-BCCE-4BA8D9760170}" destId="{E7FF69B3-7957-42BB-B1D7-3E2EF9F261D3}" srcOrd="0" destOrd="0" presId="urn:microsoft.com/office/officeart/2005/8/layout/vList2"/>
    <dgm:cxn modelId="{674743AE-3D3D-403B-B5C5-6106D90406C7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A11C8C0-655C-450B-9587-9C385037D7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BFEF37-BF28-4EA9-8215-9DD4B6306F8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/>
            <a:t>Этапы коммуникации группового домашнего задания</a:t>
          </a:r>
          <a:endParaRPr lang="ru-RU" sz="2400" dirty="0"/>
        </a:p>
      </dgm:t>
    </dgm:pt>
    <dgm:pt modelId="{66456508-8652-4E36-8AC8-3328EE2B8A6D}" type="parTrans" cxnId="{959BEDFE-A9D2-4048-AD1D-F1448EB2183C}">
      <dgm:prSet/>
      <dgm:spPr/>
      <dgm:t>
        <a:bodyPr/>
        <a:lstStyle/>
        <a:p>
          <a:endParaRPr lang="ru-RU"/>
        </a:p>
      </dgm:t>
    </dgm:pt>
    <dgm:pt modelId="{2054F644-F3C9-4B5C-81F5-9AAA98BAC41E}" type="sibTrans" cxnId="{959BEDFE-A9D2-4048-AD1D-F1448EB2183C}">
      <dgm:prSet/>
      <dgm:spPr/>
      <dgm:t>
        <a:bodyPr/>
        <a:lstStyle/>
        <a:p>
          <a:endParaRPr lang="ru-RU"/>
        </a:p>
      </dgm:t>
    </dgm:pt>
    <dgm:pt modelId="{6E497583-DBD0-41D4-A190-7D8381CFB448}" type="pres">
      <dgm:prSet presAssocID="{BA11C8C0-655C-450B-9587-9C385037D7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3C962-3768-4009-AE5F-1FC9064FEDE0}" type="pres">
      <dgm:prSet presAssocID="{5BBFEF37-BF28-4EA9-8215-9DD4B6306F88}" presName="parentText" presStyleLbl="node1" presStyleIdx="0" presStyleCnt="1" custLinFactNeighborY="-500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E6284-E464-45EA-89D2-7E058C4792AC}" type="presOf" srcId="{5BBFEF37-BF28-4EA9-8215-9DD4B6306F88}" destId="{A0E3C962-3768-4009-AE5F-1FC9064FEDE0}" srcOrd="0" destOrd="0" presId="urn:microsoft.com/office/officeart/2005/8/layout/vList2"/>
    <dgm:cxn modelId="{959BEDFE-A9D2-4048-AD1D-F1448EB2183C}" srcId="{BA11C8C0-655C-450B-9587-9C385037D734}" destId="{5BBFEF37-BF28-4EA9-8215-9DD4B6306F88}" srcOrd="0" destOrd="0" parTransId="{66456508-8652-4E36-8AC8-3328EE2B8A6D}" sibTransId="{2054F644-F3C9-4B5C-81F5-9AAA98BAC41E}"/>
    <dgm:cxn modelId="{96C5F88D-8DF5-4F5E-AB82-22F2E4FC7AEF}" type="presOf" srcId="{BA11C8C0-655C-450B-9587-9C385037D734}" destId="{6E497583-DBD0-41D4-A190-7D8381CFB448}" srcOrd="0" destOrd="0" presId="urn:microsoft.com/office/officeart/2005/8/layout/vList2"/>
    <dgm:cxn modelId="{D45E3987-2958-4C48-B01A-D9DF864160E4}" type="presParOf" srcId="{6E497583-DBD0-41D4-A190-7D8381CFB448}" destId="{A0E3C962-3768-4009-AE5F-1FC9064FED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8DDFB68-0F0E-4C9B-A140-8F884F4931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B2DED-9184-4B78-A924-ACF11B875DD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/>
            <a:t>Первый школьный </a:t>
          </a:r>
          <a:r>
            <a:rPr lang="en-US" sz="2400" b="1" dirty="0" smtClean="0"/>
            <a:t>SUPERBOWL</a:t>
          </a:r>
          <a:endParaRPr lang="ru-RU" sz="2400" b="1" dirty="0"/>
        </a:p>
      </dgm:t>
    </dgm:pt>
    <dgm:pt modelId="{6B0EB410-5115-4C10-B24F-C1CA38410550}" type="parTrans" cxnId="{FDB53F5F-38FA-4115-B87B-5DFD996B072F}">
      <dgm:prSet/>
      <dgm:spPr/>
      <dgm:t>
        <a:bodyPr/>
        <a:lstStyle/>
        <a:p>
          <a:endParaRPr lang="ru-RU"/>
        </a:p>
      </dgm:t>
    </dgm:pt>
    <dgm:pt modelId="{8586088A-5733-4BCB-9650-24DE974BFAA7}" type="sibTrans" cxnId="{FDB53F5F-38FA-4115-B87B-5DFD996B072F}">
      <dgm:prSet/>
      <dgm:spPr/>
      <dgm:t>
        <a:bodyPr/>
        <a:lstStyle/>
        <a:p>
          <a:endParaRPr lang="ru-RU"/>
        </a:p>
      </dgm:t>
    </dgm:pt>
    <dgm:pt modelId="{22C21723-378D-4A00-95FF-FA9D59F2B04F}" type="pres">
      <dgm:prSet presAssocID="{38DDFB68-0F0E-4C9B-A140-8F884F4931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B0EE8E-0069-41F3-8DB0-1CCC222561A1}" type="pres">
      <dgm:prSet presAssocID="{2E5B2DED-9184-4B78-A924-ACF11B875DD3}" presName="parentText" presStyleLbl="node1" presStyleIdx="0" presStyleCnt="1" custScaleY="51626" custLinFactNeighborX="126" custLinFactNeighborY="2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53F5F-38FA-4115-B87B-5DFD996B072F}" srcId="{38DDFB68-0F0E-4C9B-A140-8F884F49310D}" destId="{2E5B2DED-9184-4B78-A924-ACF11B875DD3}" srcOrd="0" destOrd="0" parTransId="{6B0EB410-5115-4C10-B24F-C1CA38410550}" sibTransId="{8586088A-5733-4BCB-9650-24DE974BFAA7}"/>
    <dgm:cxn modelId="{5C0F2A40-5543-426A-8C27-B593C885E82D}" type="presOf" srcId="{38DDFB68-0F0E-4C9B-A140-8F884F49310D}" destId="{22C21723-378D-4A00-95FF-FA9D59F2B04F}" srcOrd="0" destOrd="0" presId="urn:microsoft.com/office/officeart/2005/8/layout/vList2"/>
    <dgm:cxn modelId="{7C0BC47D-CAB2-40A5-B164-4A91F68A8589}" type="presOf" srcId="{2E5B2DED-9184-4B78-A924-ACF11B875DD3}" destId="{B3B0EE8E-0069-41F3-8DB0-1CCC222561A1}" srcOrd="0" destOrd="0" presId="urn:microsoft.com/office/officeart/2005/8/layout/vList2"/>
    <dgm:cxn modelId="{7BCB8260-36BF-479C-981C-7DCB7FC66D97}" type="presParOf" srcId="{22C21723-378D-4A00-95FF-FA9D59F2B04F}" destId="{B3B0EE8E-0069-41F3-8DB0-1CCC222561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C29BCA6-025E-4656-BD5D-37CC45A0F09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5024A-60FE-4901-B7ED-6EC138DAC5F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Пока что рано говорить о выходе программы за пределы школы, но первый шаг уже сделан!!!</a:t>
          </a:r>
          <a:endParaRPr lang="ru-RU" sz="2000" b="1" dirty="0"/>
        </a:p>
      </dgm:t>
    </dgm:pt>
    <dgm:pt modelId="{203D9FAF-3E0E-4F25-95CC-E9DD1DEE4FBD}" type="parTrans" cxnId="{DD4134D6-0948-4F15-96B4-B612EADAF006}">
      <dgm:prSet/>
      <dgm:spPr/>
      <dgm:t>
        <a:bodyPr/>
        <a:lstStyle/>
        <a:p>
          <a:endParaRPr lang="ru-RU"/>
        </a:p>
      </dgm:t>
    </dgm:pt>
    <dgm:pt modelId="{6CB476BC-1175-450B-90B6-60F8520CC84F}" type="sibTrans" cxnId="{DD4134D6-0948-4F15-96B4-B612EADAF006}">
      <dgm:prSet/>
      <dgm:spPr/>
      <dgm:t>
        <a:bodyPr/>
        <a:lstStyle/>
        <a:p>
          <a:endParaRPr lang="ru-RU"/>
        </a:p>
      </dgm:t>
    </dgm:pt>
    <dgm:pt modelId="{0B648970-CF26-4022-8E5C-2DC9CCF2224F}" type="pres">
      <dgm:prSet presAssocID="{0C29BCA6-025E-4656-BD5D-37CC45A0F0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DD0CA-CFB4-46D1-B659-D89566EBB3A1}" type="pres">
      <dgm:prSet presAssocID="{B8D5024A-60FE-4901-B7ED-6EC138DAC5FB}" presName="parentText" presStyleLbl="node1" presStyleIdx="0" presStyleCnt="1" custLinFactNeighborX="-1653" custLinFactNeighborY="-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134D6-0948-4F15-96B4-B612EADAF006}" srcId="{0C29BCA6-025E-4656-BD5D-37CC45A0F090}" destId="{B8D5024A-60FE-4901-B7ED-6EC138DAC5FB}" srcOrd="0" destOrd="0" parTransId="{203D9FAF-3E0E-4F25-95CC-E9DD1DEE4FBD}" sibTransId="{6CB476BC-1175-450B-90B6-60F8520CC84F}"/>
    <dgm:cxn modelId="{53ACA32C-9D53-4779-8482-DE5D4F9E0BC7}" type="presOf" srcId="{0C29BCA6-025E-4656-BD5D-37CC45A0F090}" destId="{0B648970-CF26-4022-8E5C-2DC9CCF2224F}" srcOrd="0" destOrd="0" presId="urn:microsoft.com/office/officeart/2005/8/layout/vList2"/>
    <dgm:cxn modelId="{BDF318A5-7E79-4713-9EBC-E4E25438FDFE}" type="presOf" srcId="{B8D5024A-60FE-4901-B7ED-6EC138DAC5FB}" destId="{040DD0CA-CFB4-46D1-B659-D89566EBB3A1}" srcOrd="0" destOrd="0" presId="urn:microsoft.com/office/officeart/2005/8/layout/vList2"/>
    <dgm:cxn modelId="{12A3A1FE-6856-4BBE-9EEF-219841CA4B6C}" type="presParOf" srcId="{0B648970-CF26-4022-8E5C-2DC9CCF2224F}" destId="{040DD0CA-CFB4-46D1-B659-D89566EBB3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FB4ABE3-7B0F-4294-BA09-3DEE1ABB27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9006D-2C34-4364-B796-DF1B6A9DD663}" type="pres">
      <dgm:prSet presAssocID="{FFB4ABE3-7B0F-4294-BA09-3DEE1ABB2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053550D-2726-4145-A46F-C861A235C0CF}" type="presOf" srcId="{FFB4ABE3-7B0F-4294-BA09-3DEE1ABB27FA}" destId="{9489006D-2C34-4364-B796-DF1B6A9DD6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FB4ABE3-7B0F-4294-BA09-3DEE1ABB27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8AD958-448A-4814-BCBC-05B92EDF9E6A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Предметные результаты</a:t>
          </a:r>
          <a:endParaRPr lang="ru-RU" sz="2000" b="1" dirty="0"/>
        </a:p>
      </dgm:t>
    </dgm:pt>
    <dgm:pt modelId="{CEC34065-EFAC-40FF-84F2-3E623C036213}" type="parTrans" cxnId="{1F03F373-9B7A-4D67-A670-F5D778365F70}">
      <dgm:prSet/>
      <dgm:spPr/>
      <dgm:t>
        <a:bodyPr/>
        <a:lstStyle/>
        <a:p>
          <a:endParaRPr lang="ru-RU"/>
        </a:p>
      </dgm:t>
    </dgm:pt>
    <dgm:pt modelId="{2B0F3AE4-4FE9-40B7-90A5-E5278C67B75E}" type="sibTrans" cxnId="{1F03F373-9B7A-4D67-A670-F5D778365F70}">
      <dgm:prSet/>
      <dgm:spPr/>
      <dgm:t>
        <a:bodyPr/>
        <a:lstStyle/>
        <a:p>
          <a:endParaRPr lang="ru-RU"/>
        </a:p>
      </dgm:t>
    </dgm:pt>
    <dgm:pt modelId="{9489006D-2C34-4364-B796-DF1B6A9DD663}" type="pres">
      <dgm:prSet presAssocID="{FFB4ABE3-7B0F-4294-BA09-3DEE1ABB2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4E056-A328-47C3-B781-ACA1A3989330}" type="pres">
      <dgm:prSet presAssocID="{658AD958-448A-4814-BCBC-05B92EDF9E6A}" presName="parentText" presStyleLbl="node1" presStyleIdx="0" presStyleCnt="1" custLinFactNeighborX="-49091" custLinFactNeighborY="21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B4D5F-3378-4AB4-8303-42767462FA98}" type="presOf" srcId="{658AD958-448A-4814-BCBC-05B92EDF9E6A}" destId="{A994E056-A328-47C3-B781-ACA1A3989330}" srcOrd="0" destOrd="0" presId="urn:microsoft.com/office/officeart/2005/8/layout/vList2"/>
    <dgm:cxn modelId="{1F03F373-9B7A-4D67-A670-F5D778365F70}" srcId="{FFB4ABE3-7B0F-4294-BA09-3DEE1ABB27FA}" destId="{658AD958-448A-4814-BCBC-05B92EDF9E6A}" srcOrd="0" destOrd="0" parTransId="{CEC34065-EFAC-40FF-84F2-3E623C036213}" sibTransId="{2B0F3AE4-4FE9-40B7-90A5-E5278C67B75E}"/>
    <dgm:cxn modelId="{586A4F3E-9EF2-4E46-AA24-48FE0C15FDAB}" type="presOf" srcId="{FFB4ABE3-7B0F-4294-BA09-3DEE1ABB27FA}" destId="{9489006D-2C34-4364-B796-DF1B6A9DD663}" srcOrd="0" destOrd="0" presId="urn:microsoft.com/office/officeart/2005/8/layout/vList2"/>
    <dgm:cxn modelId="{CDB41E70-C055-4187-8471-695A080828E2}" type="presParOf" srcId="{9489006D-2C34-4364-B796-DF1B6A9DD663}" destId="{A994E056-A328-47C3-B781-ACA1A3989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FB4ABE3-7B0F-4294-BA09-3DEE1ABB27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8AD958-448A-4814-BCBC-05B92EDF9E6A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Метапредметные результаты</a:t>
          </a:r>
          <a:endParaRPr lang="ru-RU" sz="2000" b="1" dirty="0"/>
        </a:p>
      </dgm:t>
    </dgm:pt>
    <dgm:pt modelId="{CEC34065-EFAC-40FF-84F2-3E623C036213}" type="parTrans" cxnId="{1F03F373-9B7A-4D67-A670-F5D778365F70}">
      <dgm:prSet/>
      <dgm:spPr/>
      <dgm:t>
        <a:bodyPr/>
        <a:lstStyle/>
        <a:p>
          <a:endParaRPr lang="ru-RU"/>
        </a:p>
      </dgm:t>
    </dgm:pt>
    <dgm:pt modelId="{2B0F3AE4-4FE9-40B7-90A5-E5278C67B75E}" type="sibTrans" cxnId="{1F03F373-9B7A-4D67-A670-F5D778365F70}">
      <dgm:prSet/>
      <dgm:spPr/>
      <dgm:t>
        <a:bodyPr/>
        <a:lstStyle/>
        <a:p>
          <a:endParaRPr lang="ru-RU"/>
        </a:p>
      </dgm:t>
    </dgm:pt>
    <dgm:pt modelId="{9489006D-2C34-4364-B796-DF1B6A9DD663}" type="pres">
      <dgm:prSet presAssocID="{FFB4ABE3-7B0F-4294-BA09-3DEE1ABB2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4E056-A328-47C3-B781-ACA1A3989330}" type="pres">
      <dgm:prSet presAssocID="{658AD958-448A-4814-BCBC-05B92EDF9E6A}" presName="parentText" presStyleLbl="node1" presStyleIdx="0" presStyleCnt="1" custLinFactNeighborX="29091" custLinFactNeighborY="-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3F373-9B7A-4D67-A670-F5D778365F70}" srcId="{FFB4ABE3-7B0F-4294-BA09-3DEE1ABB27FA}" destId="{658AD958-448A-4814-BCBC-05B92EDF9E6A}" srcOrd="0" destOrd="0" parTransId="{CEC34065-EFAC-40FF-84F2-3E623C036213}" sibTransId="{2B0F3AE4-4FE9-40B7-90A5-E5278C67B75E}"/>
    <dgm:cxn modelId="{9D0C3AD7-F632-41FC-93C6-EC239116CAA0}" type="presOf" srcId="{658AD958-448A-4814-BCBC-05B92EDF9E6A}" destId="{A994E056-A328-47C3-B781-ACA1A3989330}" srcOrd="0" destOrd="0" presId="urn:microsoft.com/office/officeart/2005/8/layout/vList2"/>
    <dgm:cxn modelId="{1B42AD94-B02D-4687-9516-4383D00997C9}" type="presOf" srcId="{FFB4ABE3-7B0F-4294-BA09-3DEE1ABB27FA}" destId="{9489006D-2C34-4364-B796-DF1B6A9DD663}" srcOrd="0" destOrd="0" presId="urn:microsoft.com/office/officeart/2005/8/layout/vList2"/>
    <dgm:cxn modelId="{5957C649-1A83-4628-995E-9F12FF812FFE}" type="presParOf" srcId="{9489006D-2C34-4364-B796-DF1B6A9DD663}" destId="{A994E056-A328-47C3-B781-ACA1A3989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1F8CF-2DDC-4DDC-905F-A253E8ED98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3015A-1615-4376-AA79-BDCC8EF9659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/>
            <a:t>Цель моей работы : научить детей работать в команде</a:t>
          </a:r>
          <a:endParaRPr lang="ru-RU" sz="2400" b="1" dirty="0"/>
        </a:p>
      </dgm:t>
    </dgm:pt>
    <dgm:pt modelId="{DB82B027-2BCB-4701-92EF-CA51F175445C}" type="parTrans" cxnId="{A442F03F-078C-4131-8A53-446A7B001259}">
      <dgm:prSet/>
      <dgm:spPr/>
      <dgm:t>
        <a:bodyPr/>
        <a:lstStyle/>
        <a:p>
          <a:endParaRPr lang="ru-RU"/>
        </a:p>
      </dgm:t>
    </dgm:pt>
    <dgm:pt modelId="{188BDEF0-66CB-41D8-9473-3ECB116564BE}" type="sibTrans" cxnId="{A442F03F-078C-4131-8A53-446A7B001259}">
      <dgm:prSet/>
      <dgm:spPr/>
      <dgm:t>
        <a:bodyPr/>
        <a:lstStyle/>
        <a:p>
          <a:endParaRPr lang="ru-RU"/>
        </a:p>
      </dgm:t>
    </dgm:pt>
    <dgm:pt modelId="{A9057C61-58E4-4BC4-B5CA-01CC7A19AA2F}" type="pres">
      <dgm:prSet presAssocID="{ED41F8CF-2DDC-4DDC-905F-A253E8ED98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573B3-CFE9-4381-BAA5-1B08486C333D}" type="pres">
      <dgm:prSet presAssocID="{A5B3015A-1615-4376-AA79-BDCC8EF965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EEBD69-1375-4E6B-86A5-5416C9AA4711}" type="presOf" srcId="{A5B3015A-1615-4376-AA79-BDCC8EF96598}" destId="{E0A573B3-CFE9-4381-BAA5-1B08486C333D}" srcOrd="0" destOrd="0" presId="urn:microsoft.com/office/officeart/2005/8/layout/vList2"/>
    <dgm:cxn modelId="{A442F03F-078C-4131-8A53-446A7B001259}" srcId="{ED41F8CF-2DDC-4DDC-905F-A253E8ED9885}" destId="{A5B3015A-1615-4376-AA79-BDCC8EF96598}" srcOrd="0" destOrd="0" parTransId="{DB82B027-2BCB-4701-92EF-CA51F175445C}" sibTransId="{188BDEF0-66CB-41D8-9473-3ECB116564BE}"/>
    <dgm:cxn modelId="{5BD3E168-7718-4AF1-9D9C-E3A470BCD92A}" type="presOf" srcId="{ED41F8CF-2DDC-4DDC-905F-A253E8ED9885}" destId="{A9057C61-58E4-4BC4-B5CA-01CC7A19AA2F}" srcOrd="0" destOrd="0" presId="urn:microsoft.com/office/officeart/2005/8/layout/vList2"/>
    <dgm:cxn modelId="{E312E2DA-7B6D-424E-88DE-9EB36A315788}" type="presParOf" srcId="{A9057C61-58E4-4BC4-B5CA-01CC7A19AA2F}" destId="{E0A573B3-CFE9-4381-BAA5-1B08486C33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CAE7FB-FE63-4D91-8A95-B78A8C770A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F75843-37DC-4EBF-88B4-13B9DB8393B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Организовать процесс общения во время игры, сделать его творческим.</a:t>
          </a:r>
          <a:endParaRPr lang="ru-RU" dirty="0"/>
        </a:p>
      </dgm:t>
    </dgm:pt>
    <dgm:pt modelId="{95A2BAE1-ACB2-4222-BC24-DD9500C74104}" type="parTrans" cxnId="{5A50F459-3153-4024-BED0-888D5900E84E}">
      <dgm:prSet/>
      <dgm:spPr/>
      <dgm:t>
        <a:bodyPr/>
        <a:lstStyle/>
        <a:p>
          <a:endParaRPr lang="ru-RU"/>
        </a:p>
      </dgm:t>
    </dgm:pt>
    <dgm:pt modelId="{A5F7CC6E-AC76-4E19-9E47-BD0525793098}" type="sibTrans" cxnId="{5A50F459-3153-4024-BED0-888D5900E84E}">
      <dgm:prSet/>
      <dgm:spPr/>
      <dgm:t>
        <a:bodyPr/>
        <a:lstStyle/>
        <a:p>
          <a:endParaRPr lang="ru-RU"/>
        </a:p>
      </dgm:t>
    </dgm:pt>
    <dgm:pt modelId="{83A4C864-E362-4EB1-B48E-135450890A6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Научить распределять роли в коллективе.</a:t>
          </a:r>
          <a:endParaRPr lang="ru-RU" dirty="0"/>
        </a:p>
      </dgm:t>
    </dgm:pt>
    <dgm:pt modelId="{1E00895B-4FA0-48DC-9AC7-4A499DF003BF}" type="parTrans" cxnId="{B8BFE6FE-6881-4EF7-ACDF-E37E1F203652}">
      <dgm:prSet/>
      <dgm:spPr/>
      <dgm:t>
        <a:bodyPr/>
        <a:lstStyle/>
        <a:p>
          <a:endParaRPr lang="ru-RU"/>
        </a:p>
      </dgm:t>
    </dgm:pt>
    <dgm:pt modelId="{96A22A9D-BC3F-4FD4-A05E-E9EDA8DB172D}" type="sibTrans" cxnId="{B8BFE6FE-6881-4EF7-ACDF-E37E1F203652}">
      <dgm:prSet/>
      <dgm:spPr/>
      <dgm:t>
        <a:bodyPr/>
        <a:lstStyle/>
        <a:p>
          <a:endParaRPr lang="ru-RU"/>
        </a:p>
      </dgm:t>
    </dgm:pt>
    <dgm:pt modelId="{79DA4013-EC09-43EA-9B18-9D367F930A1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Научить взаимозаменять друг друга.</a:t>
          </a:r>
          <a:endParaRPr lang="ru-RU" dirty="0"/>
        </a:p>
      </dgm:t>
    </dgm:pt>
    <dgm:pt modelId="{3E14AAA6-0462-4C9E-BAF2-5375E7AD658A}" type="parTrans" cxnId="{7A8D70A5-9631-4EC9-93C3-62F85914FA28}">
      <dgm:prSet/>
      <dgm:spPr/>
      <dgm:t>
        <a:bodyPr/>
        <a:lstStyle/>
        <a:p>
          <a:endParaRPr lang="ru-RU"/>
        </a:p>
      </dgm:t>
    </dgm:pt>
    <dgm:pt modelId="{9DC21FC6-BE99-42F2-92B0-78F0DCA918F9}" type="sibTrans" cxnId="{7A8D70A5-9631-4EC9-93C3-62F85914FA28}">
      <dgm:prSet/>
      <dgm:spPr/>
      <dgm:t>
        <a:bodyPr/>
        <a:lstStyle/>
        <a:p>
          <a:endParaRPr lang="ru-RU"/>
        </a:p>
      </dgm:t>
    </dgm:pt>
    <dgm:pt modelId="{2BBC54C2-7D7F-40CB-8921-5C6CD8937B8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Развить навыки коммуникации и взаимодействия.</a:t>
          </a:r>
          <a:endParaRPr lang="ru-RU" dirty="0"/>
        </a:p>
      </dgm:t>
    </dgm:pt>
    <dgm:pt modelId="{DC532A06-2B27-492B-B4E1-ABDFFE32059E}" type="parTrans" cxnId="{4F8FB057-FFB5-4D43-BEBE-A7920DA33CF7}">
      <dgm:prSet/>
      <dgm:spPr/>
      <dgm:t>
        <a:bodyPr/>
        <a:lstStyle/>
        <a:p>
          <a:endParaRPr lang="ru-RU"/>
        </a:p>
      </dgm:t>
    </dgm:pt>
    <dgm:pt modelId="{668E7C1A-491F-4A69-BC40-226915F95E0E}" type="sibTrans" cxnId="{4F8FB057-FFB5-4D43-BEBE-A7920DA33CF7}">
      <dgm:prSet/>
      <dgm:spPr/>
      <dgm:t>
        <a:bodyPr/>
        <a:lstStyle/>
        <a:p>
          <a:endParaRPr lang="ru-RU"/>
        </a:p>
      </dgm:t>
    </dgm:pt>
    <dgm:pt modelId="{58BCF7A0-38EC-4E16-821B-CD0913F4D3F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Научить импровизировать в ходе меняющихся обстоятельств.</a:t>
          </a:r>
          <a:endParaRPr lang="ru-RU" dirty="0"/>
        </a:p>
      </dgm:t>
    </dgm:pt>
    <dgm:pt modelId="{7C9C30D0-3A6A-4CF5-846A-9774F0173528}" type="parTrans" cxnId="{DAFA3D8B-F07D-40E8-902D-A787253BFB2B}">
      <dgm:prSet/>
      <dgm:spPr/>
      <dgm:t>
        <a:bodyPr/>
        <a:lstStyle/>
        <a:p>
          <a:endParaRPr lang="ru-RU"/>
        </a:p>
      </dgm:t>
    </dgm:pt>
    <dgm:pt modelId="{071F2D91-079E-487A-8FB3-588DB83BF75C}" type="sibTrans" cxnId="{DAFA3D8B-F07D-40E8-902D-A787253BFB2B}">
      <dgm:prSet/>
      <dgm:spPr/>
      <dgm:t>
        <a:bodyPr/>
        <a:lstStyle/>
        <a:p>
          <a:endParaRPr lang="ru-RU"/>
        </a:p>
      </dgm:t>
    </dgm:pt>
    <dgm:pt modelId="{616E1813-34F5-4494-9723-F499BDFFD4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Повысить интерес к предмету физическая культура посредством командного взаимодействия.</a:t>
          </a:r>
          <a:endParaRPr lang="ru-RU" dirty="0"/>
        </a:p>
      </dgm:t>
    </dgm:pt>
    <dgm:pt modelId="{39F9FD95-FC58-41C6-883A-6977CD452A2A}" type="parTrans" cxnId="{7648BF2A-1A27-46F9-8363-EA9B3086E5E4}">
      <dgm:prSet/>
      <dgm:spPr/>
      <dgm:t>
        <a:bodyPr/>
        <a:lstStyle/>
        <a:p>
          <a:endParaRPr lang="ru-RU"/>
        </a:p>
      </dgm:t>
    </dgm:pt>
    <dgm:pt modelId="{EA4CC954-5AFD-4CB2-9055-AD78E337E575}" type="sibTrans" cxnId="{7648BF2A-1A27-46F9-8363-EA9B3086E5E4}">
      <dgm:prSet/>
      <dgm:spPr/>
      <dgm:t>
        <a:bodyPr/>
        <a:lstStyle/>
        <a:p>
          <a:endParaRPr lang="ru-RU"/>
        </a:p>
      </dgm:t>
    </dgm:pt>
    <dgm:pt modelId="{084E2357-13FA-47D1-82D0-15D935EBE945}" type="pres">
      <dgm:prSet presAssocID="{D2CAE7FB-FE63-4D91-8A95-B78A8C770A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5EEA5A-2D2B-433A-8169-63D6FB6717C9}" type="pres">
      <dgm:prSet presAssocID="{26F75843-37DC-4EBF-88B4-13B9DB8393BA}" presName="parentText" presStyleLbl="node1" presStyleIdx="0" presStyleCnt="6" custLinFactY="-868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4C032-72FF-4735-BD48-80A8E0F027E2}" type="pres">
      <dgm:prSet presAssocID="{A5F7CC6E-AC76-4E19-9E47-BD0525793098}" presName="spacer" presStyleCnt="0"/>
      <dgm:spPr/>
    </dgm:pt>
    <dgm:pt modelId="{704F1879-D1DF-46F3-B7D9-B7C679AC9D00}" type="pres">
      <dgm:prSet presAssocID="{83A4C864-E362-4EB1-B48E-135450890A6F}" presName="parentText" presStyleLbl="node1" presStyleIdx="1" presStyleCnt="6" custLinFactY="-702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F2F00-A1D6-4FAE-ADE9-DA6B9C43B25F}" type="pres">
      <dgm:prSet presAssocID="{96A22A9D-BC3F-4FD4-A05E-E9EDA8DB172D}" presName="spacer" presStyleCnt="0"/>
      <dgm:spPr/>
    </dgm:pt>
    <dgm:pt modelId="{394C0D78-924A-4523-90EC-A9B18D24B474}" type="pres">
      <dgm:prSet presAssocID="{79DA4013-EC09-43EA-9B18-9D367F930A11}" presName="parentText" presStyleLbl="node1" presStyleIdx="2" presStyleCnt="6" custLinFactY="-535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F0E9E-7C8D-4540-81AD-4606A9AB47C1}" type="pres">
      <dgm:prSet presAssocID="{9DC21FC6-BE99-42F2-92B0-78F0DCA918F9}" presName="spacer" presStyleCnt="0"/>
      <dgm:spPr/>
    </dgm:pt>
    <dgm:pt modelId="{EC1D8B46-C428-442A-82F9-7EA6025319E9}" type="pres">
      <dgm:prSet presAssocID="{2BBC54C2-7D7F-40CB-8921-5C6CD8937B80}" presName="parentText" presStyleLbl="node1" presStyleIdx="3" presStyleCnt="6" custLinFactY="-368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BF99F-AE56-4893-9563-503A1A785DF4}" type="pres">
      <dgm:prSet presAssocID="{668E7C1A-491F-4A69-BC40-226915F95E0E}" presName="spacer" presStyleCnt="0"/>
      <dgm:spPr/>
    </dgm:pt>
    <dgm:pt modelId="{702D6F68-54D7-44DF-AB96-0E53DAED943B}" type="pres">
      <dgm:prSet presAssocID="{58BCF7A0-38EC-4E16-821B-CD0913F4D3FA}" presName="parentText" presStyleLbl="node1" presStyleIdx="4" presStyleCnt="6" custLinFactY="-202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8B11A-FAC8-4FBC-A06D-5920B9CC4C10}" type="pres">
      <dgm:prSet presAssocID="{071F2D91-079E-487A-8FB3-588DB83BF75C}" presName="spacer" presStyleCnt="0"/>
      <dgm:spPr/>
    </dgm:pt>
    <dgm:pt modelId="{8E2329D5-88C6-4B3B-99FF-4A6CD2AE27C7}" type="pres">
      <dgm:prSet presAssocID="{616E1813-34F5-4494-9723-F499BDFFD48B}" presName="parentText" presStyleLbl="node1" presStyleIdx="5" presStyleCnt="6" custLinFactY="-35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D70A5-9631-4EC9-93C3-62F85914FA28}" srcId="{D2CAE7FB-FE63-4D91-8A95-B78A8C770A24}" destId="{79DA4013-EC09-43EA-9B18-9D367F930A11}" srcOrd="2" destOrd="0" parTransId="{3E14AAA6-0462-4C9E-BAF2-5375E7AD658A}" sibTransId="{9DC21FC6-BE99-42F2-92B0-78F0DCA918F9}"/>
    <dgm:cxn modelId="{DAFA3D8B-F07D-40E8-902D-A787253BFB2B}" srcId="{D2CAE7FB-FE63-4D91-8A95-B78A8C770A24}" destId="{58BCF7A0-38EC-4E16-821B-CD0913F4D3FA}" srcOrd="4" destOrd="0" parTransId="{7C9C30D0-3A6A-4CF5-846A-9774F0173528}" sibTransId="{071F2D91-079E-487A-8FB3-588DB83BF75C}"/>
    <dgm:cxn modelId="{824DCB9E-8935-4705-8AFA-433B1EDA2120}" type="presOf" srcId="{D2CAE7FB-FE63-4D91-8A95-B78A8C770A24}" destId="{084E2357-13FA-47D1-82D0-15D935EBE945}" srcOrd="0" destOrd="0" presId="urn:microsoft.com/office/officeart/2005/8/layout/vList2"/>
    <dgm:cxn modelId="{C34A0E8F-D797-4687-8675-0F3AFBF0CFAB}" type="presOf" srcId="{79DA4013-EC09-43EA-9B18-9D367F930A11}" destId="{394C0D78-924A-4523-90EC-A9B18D24B474}" srcOrd="0" destOrd="0" presId="urn:microsoft.com/office/officeart/2005/8/layout/vList2"/>
    <dgm:cxn modelId="{85E67DEF-21A4-4658-AECA-CBCB61A565FC}" type="presOf" srcId="{83A4C864-E362-4EB1-B48E-135450890A6F}" destId="{704F1879-D1DF-46F3-B7D9-B7C679AC9D00}" srcOrd="0" destOrd="0" presId="urn:microsoft.com/office/officeart/2005/8/layout/vList2"/>
    <dgm:cxn modelId="{5A50F459-3153-4024-BED0-888D5900E84E}" srcId="{D2CAE7FB-FE63-4D91-8A95-B78A8C770A24}" destId="{26F75843-37DC-4EBF-88B4-13B9DB8393BA}" srcOrd="0" destOrd="0" parTransId="{95A2BAE1-ACB2-4222-BC24-DD9500C74104}" sibTransId="{A5F7CC6E-AC76-4E19-9E47-BD0525793098}"/>
    <dgm:cxn modelId="{800D26CF-81E2-4446-B665-F2885828655B}" type="presOf" srcId="{26F75843-37DC-4EBF-88B4-13B9DB8393BA}" destId="{C75EEA5A-2D2B-433A-8169-63D6FB6717C9}" srcOrd="0" destOrd="0" presId="urn:microsoft.com/office/officeart/2005/8/layout/vList2"/>
    <dgm:cxn modelId="{4F8FB057-FFB5-4D43-BEBE-A7920DA33CF7}" srcId="{D2CAE7FB-FE63-4D91-8A95-B78A8C770A24}" destId="{2BBC54C2-7D7F-40CB-8921-5C6CD8937B80}" srcOrd="3" destOrd="0" parTransId="{DC532A06-2B27-492B-B4E1-ABDFFE32059E}" sibTransId="{668E7C1A-491F-4A69-BC40-226915F95E0E}"/>
    <dgm:cxn modelId="{08AD7744-96A6-4A34-83DA-070D03222C0C}" type="presOf" srcId="{58BCF7A0-38EC-4E16-821B-CD0913F4D3FA}" destId="{702D6F68-54D7-44DF-AB96-0E53DAED943B}" srcOrd="0" destOrd="0" presId="urn:microsoft.com/office/officeart/2005/8/layout/vList2"/>
    <dgm:cxn modelId="{B8BFE6FE-6881-4EF7-ACDF-E37E1F203652}" srcId="{D2CAE7FB-FE63-4D91-8A95-B78A8C770A24}" destId="{83A4C864-E362-4EB1-B48E-135450890A6F}" srcOrd="1" destOrd="0" parTransId="{1E00895B-4FA0-48DC-9AC7-4A499DF003BF}" sibTransId="{96A22A9D-BC3F-4FD4-A05E-E9EDA8DB172D}"/>
    <dgm:cxn modelId="{7648BF2A-1A27-46F9-8363-EA9B3086E5E4}" srcId="{D2CAE7FB-FE63-4D91-8A95-B78A8C770A24}" destId="{616E1813-34F5-4494-9723-F499BDFFD48B}" srcOrd="5" destOrd="0" parTransId="{39F9FD95-FC58-41C6-883A-6977CD452A2A}" sibTransId="{EA4CC954-5AFD-4CB2-9055-AD78E337E575}"/>
    <dgm:cxn modelId="{F32877D3-0EFD-4B67-9479-EAA9AAFF2193}" type="presOf" srcId="{2BBC54C2-7D7F-40CB-8921-5C6CD8937B80}" destId="{EC1D8B46-C428-442A-82F9-7EA6025319E9}" srcOrd="0" destOrd="0" presId="urn:microsoft.com/office/officeart/2005/8/layout/vList2"/>
    <dgm:cxn modelId="{47C8067B-6319-4C2E-9049-F853476EDDA3}" type="presOf" srcId="{616E1813-34F5-4494-9723-F499BDFFD48B}" destId="{8E2329D5-88C6-4B3B-99FF-4A6CD2AE27C7}" srcOrd="0" destOrd="0" presId="urn:microsoft.com/office/officeart/2005/8/layout/vList2"/>
    <dgm:cxn modelId="{C3FDEAFE-8A58-4794-ACB7-59D838FDF9BA}" type="presParOf" srcId="{084E2357-13FA-47D1-82D0-15D935EBE945}" destId="{C75EEA5A-2D2B-433A-8169-63D6FB6717C9}" srcOrd="0" destOrd="0" presId="urn:microsoft.com/office/officeart/2005/8/layout/vList2"/>
    <dgm:cxn modelId="{069B979D-405D-493A-9331-0E52582F09F0}" type="presParOf" srcId="{084E2357-13FA-47D1-82D0-15D935EBE945}" destId="{55B4C032-72FF-4735-BD48-80A8E0F027E2}" srcOrd="1" destOrd="0" presId="urn:microsoft.com/office/officeart/2005/8/layout/vList2"/>
    <dgm:cxn modelId="{B23A0C0B-1BE2-443F-A1CF-FA870B8CEC4D}" type="presParOf" srcId="{084E2357-13FA-47D1-82D0-15D935EBE945}" destId="{704F1879-D1DF-46F3-B7D9-B7C679AC9D00}" srcOrd="2" destOrd="0" presId="urn:microsoft.com/office/officeart/2005/8/layout/vList2"/>
    <dgm:cxn modelId="{3E5E09B0-152F-4540-8065-DE29D39D7194}" type="presParOf" srcId="{084E2357-13FA-47D1-82D0-15D935EBE945}" destId="{A16F2F00-A1D6-4FAE-ADE9-DA6B9C43B25F}" srcOrd="3" destOrd="0" presId="urn:microsoft.com/office/officeart/2005/8/layout/vList2"/>
    <dgm:cxn modelId="{D61FAC37-D60D-4897-8B98-D5BC31874BC8}" type="presParOf" srcId="{084E2357-13FA-47D1-82D0-15D935EBE945}" destId="{394C0D78-924A-4523-90EC-A9B18D24B474}" srcOrd="4" destOrd="0" presId="urn:microsoft.com/office/officeart/2005/8/layout/vList2"/>
    <dgm:cxn modelId="{5D0E0981-FC50-4FB5-BDC6-C2DDB5855409}" type="presParOf" srcId="{084E2357-13FA-47D1-82D0-15D935EBE945}" destId="{E2AF0E9E-7C8D-4540-81AD-4606A9AB47C1}" srcOrd="5" destOrd="0" presId="urn:microsoft.com/office/officeart/2005/8/layout/vList2"/>
    <dgm:cxn modelId="{DE545F88-5778-443B-9FD9-01EABCABB6AA}" type="presParOf" srcId="{084E2357-13FA-47D1-82D0-15D935EBE945}" destId="{EC1D8B46-C428-442A-82F9-7EA6025319E9}" srcOrd="6" destOrd="0" presId="urn:microsoft.com/office/officeart/2005/8/layout/vList2"/>
    <dgm:cxn modelId="{3EAB1E07-E130-42A7-91FC-C7E4C7AA5F1E}" type="presParOf" srcId="{084E2357-13FA-47D1-82D0-15D935EBE945}" destId="{F71BF99F-AE56-4893-9563-503A1A785DF4}" srcOrd="7" destOrd="0" presId="urn:microsoft.com/office/officeart/2005/8/layout/vList2"/>
    <dgm:cxn modelId="{636F5102-2E79-4054-A049-61573E92D445}" type="presParOf" srcId="{084E2357-13FA-47D1-82D0-15D935EBE945}" destId="{702D6F68-54D7-44DF-AB96-0E53DAED943B}" srcOrd="8" destOrd="0" presId="urn:microsoft.com/office/officeart/2005/8/layout/vList2"/>
    <dgm:cxn modelId="{8838DD9C-2BC2-4904-93EE-82CABEF792D0}" type="presParOf" srcId="{084E2357-13FA-47D1-82D0-15D935EBE945}" destId="{B218B11A-FAC8-4FBC-A06D-5920B9CC4C10}" srcOrd="9" destOrd="0" presId="urn:microsoft.com/office/officeart/2005/8/layout/vList2"/>
    <dgm:cxn modelId="{1F33E962-1E13-458C-8F74-03758ECA69EE}" type="presParOf" srcId="{084E2357-13FA-47D1-82D0-15D935EBE945}" destId="{8E2329D5-88C6-4B3B-99FF-4A6CD2AE27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DE1ED0-20C9-4BD2-B9EB-5FCC02B412F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1FFAB-39ED-48B5-9C83-AA677609AA4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3600" dirty="0" smtClean="0"/>
            <a:t>Поиск решения проблемы</a:t>
          </a:r>
          <a:endParaRPr lang="ru-RU" sz="3600" dirty="0"/>
        </a:p>
      </dgm:t>
    </dgm:pt>
    <dgm:pt modelId="{9B1D21B7-6919-46BE-89FE-D7C54F7A86A5}" type="parTrans" cxnId="{72D5A54F-3CFE-4EA4-877E-9B0293BF7A09}">
      <dgm:prSet/>
      <dgm:spPr/>
      <dgm:t>
        <a:bodyPr/>
        <a:lstStyle/>
        <a:p>
          <a:endParaRPr lang="ru-RU"/>
        </a:p>
      </dgm:t>
    </dgm:pt>
    <dgm:pt modelId="{43979FC2-A530-4F24-8714-B66E5ECB2A8E}" type="sibTrans" cxnId="{72D5A54F-3CFE-4EA4-877E-9B0293BF7A09}">
      <dgm:prSet/>
      <dgm:spPr/>
      <dgm:t>
        <a:bodyPr/>
        <a:lstStyle/>
        <a:p>
          <a:endParaRPr lang="ru-RU"/>
        </a:p>
      </dgm:t>
    </dgm:pt>
    <dgm:pt modelId="{B8181727-B401-4F8C-AC57-2CA64FEB9127}" type="pres">
      <dgm:prSet presAssocID="{68DE1ED0-20C9-4BD2-B9EB-5FCC02B412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2271DD-C943-47E9-93AA-EE2665CAC44B}" type="pres">
      <dgm:prSet presAssocID="{9501FFAB-39ED-48B5-9C83-AA677609AA46}" presName="parentText" presStyleLbl="node1" presStyleIdx="0" presStyleCnt="1" custScaleY="58529" custLinFactNeighborX="875" custLinFactNeighborY="-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1B6C0-B8DE-4CF0-9388-A7E998FB73A8}" type="presOf" srcId="{68DE1ED0-20C9-4BD2-B9EB-5FCC02B412F5}" destId="{B8181727-B401-4F8C-AC57-2CA64FEB9127}" srcOrd="0" destOrd="0" presId="urn:microsoft.com/office/officeart/2005/8/layout/vList2"/>
    <dgm:cxn modelId="{017C28BC-B267-41B6-B7BC-B3DEB7994502}" type="presOf" srcId="{9501FFAB-39ED-48B5-9C83-AA677609AA46}" destId="{302271DD-C943-47E9-93AA-EE2665CAC44B}" srcOrd="0" destOrd="0" presId="urn:microsoft.com/office/officeart/2005/8/layout/vList2"/>
    <dgm:cxn modelId="{72D5A54F-3CFE-4EA4-877E-9B0293BF7A09}" srcId="{68DE1ED0-20C9-4BD2-B9EB-5FCC02B412F5}" destId="{9501FFAB-39ED-48B5-9C83-AA677609AA46}" srcOrd="0" destOrd="0" parTransId="{9B1D21B7-6919-46BE-89FE-D7C54F7A86A5}" sibTransId="{43979FC2-A530-4F24-8714-B66E5ECB2A8E}"/>
    <dgm:cxn modelId="{EF0878C2-1396-4618-A832-EFA1C15BC6C8}" type="presParOf" srcId="{B8181727-B401-4F8C-AC57-2CA64FEB9127}" destId="{302271DD-C943-47E9-93AA-EE2665CAC4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F7CDBA-AFB3-4D9A-AA9A-8B2FAE37083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88991-3C96-481E-8FC0-6134D2586E2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/>
            <a:t>Флаг – футбол ( бесконтактная версия)</a:t>
          </a:r>
          <a:endParaRPr lang="ru-RU" sz="2400" b="1" dirty="0"/>
        </a:p>
      </dgm:t>
    </dgm:pt>
    <dgm:pt modelId="{460DA740-5C6B-4DE8-B2A3-264BF89D69A4}" type="parTrans" cxnId="{45C05EC8-8FEA-4727-AD08-B07CC5F63298}">
      <dgm:prSet/>
      <dgm:spPr/>
      <dgm:t>
        <a:bodyPr/>
        <a:lstStyle/>
        <a:p>
          <a:endParaRPr lang="ru-RU"/>
        </a:p>
      </dgm:t>
    </dgm:pt>
    <dgm:pt modelId="{FFDA2E63-0750-4E18-98DF-AEA57C31B923}" type="sibTrans" cxnId="{45C05EC8-8FEA-4727-AD08-B07CC5F63298}">
      <dgm:prSet/>
      <dgm:spPr/>
      <dgm:t>
        <a:bodyPr/>
        <a:lstStyle/>
        <a:p>
          <a:endParaRPr lang="ru-RU"/>
        </a:p>
      </dgm:t>
    </dgm:pt>
    <dgm:pt modelId="{757B3C5B-EEA4-4F23-BB92-64D3C5F6BEA6}" type="pres">
      <dgm:prSet presAssocID="{F5F7CDBA-AFB3-4D9A-AA9A-8B2FAE3708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0A42F-CC35-4DF0-94DD-FDDA986E3E71}" type="pres">
      <dgm:prSet presAssocID="{B8B88991-3C96-481E-8FC0-6134D2586E24}" presName="parentText" presStyleLbl="node1" presStyleIdx="0" presStyleCnt="1" custLinFactNeighborX="434" custLinFactNeighborY="285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C05EC8-8FEA-4727-AD08-B07CC5F63298}" srcId="{F5F7CDBA-AFB3-4D9A-AA9A-8B2FAE370834}" destId="{B8B88991-3C96-481E-8FC0-6134D2586E24}" srcOrd="0" destOrd="0" parTransId="{460DA740-5C6B-4DE8-B2A3-264BF89D69A4}" sibTransId="{FFDA2E63-0750-4E18-98DF-AEA57C31B923}"/>
    <dgm:cxn modelId="{678F65F6-38C3-4EC5-9E3F-3E2FA8847F65}" type="presOf" srcId="{F5F7CDBA-AFB3-4D9A-AA9A-8B2FAE370834}" destId="{757B3C5B-EEA4-4F23-BB92-64D3C5F6BEA6}" srcOrd="0" destOrd="0" presId="urn:microsoft.com/office/officeart/2005/8/layout/vList2"/>
    <dgm:cxn modelId="{0C6C7ACE-5BD9-40C0-8143-49A960D9F9F4}" type="presOf" srcId="{B8B88991-3C96-481E-8FC0-6134D2586E24}" destId="{2B30A42F-CC35-4DF0-94DD-FDDA986E3E71}" srcOrd="0" destOrd="0" presId="urn:microsoft.com/office/officeart/2005/8/layout/vList2"/>
    <dgm:cxn modelId="{21C7DC98-B0CD-48D2-A535-1A5046CFB806}" type="presParOf" srcId="{757B3C5B-EEA4-4F23-BB92-64D3C5F6BEA6}" destId="{2B30A42F-CC35-4DF0-94DD-FDDA986E3E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DE1ED0-20C9-4BD2-B9EB-5FCC02B412F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1FFAB-39ED-48B5-9C83-AA677609AA4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3200" b="1" dirty="0" smtClean="0"/>
            <a:t>Новая игровая форма</a:t>
          </a:r>
          <a:endParaRPr lang="ru-RU" sz="3200" b="1" dirty="0"/>
        </a:p>
      </dgm:t>
    </dgm:pt>
    <dgm:pt modelId="{9B1D21B7-6919-46BE-89FE-D7C54F7A86A5}" type="parTrans" cxnId="{72D5A54F-3CFE-4EA4-877E-9B0293BF7A09}">
      <dgm:prSet/>
      <dgm:spPr/>
      <dgm:t>
        <a:bodyPr/>
        <a:lstStyle/>
        <a:p>
          <a:endParaRPr lang="ru-RU"/>
        </a:p>
      </dgm:t>
    </dgm:pt>
    <dgm:pt modelId="{43979FC2-A530-4F24-8714-B66E5ECB2A8E}" type="sibTrans" cxnId="{72D5A54F-3CFE-4EA4-877E-9B0293BF7A09}">
      <dgm:prSet/>
      <dgm:spPr/>
      <dgm:t>
        <a:bodyPr/>
        <a:lstStyle/>
        <a:p>
          <a:endParaRPr lang="ru-RU"/>
        </a:p>
      </dgm:t>
    </dgm:pt>
    <dgm:pt modelId="{B8181727-B401-4F8C-AC57-2CA64FEB9127}" type="pres">
      <dgm:prSet presAssocID="{68DE1ED0-20C9-4BD2-B9EB-5FCC02B412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2271DD-C943-47E9-93AA-EE2665CAC44B}" type="pres">
      <dgm:prSet presAssocID="{9501FFAB-39ED-48B5-9C83-AA677609AA46}" presName="parentText" presStyleLbl="node1" presStyleIdx="0" presStyleCnt="1" custScaleY="49655" custLinFactNeighborX="-453" custLinFactNeighborY="-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F3E42-1D68-417D-B413-C92E2834C8C6}" type="presOf" srcId="{9501FFAB-39ED-48B5-9C83-AA677609AA46}" destId="{302271DD-C943-47E9-93AA-EE2665CAC44B}" srcOrd="0" destOrd="0" presId="urn:microsoft.com/office/officeart/2005/8/layout/vList2"/>
    <dgm:cxn modelId="{AB843420-1C61-42B5-AA78-73F552A2652E}" type="presOf" srcId="{68DE1ED0-20C9-4BD2-B9EB-5FCC02B412F5}" destId="{B8181727-B401-4F8C-AC57-2CA64FEB9127}" srcOrd="0" destOrd="0" presId="urn:microsoft.com/office/officeart/2005/8/layout/vList2"/>
    <dgm:cxn modelId="{72D5A54F-3CFE-4EA4-877E-9B0293BF7A09}" srcId="{68DE1ED0-20C9-4BD2-B9EB-5FCC02B412F5}" destId="{9501FFAB-39ED-48B5-9C83-AA677609AA46}" srcOrd="0" destOrd="0" parTransId="{9B1D21B7-6919-46BE-89FE-D7C54F7A86A5}" sibTransId="{43979FC2-A530-4F24-8714-B66E5ECB2A8E}"/>
    <dgm:cxn modelId="{D9572016-C61E-48D1-B5E3-517B1C40929F}" type="presParOf" srcId="{B8181727-B401-4F8C-AC57-2CA64FEB9127}" destId="{302271DD-C943-47E9-93AA-EE2665CAC4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6648A1-B645-4F5B-83A1-AFCD3322EF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D136E-40BD-42F6-B0C4-6AB362BA1A9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700" dirty="0" smtClean="0"/>
            <a:t>Основное отличие - исключение жестких контактов, спортсмены играют без защитной экипировки. Вместо шлемов и каркасов на поясе каждого игрока прикреплены два флажка. И если в </a:t>
          </a:r>
          <a:r>
            <a:rPr lang="ru-RU" sz="1700" u="sng" dirty="0" smtClean="0"/>
            <a:t>американском футболе </a:t>
          </a:r>
          <a:r>
            <a:rPr lang="ru-RU" sz="1700" dirty="0" smtClean="0"/>
            <a:t>для того, чтобы остановить игрока, владеющего мячом, применяется захват (жесткий контакт), то во </a:t>
          </a:r>
          <a:r>
            <a:rPr lang="ru-RU" sz="1700" u="sng" dirty="0" smtClean="0"/>
            <a:t>флаг-футболе</a:t>
          </a:r>
          <a:r>
            <a:rPr lang="ru-RU" sz="1700" dirty="0" smtClean="0"/>
            <a:t> достаточно сорвать с него флажок. Этот вид спорта развивают все европейские федерации американского футбола, он помогает игрокам освоить технические приемы, до автоматизма усвоить </a:t>
          </a:r>
          <a:r>
            <a:rPr lang="ru-RU" sz="2000" b="1" u="sng" dirty="0" smtClean="0"/>
            <a:t>тактические комбинации</a:t>
          </a:r>
          <a:r>
            <a:rPr lang="ru-RU" sz="1700" dirty="0" smtClean="0"/>
            <a:t>, развить игровые и двигательные навыки.</a:t>
          </a:r>
          <a:endParaRPr lang="ru-RU" sz="1700" dirty="0"/>
        </a:p>
      </dgm:t>
    </dgm:pt>
    <dgm:pt modelId="{949059F7-5910-4624-AB63-E4A64F8E55BB}" type="parTrans" cxnId="{FA189AF0-B3CB-4E64-B529-6D2DD9395D17}">
      <dgm:prSet/>
      <dgm:spPr/>
      <dgm:t>
        <a:bodyPr/>
        <a:lstStyle/>
        <a:p>
          <a:endParaRPr lang="ru-RU"/>
        </a:p>
      </dgm:t>
    </dgm:pt>
    <dgm:pt modelId="{69E615C8-C69A-4073-9354-5D8A6BA21716}" type="sibTrans" cxnId="{FA189AF0-B3CB-4E64-B529-6D2DD9395D17}">
      <dgm:prSet/>
      <dgm:spPr/>
      <dgm:t>
        <a:bodyPr/>
        <a:lstStyle/>
        <a:p>
          <a:endParaRPr lang="ru-RU"/>
        </a:p>
      </dgm:t>
    </dgm:pt>
    <dgm:pt modelId="{57FE71BF-664F-42C8-8B77-B2B989AAF833}" type="pres">
      <dgm:prSet presAssocID="{3E6648A1-B645-4F5B-83A1-AFCD3322EF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C83524-A274-4D58-B180-614D0FD13D40}" type="pres">
      <dgm:prSet presAssocID="{0CCD136E-40BD-42F6-B0C4-6AB362BA1A9A}" presName="parentText" presStyleLbl="node1" presStyleIdx="0" presStyleCnt="1" custScaleX="99214" custLinFactNeighborY="6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91CE0-879D-4088-831D-2970810077F8}" type="presOf" srcId="{3E6648A1-B645-4F5B-83A1-AFCD3322EF4B}" destId="{57FE71BF-664F-42C8-8B77-B2B989AAF833}" srcOrd="0" destOrd="0" presId="urn:microsoft.com/office/officeart/2005/8/layout/vList2"/>
    <dgm:cxn modelId="{A003F9DC-8607-4C46-A9D3-006EEEC6B0D1}" type="presOf" srcId="{0CCD136E-40BD-42F6-B0C4-6AB362BA1A9A}" destId="{68C83524-A274-4D58-B180-614D0FD13D40}" srcOrd="0" destOrd="0" presId="urn:microsoft.com/office/officeart/2005/8/layout/vList2"/>
    <dgm:cxn modelId="{FA189AF0-B3CB-4E64-B529-6D2DD9395D17}" srcId="{3E6648A1-B645-4F5B-83A1-AFCD3322EF4B}" destId="{0CCD136E-40BD-42F6-B0C4-6AB362BA1A9A}" srcOrd="0" destOrd="0" parTransId="{949059F7-5910-4624-AB63-E4A64F8E55BB}" sibTransId="{69E615C8-C69A-4073-9354-5D8A6BA21716}"/>
    <dgm:cxn modelId="{60FA896E-1B5D-4496-963B-4AC689149327}" type="presParOf" srcId="{57FE71BF-664F-42C8-8B77-B2B989AAF833}" destId="{68C83524-A274-4D58-B180-614D0FD13D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Внутри игры</a:t>
          </a:r>
          <a:endParaRPr lang="ru-RU" b="1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36502" custLinFactNeighborY="-2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5AD77-63BA-47E0-AEBA-21483B5C1F20}" type="presOf" srcId="{028F263B-003E-4621-BCCE-4BA8D9760170}" destId="{E7FF69B3-7957-42BB-B1D7-3E2EF9F261D3}" srcOrd="0" destOrd="0" presId="urn:microsoft.com/office/officeart/2005/8/layout/vList2"/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348E6EAB-7069-489E-961B-6632BE3D00C7}" type="presOf" srcId="{E063B5F4-51DF-4B8A-A915-8BAC527C271B}" destId="{0065EB7A-790A-4065-8459-D11DA3A2EE0C}" srcOrd="0" destOrd="0" presId="urn:microsoft.com/office/officeart/2005/8/layout/vList2"/>
    <dgm:cxn modelId="{0B2E6628-3007-4113-9C78-0A3D1FEECA56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D1410-7D53-48AA-9E22-B28E31EEDBED}">
      <dsp:nvSpPr>
        <dsp:cNvPr id="0" name=""/>
        <dsp:cNvSpPr/>
      </dsp:nvSpPr>
      <dsp:spPr>
        <a:xfrm>
          <a:off x="419207" y="4"/>
          <a:ext cx="7547955" cy="144015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/>
            <a:t>21 век –  это время командной работы. Время одиночек прошло.</a:t>
          </a:r>
          <a:endParaRPr lang="ru-RU" sz="2800" i="0" u="none" kern="1200" dirty="0"/>
        </a:p>
      </dsp:txBody>
      <dsp:txXfrm>
        <a:off x="489510" y="70307"/>
        <a:ext cx="7407349" cy="12995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C0AFE-F02E-4718-A319-902DD366415E}">
      <dsp:nvSpPr>
        <dsp:cNvPr id="0" name=""/>
        <dsp:cNvSpPr/>
      </dsp:nvSpPr>
      <dsp:spPr>
        <a:xfrm>
          <a:off x="0" y="133"/>
          <a:ext cx="8856984" cy="36906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Комбинация состоит из набора маршрутов, которые игрокам предстоит реализовать</a:t>
          </a:r>
          <a:endParaRPr lang="ru-RU" sz="1800" kern="1200" dirty="0"/>
        </a:p>
      </dsp:txBody>
      <dsp:txXfrm>
        <a:off x="18016" y="18149"/>
        <a:ext cx="8820952" cy="3330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C0AFE-F02E-4718-A319-902DD366415E}">
      <dsp:nvSpPr>
        <dsp:cNvPr id="0" name=""/>
        <dsp:cNvSpPr/>
      </dsp:nvSpPr>
      <dsp:spPr>
        <a:xfrm>
          <a:off x="0" y="267"/>
          <a:ext cx="6480721" cy="36906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 каждого игрока свой индивидуальный маршрут, своя роль</a:t>
          </a:r>
          <a:endParaRPr lang="ru-RU" sz="1800" kern="1200" dirty="0"/>
        </a:p>
      </dsp:txBody>
      <dsp:txXfrm>
        <a:off x="18016" y="18283"/>
        <a:ext cx="6444689" cy="3330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AE723-F038-4D68-A4E0-A7973B821753}">
      <dsp:nvSpPr>
        <dsp:cNvPr id="0" name=""/>
        <dsp:cNvSpPr/>
      </dsp:nvSpPr>
      <dsp:spPr>
        <a:xfrm>
          <a:off x="0" y="0"/>
          <a:ext cx="6516216" cy="201425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Современный урок  физической культуры – не погоня за результатами, а кропотливая работа над укреплением здоровья детей, развитием коммуникативных качеств и создание благоприятного микроклимата в классе</a:t>
          </a:r>
          <a:r>
            <a:rPr lang="ru-RU" sz="2300" b="0" kern="1200" dirty="0" smtClean="0"/>
            <a:t> </a:t>
          </a:r>
          <a:endParaRPr lang="ru-RU" sz="2300" b="0" kern="1200" dirty="0"/>
        </a:p>
      </dsp:txBody>
      <dsp:txXfrm>
        <a:off x="98328" y="98328"/>
        <a:ext cx="6319560" cy="18175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573B3-CFE9-4381-BAA5-1B08486C333D}">
      <dsp:nvSpPr>
        <dsp:cNvPr id="0" name=""/>
        <dsp:cNvSpPr/>
      </dsp:nvSpPr>
      <dsp:spPr>
        <a:xfrm>
          <a:off x="0" y="4359"/>
          <a:ext cx="8229600" cy="7113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Цель моей работы : научить детей работать в команде</a:t>
          </a:r>
          <a:endParaRPr lang="ru-RU" sz="2400" b="1" kern="1200" dirty="0"/>
        </a:p>
      </dsp:txBody>
      <dsp:txXfrm>
        <a:off x="34726" y="39085"/>
        <a:ext cx="8160148" cy="641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EEA5A-2D2B-433A-8169-63D6FB6717C9}">
      <dsp:nvSpPr>
        <dsp:cNvPr id="0" name=""/>
        <dsp:cNvSpPr/>
      </dsp:nvSpPr>
      <dsp:spPr>
        <a:xfrm>
          <a:off x="0" y="144015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Организовать процесс общения во время игры, сделать его творческим.</a:t>
          </a:r>
          <a:endParaRPr lang="ru-RU" sz="1400" kern="1200" dirty="0"/>
        </a:p>
      </dsp:txBody>
      <dsp:txXfrm>
        <a:off x="16392" y="160407"/>
        <a:ext cx="7923592" cy="303006"/>
      </dsp:txXfrm>
    </dsp:sp>
    <dsp:sp modelId="{704F1879-D1DF-46F3-B7D9-B7C679AC9D00}">
      <dsp:nvSpPr>
        <dsp:cNvPr id="0" name=""/>
        <dsp:cNvSpPr/>
      </dsp:nvSpPr>
      <dsp:spPr>
        <a:xfrm>
          <a:off x="0" y="576064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Научить распределять роли в коллективе.</a:t>
          </a:r>
          <a:endParaRPr lang="ru-RU" sz="1400" kern="1200" dirty="0"/>
        </a:p>
      </dsp:txBody>
      <dsp:txXfrm>
        <a:off x="16392" y="592456"/>
        <a:ext cx="7923592" cy="303006"/>
      </dsp:txXfrm>
    </dsp:sp>
    <dsp:sp modelId="{394C0D78-924A-4523-90EC-A9B18D24B474}">
      <dsp:nvSpPr>
        <dsp:cNvPr id="0" name=""/>
        <dsp:cNvSpPr/>
      </dsp:nvSpPr>
      <dsp:spPr>
        <a:xfrm>
          <a:off x="0" y="1008113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Научить взаимозаменять друг друга.</a:t>
          </a:r>
          <a:endParaRPr lang="ru-RU" sz="1400" kern="1200" dirty="0"/>
        </a:p>
      </dsp:txBody>
      <dsp:txXfrm>
        <a:off x="16392" y="1024505"/>
        <a:ext cx="7923592" cy="303006"/>
      </dsp:txXfrm>
    </dsp:sp>
    <dsp:sp modelId="{EC1D8B46-C428-442A-82F9-7EA6025319E9}">
      <dsp:nvSpPr>
        <dsp:cNvPr id="0" name=""/>
        <dsp:cNvSpPr/>
      </dsp:nvSpPr>
      <dsp:spPr>
        <a:xfrm>
          <a:off x="0" y="1440159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Развить навыки коммуникации и взаимодействия.</a:t>
          </a:r>
          <a:endParaRPr lang="ru-RU" sz="1400" kern="1200" dirty="0"/>
        </a:p>
      </dsp:txBody>
      <dsp:txXfrm>
        <a:off x="16392" y="1456551"/>
        <a:ext cx="7923592" cy="303006"/>
      </dsp:txXfrm>
    </dsp:sp>
    <dsp:sp modelId="{702D6F68-54D7-44DF-AB96-0E53DAED943B}">
      <dsp:nvSpPr>
        <dsp:cNvPr id="0" name=""/>
        <dsp:cNvSpPr/>
      </dsp:nvSpPr>
      <dsp:spPr>
        <a:xfrm>
          <a:off x="0" y="1872209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Научить импровизировать в ходе меняющихся обстоятельств.</a:t>
          </a:r>
          <a:endParaRPr lang="ru-RU" sz="1400" kern="1200" dirty="0"/>
        </a:p>
      </dsp:txBody>
      <dsp:txXfrm>
        <a:off x="16392" y="1888601"/>
        <a:ext cx="7923592" cy="303006"/>
      </dsp:txXfrm>
    </dsp:sp>
    <dsp:sp modelId="{8E2329D5-88C6-4B3B-99FF-4A6CD2AE27C7}">
      <dsp:nvSpPr>
        <dsp:cNvPr id="0" name=""/>
        <dsp:cNvSpPr/>
      </dsp:nvSpPr>
      <dsp:spPr>
        <a:xfrm>
          <a:off x="0" y="2304255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Повысить интерес к предмету физическая культура посредством командного взаимодействия.</a:t>
          </a:r>
          <a:endParaRPr lang="ru-RU" sz="1400" kern="1200" dirty="0"/>
        </a:p>
      </dsp:txBody>
      <dsp:txXfrm>
        <a:off x="16392" y="2320647"/>
        <a:ext cx="7923592" cy="303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271DD-C943-47E9-93AA-EE2665CAC44B}">
      <dsp:nvSpPr>
        <dsp:cNvPr id="0" name=""/>
        <dsp:cNvSpPr/>
      </dsp:nvSpPr>
      <dsp:spPr>
        <a:xfrm>
          <a:off x="0" y="5"/>
          <a:ext cx="8229600" cy="70122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Поиск решения проблемы</a:t>
          </a:r>
          <a:endParaRPr lang="ru-RU" sz="3600" kern="1200" dirty="0"/>
        </a:p>
      </dsp:txBody>
      <dsp:txXfrm>
        <a:off x="34231" y="34236"/>
        <a:ext cx="8161138" cy="632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0A42F-CC35-4DF0-94DD-FDDA986E3E71}">
      <dsp:nvSpPr>
        <dsp:cNvPr id="0" name=""/>
        <dsp:cNvSpPr/>
      </dsp:nvSpPr>
      <dsp:spPr>
        <a:xfrm>
          <a:off x="0" y="179"/>
          <a:ext cx="5688632" cy="50387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Флаг – футбол ( бесконтактная версия)</a:t>
          </a:r>
          <a:endParaRPr lang="ru-RU" sz="2400" b="1" kern="1200" dirty="0"/>
        </a:p>
      </dsp:txBody>
      <dsp:txXfrm>
        <a:off x="24597" y="24776"/>
        <a:ext cx="5639438" cy="454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271DD-C943-47E9-93AA-EE2665CAC44B}">
      <dsp:nvSpPr>
        <dsp:cNvPr id="0" name=""/>
        <dsp:cNvSpPr/>
      </dsp:nvSpPr>
      <dsp:spPr>
        <a:xfrm>
          <a:off x="0" y="53164"/>
          <a:ext cx="8229600" cy="59490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Новая игровая форма</a:t>
          </a:r>
          <a:endParaRPr lang="ru-RU" sz="3200" b="1" kern="1200" dirty="0"/>
        </a:p>
      </dsp:txBody>
      <dsp:txXfrm>
        <a:off x="29041" y="82205"/>
        <a:ext cx="8171518" cy="5368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83524-A274-4D58-B180-614D0FD13D40}">
      <dsp:nvSpPr>
        <dsp:cNvPr id="0" name=""/>
        <dsp:cNvSpPr/>
      </dsp:nvSpPr>
      <dsp:spPr>
        <a:xfrm>
          <a:off x="35513" y="216949"/>
          <a:ext cx="8965469" cy="209137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Основное отличие - исключение жестких контактов, спортсмены играют без защитной экипировки. Вместо шлемов и каркасов на поясе каждого игрока прикреплены два флажка. И если в </a:t>
          </a:r>
          <a:r>
            <a:rPr lang="ru-RU" sz="1700" u="sng" kern="1200" dirty="0" smtClean="0"/>
            <a:t>американском футболе </a:t>
          </a:r>
          <a:r>
            <a:rPr lang="ru-RU" sz="1700" kern="1200" dirty="0" smtClean="0"/>
            <a:t>для того, чтобы остановить игрока, владеющего мячом, применяется захват (жесткий контакт), то во </a:t>
          </a:r>
          <a:r>
            <a:rPr lang="ru-RU" sz="1700" u="sng" kern="1200" dirty="0" smtClean="0"/>
            <a:t>флаг-футболе</a:t>
          </a:r>
          <a:r>
            <a:rPr lang="ru-RU" sz="1700" kern="1200" dirty="0" smtClean="0"/>
            <a:t> достаточно сорвать с него флажок. Этот вид спорта развивают все европейские федерации американского футбола, он помогает игрокам освоить технические приемы, до автоматизма усвоить </a:t>
          </a:r>
          <a:r>
            <a:rPr lang="ru-RU" sz="2000" b="1" u="sng" kern="1200" dirty="0" smtClean="0"/>
            <a:t>тактические комбинации</a:t>
          </a:r>
          <a:r>
            <a:rPr lang="ru-RU" sz="1700" kern="1200" dirty="0" smtClean="0"/>
            <a:t>, развить игровые и двигательные навыки.</a:t>
          </a:r>
          <a:endParaRPr lang="ru-RU" sz="1700" kern="1200" dirty="0"/>
        </a:p>
      </dsp:txBody>
      <dsp:txXfrm>
        <a:off x="137606" y="319042"/>
        <a:ext cx="8761283" cy="1887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5EB7A-790A-4065-8459-D11DA3A2EE0C}">
      <dsp:nvSpPr>
        <dsp:cNvPr id="0" name=""/>
        <dsp:cNvSpPr/>
      </dsp:nvSpPr>
      <dsp:spPr>
        <a:xfrm>
          <a:off x="0" y="0"/>
          <a:ext cx="4762872" cy="64759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Внутри игры</a:t>
          </a:r>
          <a:endParaRPr lang="ru-RU" sz="2700" b="1" kern="1200" dirty="0"/>
        </a:p>
      </dsp:txBody>
      <dsp:txXfrm>
        <a:off x="31613" y="31613"/>
        <a:ext cx="4699646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9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5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7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7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0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8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0E7F-1A1A-45F6-A736-2F3AD618C867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9A65-C090-421F-9D7A-500965829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18" Type="http://schemas.openxmlformats.org/officeDocument/2006/relationships/diagramLayout" Target="../diagrams/layout21.xml"/><Relationship Id="rId3" Type="http://schemas.openxmlformats.org/officeDocument/2006/relationships/diagramLayout" Target="../diagrams/layout18.xml"/><Relationship Id="rId21" Type="http://schemas.microsoft.com/office/2007/relationships/diagramDrawing" Target="../diagrams/drawing21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17" Type="http://schemas.openxmlformats.org/officeDocument/2006/relationships/diagramData" Target="../diagrams/data21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20" Type="http://schemas.openxmlformats.org/officeDocument/2006/relationships/diagramColors" Target="../diagrams/colors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19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Relationship Id="rId2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image" Target="../media/image19.jpe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18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0;&#1085;&#1086;&#1073;&#1088;&#1085;&#1072;&#1091;&#1082;&#1080;.&#1088;&#1092;/" TargetMode="External"/><Relationship Id="rId3" Type="http://schemas.openxmlformats.org/officeDocument/2006/relationships/hyperlink" Target="http://www.americanfootball.ru/" TargetMode="External"/><Relationship Id="rId7" Type="http://schemas.openxmlformats.org/officeDocument/2006/relationships/hyperlink" Target="http://shabalinanv.ru/" TargetMode="External"/><Relationship Id="rId12" Type="http://schemas.openxmlformats.org/officeDocument/2006/relationships/hyperlink" Target="http://ivaschool12.wix.com/ivanov-vladislav" TargetMode="External"/><Relationship Id="rId2" Type="http://schemas.openxmlformats.org/officeDocument/2006/relationships/hyperlink" Target="http://nflru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fl.com/" TargetMode="External"/><Relationship Id="rId11" Type="http://schemas.openxmlformats.org/officeDocument/2006/relationships/hyperlink" Target="http://www.afc-dragons.com/" TargetMode="External"/><Relationship Id="rId5" Type="http://schemas.openxmlformats.org/officeDocument/2006/relationships/hyperlink" Target="http://am-football.ru/" TargetMode="External"/><Relationship Id="rId10" Type="http://schemas.openxmlformats.org/officeDocument/2006/relationships/hyperlink" Target="http://american-football.ru/" TargetMode="External"/><Relationship Id="rId4" Type="http://schemas.openxmlformats.org/officeDocument/2006/relationships/hyperlink" Target="http://36th.ru/" TargetMode="External"/><Relationship Id="rId9" Type="http://schemas.openxmlformats.org/officeDocument/2006/relationships/hyperlink" Target="https://ru.wikipedia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7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gif"/><Relationship Id="rId14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" Type="http://schemas.openxmlformats.org/officeDocument/2006/relationships/diagramData" Target="../diagrams/data9.xml"/><Relationship Id="rId16" Type="http://schemas.openxmlformats.org/officeDocument/2006/relationships/diagramLayout" Target="../diagrams/layout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openxmlformats.org/officeDocument/2006/relationships/diagramQuickStyle" Target="../diagrams/quickStyle10.xml"/><Relationship Id="rId5" Type="http://schemas.openxmlformats.org/officeDocument/2006/relationships/diagramColors" Target="../diagrams/colors9.xml"/><Relationship Id="rId15" Type="http://schemas.openxmlformats.org/officeDocument/2006/relationships/diagramData" Target="../diagrams/data11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4" Type="http://schemas.openxmlformats.org/officeDocument/2006/relationships/diagramQuickStyle" Target="../diagrams/quickStyle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26" Type="http://schemas.microsoft.com/office/2007/relationships/diagramDrawing" Target="../diagrams/drawing16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5" Type="http://schemas.openxmlformats.org/officeDocument/2006/relationships/diagramColors" Target="../diagrams/colors16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29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24" Type="http://schemas.openxmlformats.org/officeDocument/2006/relationships/diagramQuickStyle" Target="../diagrams/quickStyle16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23" Type="http://schemas.openxmlformats.org/officeDocument/2006/relationships/diagramLayout" Target="../diagrams/layout16.xml"/><Relationship Id="rId28" Type="http://schemas.openxmlformats.org/officeDocument/2006/relationships/diagramLayout" Target="../diagrams/layout17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31" Type="http://schemas.microsoft.com/office/2007/relationships/diagramDrawing" Target="../diagrams/drawing17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Relationship Id="rId22" Type="http://schemas.openxmlformats.org/officeDocument/2006/relationships/diagramData" Target="../diagrams/data16.xml"/><Relationship Id="rId27" Type="http://schemas.openxmlformats.org/officeDocument/2006/relationships/diagramData" Target="../diagrams/data17.xml"/><Relationship Id="rId30" Type="http://schemas.openxmlformats.org/officeDocument/2006/relationships/diagramColors" Target="../diagrams/colors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25202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Конкурсное задание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«Методический семинар»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Тема: «Формирование коммуникативных компетентностей на уроках физической культуры»</a:t>
            </a:r>
            <a:endParaRPr lang="ru-RU" sz="2800" b="1" i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Всероссийский конкурс</a:t>
            </a:r>
          </a:p>
          <a:p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Учитель года России -2015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3645024"/>
            <a:ext cx="53640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Учитель физической культуры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первой квалификационной категории</a:t>
            </a:r>
          </a:p>
          <a:p>
            <a:pPr lvl="0" algn="ctr">
              <a:spcBef>
                <a:spcPct val="2000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Иванов Владислав Игоревич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9438" y="5229200"/>
            <a:ext cx="53640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cs typeface="Times New Roman" pitchFamily="18" charset="0"/>
              </a:rPr>
              <a:t>Тверская область, г. Тверь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cs typeface="Times New Roman" pitchFamily="18" charset="0"/>
              </a:rPr>
              <a:t>МОУ Многопрофильная гимназия №12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9" name="Picture 4" descr="E:\Рочев Д.И. - метод. семинар\Logo_max-300x2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66241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40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58951" y="116633"/>
            <a:ext cx="4762872" cy="615982"/>
            <a:chOff x="0" y="0"/>
            <a:chExt cx="4762872" cy="647595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1613" y="31613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kern="1200" dirty="0" smtClean="0"/>
                <a:t>Внутри игры</a:t>
              </a:r>
              <a:endParaRPr lang="ru-RU" sz="2700" b="1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3568" y="840504"/>
            <a:ext cx="3106688" cy="375306"/>
            <a:chOff x="0" y="0"/>
            <a:chExt cx="4762872" cy="647595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1613" y="31613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/>
                <a:t>М</a:t>
              </a:r>
              <a:r>
                <a:rPr lang="ru-RU" sz="2400" b="1" kern="1200" dirty="0" smtClean="0"/>
                <a:t>аршруты</a:t>
              </a:r>
              <a:endParaRPr lang="ru-RU" sz="24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860032" y="862273"/>
            <a:ext cx="3960440" cy="375306"/>
            <a:chOff x="-179057" y="0"/>
            <a:chExt cx="4910316" cy="647595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179057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1613" y="31613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/>
                <a:t>Основные определения</a:t>
              </a:r>
              <a:endParaRPr lang="ru-RU" sz="2400" b="1" kern="1200" dirty="0"/>
            </a:p>
          </p:txBody>
        </p:sp>
      </p:grpSp>
      <p:sp>
        <p:nvSpPr>
          <p:cNvPr id="12" name="Прямоугольник с одним скругленным углом 11"/>
          <p:cNvSpPr/>
          <p:nvPr/>
        </p:nvSpPr>
        <p:spPr>
          <a:xfrm>
            <a:off x="4427984" y="1019979"/>
            <a:ext cx="45719" cy="5353171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8679" y="1210378"/>
            <a:ext cx="4176464" cy="100811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начале обучающимся предлагаются стандартные наборы маршрутов, из которых формируются комбинации</a:t>
            </a:r>
            <a:endParaRPr lang="ru-RU" sz="1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2527" y="2212576"/>
            <a:ext cx="720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362549">
            <a:off x="370592" y="2317280"/>
            <a:ext cx="455869" cy="155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28075" y="2230109"/>
            <a:ext cx="72008" cy="694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428075" y="2167944"/>
            <a:ext cx="455869" cy="155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489931" y="2412095"/>
            <a:ext cx="70593" cy="53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9030574">
            <a:off x="2457524" y="2234156"/>
            <a:ext cx="455869" cy="155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34733" y="2412095"/>
            <a:ext cx="45719" cy="53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3362549">
            <a:off x="3488171" y="2510927"/>
            <a:ext cx="323814" cy="84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723916" y="2148930"/>
            <a:ext cx="45719" cy="444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3362549">
            <a:off x="3693348" y="2225344"/>
            <a:ext cx="323814" cy="84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32878" y="3051783"/>
            <a:ext cx="691305" cy="288032"/>
            <a:chOff x="0" y="0"/>
            <a:chExt cx="4762872" cy="647595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31613" y="31613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/>
                <a:t>HITCH</a:t>
              </a:r>
              <a:endParaRPr lang="ru-RU" sz="2400" b="1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070551" y="3065844"/>
            <a:ext cx="870622" cy="288032"/>
            <a:chOff x="0" y="0"/>
            <a:chExt cx="4762872" cy="647595"/>
          </a:xfrm>
          <a:scene3d>
            <a:camera prst="orthographicFront"/>
            <a:lightRig rig="flat" dir="t"/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31613" y="31613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/>
                <a:t>POST 90</a:t>
              </a:r>
              <a:endParaRPr lang="ru-RU" sz="2400" b="1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118198" y="3065844"/>
            <a:ext cx="870622" cy="288032"/>
            <a:chOff x="0" y="0"/>
            <a:chExt cx="4762872" cy="647595"/>
          </a:xfrm>
          <a:scene3d>
            <a:camera prst="orthographicFront"/>
            <a:lightRig rig="flat" dir="t"/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31613" y="31613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/>
                <a:t>POST 45</a:t>
              </a:r>
              <a:endParaRPr lang="ru-RU" sz="2400" b="1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121448" y="3073894"/>
            <a:ext cx="1043409" cy="288032"/>
            <a:chOff x="0" y="0"/>
            <a:chExt cx="4762872" cy="647595"/>
          </a:xfrm>
          <a:scene3d>
            <a:camera prst="orthographicFront"/>
            <a:lightRig rig="flat" dir="t"/>
          </a:scene3d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0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31615" y="31614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/>
                <a:t>H</a:t>
              </a:r>
              <a:r>
                <a:rPr lang="en-US" sz="1200" b="1" dirty="0" smtClean="0"/>
                <a:t>ITCH n GO</a:t>
              </a:r>
              <a:endParaRPr lang="ru-RU" sz="2400" b="1" kern="1200" dirty="0"/>
            </a:p>
          </p:txBody>
        </p:sp>
      </p:grpSp>
      <p:sp>
        <p:nvSpPr>
          <p:cNvPr id="46" name="Заголовок 12"/>
          <p:cNvSpPr txBox="1">
            <a:spLocks/>
          </p:cNvSpPr>
          <p:nvPr/>
        </p:nvSpPr>
        <p:spPr>
          <a:xfrm>
            <a:off x="132878" y="3861048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47" name="Заголовок 12"/>
          <p:cNvSpPr txBox="1">
            <a:spLocks/>
          </p:cNvSpPr>
          <p:nvPr/>
        </p:nvSpPr>
        <p:spPr>
          <a:xfrm>
            <a:off x="0" y="5733256"/>
            <a:ext cx="451942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Хорошая комбинация – это не количество и не сложность маршрутов, а их грамотное исполнение + своевременная передача разыгрывающего (</a:t>
            </a:r>
            <a:r>
              <a:rPr lang="en-US" sz="1800" dirty="0" smtClean="0"/>
              <a:t>QB)</a:t>
            </a:r>
            <a:endParaRPr lang="ru-RU" sz="1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19402" y="3522370"/>
            <a:ext cx="4057821" cy="2160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69057" y="4629331"/>
            <a:ext cx="3795800" cy="457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020015" y="5157578"/>
            <a:ext cx="529720" cy="3962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QB</a:t>
            </a:r>
            <a:endParaRPr lang="ru-RU" sz="700" dirty="0"/>
          </a:p>
        </p:txBody>
      </p:sp>
      <p:sp>
        <p:nvSpPr>
          <p:cNvPr id="51" name="Овал 50"/>
          <p:cNvSpPr/>
          <p:nvPr/>
        </p:nvSpPr>
        <p:spPr>
          <a:xfrm>
            <a:off x="2018913" y="4717821"/>
            <a:ext cx="529720" cy="3962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</a:t>
            </a:r>
            <a:endParaRPr lang="ru-RU" sz="700" dirty="0"/>
          </a:p>
        </p:txBody>
      </p:sp>
      <p:sp>
        <p:nvSpPr>
          <p:cNvPr id="52" name="Овал 51"/>
          <p:cNvSpPr/>
          <p:nvPr/>
        </p:nvSpPr>
        <p:spPr>
          <a:xfrm>
            <a:off x="3715238" y="4717821"/>
            <a:ext cx="529720" cy="3962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</a:t>
            </a:r>
            <a:endParaRPr lang="ru-RU" sz="700" dirty="0"/>
          </a:p>
        </p:txBody>
      </p:sp>
      <p:sp>
        <p:nvSpPr>
          <p:cNvPr id="53" name="Овал 52"/>
          <p:cNvSpPr/>
          <p:nvPr/>
        </p:nvSpPr>
        <p:spPr>
          <a:xfrm>
            <a:off x="289874" y="4761312"/>
            <a:ext cx="529720" cy="3962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</a:t>
            </a:r>
            <a:endParaRPr lang="ru-RU" sz="700" dirty="0"/>
          </a:p>
        </p:txBody>
      </p:sp>
      <p:sp>
        <p:nvSpPr>
          <p:cNvPr id="54" name="Овал 53"/>
          <p:cNvSpPr/>
          <p:nvPr/>
        </p:nvSpPr>
        <p:spPr>
          <a:xfrm>
            <a:off x="1235223" y="5242332"/>
            <a:ext cx="529720" cy="3962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RB</a:t>
            </a:r>
            <a:endParaRPr lang="ru-RU" sz="7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24485" y="4023566"/>
            <a:ext cx="72008" cy="694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537462" y="3984369"/>
            <a:ext cx="2252149" cy="155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48313" y="4285791"/>
            <a:ext cx="7200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2272836" y="4241715"/>
            <a:ext cx="1251311" cy="1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944094" y="3874399"/>
            <a:ext cx="720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7681659">
            <a:off x="3617066" y="4010651"/>
            <a:ext cx="455869" cy="155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470565" y="4407955"/>
            <a:ext cx="70593" cy="8343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13709036">
            <a:off x="684771" y="3982329"/>
            <a:ext cx="978807" cy="1728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4614725" y="5408804"/>
            <a:ext cx="4462730" cy="466901"/>
            <a:chOff x="-179057" y="-8057"/>
            <a:chExt cx="4910317" cy="1028656"/>
          </a:xfrm>
          <a:scene3d>
            <a:camera prst="orthographicFront"/>
            <a:lightRig rig="flat" dir="t"/>
          </a:scene3d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-179057" y="-8057"/>
              <a:ext cx="4871896" cy="10205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-99204" y="0"/>
              <a:ext cx="4830464" cy="1020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Snap</a:t>
              </a:r>
              <a:r>
                <a:rPr lang="ru-RU" dirty="0" smtClean="0"/>
                <a:t> – начало розыгрыша передача мяча от центра (С) разыгрывающему ( </a:t>
              </a:r>
              <a:r>
                <a:rPr lang="en-US" dirty="0" smtClean="0"/>
                <a:t>QB)</a:t>
              </a:r>
              <a:endParaRPr lang="ru-RU" kern="12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578663" y="1400566"/>
            <a:ext cx="4472503" cy="577965"/>
            <a:chOff x="-179057" y="-78573"/>
            <a:chExt cx="4921070" cy="918321"/>
          </a:xfrm>
          <a:scene3d>
            <a:camera prst="orthographicFront"/>
            <a:lightRig rig="flat" dir="t"/>
          </a:scene3d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-179057" y="1"/>
              <a:ext cx="4871896" cy="72952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-88451" y="-78573"/>
              <a:ext cx="4830464" cy="9183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Touchdown – </a:t>
              </a:r>
              <a:r>
                <a:rPr lang="ru-RU" dirty="0" smtClean="0"/>
                <a:t>фиксация мяча в зачетной зоне соперника ( 6 очков)</a:t>
              </a:r>
              <a:endParaRPr lang="ru-RU" kern="12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588436" y="2267553"/>
            <a:ext cx="4477564" cy="612789"/>
            <a:chOff x="-200138" y="-82338"/>
            <a:chExt cx="4926639" cy="1020599"/>
          </a:xfrm>
          <a:scene3d>
            <a:camera prst="orthographicFront"/>
            <a:lightRig rig="flat" dir="t"/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-200138" y="-82338"/>
              <a:ext cx="4871896" cy="10205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-103963" y="11531"/>
              <a:ext cx="4830464" cy="9012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Реализация – розыгрыш комбинации после </a:t>
              </a:r>
              <a:r>
                <a:rPr lang="en-US" dirty="0" smtClean="0"/>
                <a:t>Touchdown</a:t>
              </a:r>
              <a:r>
                <a:rPr lang="ru-RU" dirty="0" smtClean="0"/>
                <a:t> ( 1 очко) </a:t>
              </a:r>
              <a:endParaRPr lang="ru-RU" kern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596206" y="3195799"/>
            <a:ext cx="4481249" cy="781604"/>
            <a:chOff x="-199433" y="117039"/>
            <a:chExt cx="4930693" cy="904513"/>
          </a:xfrm>
          <a:scene3d>
            <a:camera prst="orthographicFront"/>
            <a:lightRig rig="flat" dir="t"/>
          </a:scene3d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-199433" y="128516"/>
              <a:ext cx="4871896" cy="86171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-99204" y="117039"/>
              <a:ext cx="4830464" cy="9045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Safety</a:t>
              </a:r>
              <a:r>
                <a:rPr lang="ru-RU" dirty="0" smtClean="0"/>
                <a:t> – атака на противника владеющего мячом в своей зачетной зоне, с последующим отрывом флага ( 2 очка)</a:t>
              </a:r>
              <a:endParaRPr lang="ru-RU" kern="1200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614725" y="4365104"/>
            <a:ext cx="4462730" cy="594341"/>
            <a:chOff x="-179057" y="0"/>
            <a:chExt cx="4910317" cy="1020599"/>
          </a:xfrm>
          <a:scene3d>
            <a:camera prst="orthographicFront"/>
            <a:lightRig rig="flat" dir="t"/>
          </a:scene3d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-179057" y="0"/>
              <a:ext cx="4871896" cy="10205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-99204" y="0"/>
              <a:ext cx="4830464" cy="1020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Scrimmage line </a:t>
              </a:r>
              <a:r>
                <a:rPr lang="ru-RU" dirty="0" smtClean="0"/>
                <a:t>– линия , которую нельзя пересекать игрокам до отрыва мяча</a:t>
              </a:r>
              <a:endParaRPr lang="ru-RU" kern="1200" dirty="0"/>
            </a:p>
          </p:txBody>
        </p:sp>
      </p:grpSp>
      <p:sp>
        <p:nvSpPr>
          <p:cNvPr id="79" name="Стрелка влево 78"/>
          <p:cNvSpPr/>
          <p:nvPr/>
        </p:nvSpPr>
        <p:spPr>
          <a:xfrm>
            <a:off x="4220775" y="4520616"/>
            <a:ext cx="630994" cy="258532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6112199"/>
              </p:ext>
            </p:extLst>
          </p:nvPr>
        </p:nvGraphicFramePr>
        <p:xfrm>
          <a:off x="2195736" y="116632"/>
          <a:ext cx="476287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50984138"/>
              </p:ext>
            </p:extLst>
          </p:nvPr>
        </p:nvGraphicFramePr>
        <p:xfrm>
          <a:off x="706022" y="836712"/>
          <a:ext cx="777686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123254"/>
              </p:ext>
            </p:extLst>
          </p:nvPr>
        </p:nvGraphicFramePr>
        <p:xfrm>
          <a:off x="309978" y="1484784"/>
          <a:ext cx="85689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3555504"/>
              </p:ext>
            </p:extLst>
          </p:nvPr>
        </p:nvGraphicFramePr>
        <p:xfrm>
          <a:off x="670943" y="2204864"/>
          <a:ext cx="781286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72353" y="2780928"/>
            <a:ext cx="8210048" cy="360040"/>
            <a:chOff x="0" y="0"/>
            <a:chExt cx="8568952" cy="601577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8568952" cy="60157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" y="102526"/>
              <a:ext cx="8244917" cy="4990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Успешная комбинация – результат грамотного совместного решения</a:t>
              </a:r>
              <a:endParaRPr lang="ru-RU" sz="2000" b="0" kern="120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373020" y="3284984"/>
            <a:ext cx="6408712" cy="36004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/>
              <a:t>Не договоришься - не выиграешь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17" y="3789040"/>
            <a:ext cx="8598319" cy="432048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/>
              <a:t>Нужна победа? Ключ к ней – </a:t>
            </a:r>
            <a:r>
              <a:rPr lang="ru-RU" sz="2000" b="1" u="sng" dirty="0" smtClean="0"/>
              <a:t>общение</a:t>
            </a:r>
            <a:r>
              <a:rPr lang="ru-RU" sz="2000" b="1" dirty="0" smtClean="0"/>
              <a:t>!!!</a:t>
            </a:r>
            <a:endParaRPr lang="ru-RU" sz="2000" b="1" dirty="0"/>
          </a:p>
        </p:txBody>
      </p:sp>
      <p:pic>
        <p:nvPicPr>
          <p:cNvPr id="5122" name="Picture 2" descr="C:\Users\Влад)\Desktop\mpc-hc_nvo 2015-08-05 23-39-36-99.bmp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9892"/>
            <a:ext cx="3888432" cy="2150789"/>
          </a:xfrm>
          <a:prstGeom prst="rect">
            <a:avLst/>
          </a:prstGeom>
          <a:noFill/>
          <a:effectLst>
            <a:glow rad="1905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6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98319" cy="432048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ЭТАПЫ ОБУЧЕНИЯ ФЛАГ- ФУТБОЛУ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0" y="836712"/>
            <a:ext cx="4244164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Распределение по </a:t>
            </a:r>
            <a:r>
              <a:rPr lang="ru-RU" dirty="0" err="1" smtClean="0"/>
              <a:t>микрогруппам</a:t>
            </a:r>
            <a:r>
              <a:rPr lang="ru-RU" dirty="0" smtClean="0"/>
              <a:t> (5-6 человек)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02169" y="1844824"/>
            <a:ext cx="3888431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Изучение правил и базовых элементов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2816" y="2959206"/>
            <a:ext cx="3888431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Отработка готовых комбинаций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634443" y="5460777"/>
            <a:ext cx="3888431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Получение группового домашнего задания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188778">
            <a:off x="4009620" y="1837402"/>
            <a:ext cx="841076" cy="22763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236961">
            <a:off x="3761497" y="2836406"/>
            <a:ext cx="965334" cy="24560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813098">
            <a:off x="3407276" y="4662761"/>
            <a:ext cx="1378615" cy="25025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Влад)\Desktop\6-5NEVIx_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47" y="3319142"/>
            <a:ext cx="2645314" cy="1762854"/>
          </a:xfrm>
          <a:prstGeom prst="rect">
            <a:avLst/>
          </a:prstGeom>
          <a:noFill/>
          <a:effectLst>
            <a:glow rad="342900">
              <a:schemeClr val="accent6">
                <a:satMod val="175000"/>
                <a:alpha val="40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)\Desktop\vBfup6AQK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9" y="4437112"/>
            <a:ext cx="3072195" cy="2047330"/>
          </a:xfrm>
          <a:prstGeom prst="rect">
            <a:avLst/>
          </a:prstGeom>
          <a:noFill/>
          <a:effectLst>
            <a:glow rad="317500">
              <a:schemeClr val="accent6">
                <a:satMod val="175000"/>
                <a:alpha val="40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0766976"/>
              </p:ext>
            </p:extLst>
          </p:nvPr>
        </p:nvGraphicFramePr>
        <p:xfrm>
          <a:off x="323528" y="188640"/>
          <a:ext cx="84352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2880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effectLst/>
              </a:rPr>
              <a:t>Р</a:t>
            </a:r>
            <a:r>
              <a:rPr lang="ru-RU" sz="2000" dirty="0" smtClean="0">
                <a:effectLst/>
              </a:rPr>
              <a:t>аспределении </a:t>
            </a:r>
            <a:r>
              <a:rPr lang="ru-RU" sz="2000" dirty="0">
                <a:effectLst/>
              </a:rPr>
              <a:t>ролей в команде, то есть кто какую позицию </a:t>
            </a:r>
            <a:r>
              <a:rPr lang="ru-RU" sz="2000" dirty="0" smtClean="0">
                <a:effectLst/>
              </a:rPr>
              <a:t>занимает</a:t>
            </a:r>
            <a:endParaRPr lang="ru-RU" sz="2000" dirty="0"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effectLst/>
              </a:rPr>
              <a:t>С</a:t>
            </a:r>
            <a:r>
              <a:rPr lang="ru-RU" sz="2000" dirty="0" smtClean="0">
                <a:effectLst/>
              </a:rPr>
              <a:t>оставление маршрутов и комбинаций</a:t>
            </a:r>
            <a:endParaRPr lang="ru-RU" sz="2000" dirty="0"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effectLst/>
              </a:rPr>
              <a:t>О</a:t>
            </a:r>
            <a:r>
              <a:rPr lang="ru-RU" sz="2000" dirty="0" smtClean="0">
                <a:effectLst/>
              </a:rPr>
              <a:t>тбор </a:t>
            </a:r>
            <a:r>
              <a:rPr lang="ru-RU" sz="2000" dirty="0">
                <a:effectLst/>
              </a:rPr>
              <a:t>комбинаций на </a:t>
            </a:r>
            <a:r>
              <a:rPr lang="ru-RU" sz="2000" dirty="0" smtClean="0">
                <a:effectLst/>
              </a:rPr>
              <a:t>уроке</a:t>
            </a:r>
            <a:endParaRPr lang="ru-RU" sz="2000" dirty="0"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effectLst/>
              </a:rPr>
              <a:t>Разучивание отобранных </a:t>
            </a:r>
            <a:r>
              <a:rPr lang="ru-RU" sz="2000" dirty="0" smtClean="0">
                <a:effectLst/>
              </a:rPr>
              <a:t>комбинаций</a:t>
            </a:r>
            <a:endParaRPr lang="ru-RU" sz="2000" dirty="0"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effectLst/>
              </a:rPr>
              <a:t>Составление уникального </a:t>
            </a:r>
            <a:r>
              <a:rPr lang="ru-RU" sz="2000" dirty="0" smtClean="0">
                <a:effectLst/>
              </a:rPr>
              <a:t>набора комбинаций </a:t>
            </a:r>
            <a:r>
              <a:rPr lang="ru-RU" sz="2000" dirty="0">
                <a:effectLst/>
              </a:rPr>
              <a:t>для каждого </a:t>
            </a:r>
            <a:r>
              <a:rPr lang="ru-RU" sz="2000" dirty="0" smtClean="0">
                <a:effectLst/>
              </a:rPr>
              <a:t>класса </a:t>
            </a:r>
            <a:r>
              <a:rPr lang="ru-RU" sz="2000" u="sng" dirty="0" smtClean="0">
                <a:effectLst/>
              </a:rPr>
              <a:t>(</a:t>
            </a:r>
            <a:r>
              <a:rPr lang="en-US" sz="2000" u="sng" dirty="0" smtClean="0"/>
              <a:t>Playbook)</a:t>
            </a:r>
            <a:endParaRPr lang="ru-RU" sz="2800" u="sng" dirty="0">
              <a:effectLst/>
            </a:endParaRPr>
          </a:p>
          <a:p>
            <a:endParaRPr lang="ru-RU" sz="2800" dirty="0"/>
          </a:p>
        </p:txBody>
      </p:sp>
      <p:pic>
        <p:nvPicPr>
          <p:cNvPr id="7170" name="Picture 2" descr="C:\Users\Влад)\Desktop\Комбинаш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6768752" cy="293114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лад)\Desktop\1vkxiQSZ64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24370"/>
            <a:ext cx="2448272" cy="163154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3261005"/>
              </p:ext>
            </p:extLst>
          </p:nvPr>
        </p:nvGraphicFramePr>
        <p:xfrm>
          <a:off x="467544" y="116632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90872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/>
              <a:t>SUPERBOWL  - </a:t>
            </a:r>
            <a:r>
              <a:rPr lang="ru-RU" b="1" dirty="0"/>
              <a:t>ф</a:t>
            </a:r>
            <a:r>
              <a:rPr lang="ru-RU" b="1" dirty="0" smtClean="0"/>
              <a:t>инальная игра за звание чемпиона в американском футболе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1952" y="141277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По итогам прохождения программы был проведен первый школьный турнир по флаг – футболу</a:t>
            </a:r>
            <a:endParaRPr lang="ru-RU" sz="2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8767410"/>
              </p:ext>
            </p:extLst>
          </p:nvPr>
        </p:nvGraphicFramePr>
        <p:xfrm>
          <a:off x="524932" y="5373216"/>
          <a:ext cx="8064896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 descr="C:\Users\Влад)\Desktop\mpc-hc_nvo 2015-08-05 23-47-11-59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096459" cy="2304258"/>
          </a:xfrm>
          <a:prstGeom prst="rect">
            <a:avLst/>
          </a:prstGeom>
          <a:noFill/>
          <a:effectLst>
            <a:glow rad="317500">
              <a:schemeClr val="accent6">
                <a:satMod val="175000"/>
                <a:alpha val="40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)\Desktop\mpc-hc_nvo 2015-08-05 23-44-13-57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62" y="2492896"/>
            <a:ext cx="4096459" cy="2304258"/>
          </a:xfrm>
          <a:prstGeom prst="rect">
            <a:avLst/>
          </a:prstGeom>
          <a:noFill/>
          <a:effectLst>
            <a:glow rad="304800">
              <a:schemeClr val="accent6">
                <a:satMod val="175000"/>
                <a:alpha val="40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5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7351467"/>
              </p:ext>
            </p:extLst>
          </p:nvPr>
        </p:nvGraphicFramePr>
        <p:xfrm>
          <a:off x="1835696" y="188640"/>
          <a:ext cx="561662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1992121"/>
              </p:ext>
            </p:extLst>
          </p:nvPr>
        </p:nvGraphicFramePr>
        <p:xfrm>
          <a:off x="251520" y="116632"/>
          <a:ext cx="396044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66180629"/>
              </p:ext>
            </p:extLst>
          </p:nvPr>
        </p:nvGraphicFramePr>
        <p:xfrm>
          <a:off x="4015371" y="2924944"/>
          <a:ext cx="396044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613" y="4293096"/>
            <a:ext cx="90719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dirty="0" smtClean="0"/>
              <a:t>Анализ ошибок </a:t>
            </a:r>
            <a:r>
              <a:rPr lang="ru-RU" dirty="0"/>
              <a:t>при выполнении учебных заданий, </a:t>
            </a:r>
            <a:r>
              <a:rPr lang="ru-RU" dirty="0" smtClean="0"/>
              <a:t>отбор способов </a:t>
            </a:r>
            <a:r>
              <a:rPr lang="ru-RU" dirty="0"/>
              <a:t>их исправления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939399"/>
            <a:ext cx="68908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бщение </a:t>
            </a:r>
            <a:r>
              <a:rPr lang="ru-RU" dirty="0"/>
              <a:t>и </a:t>
            </a:r>
            <a:r>
              <a:rPr lang="ru-RU" dirty="0" smtClean="0"/>
              <a:t>взаимодействие </a:t>
            </a:r>
            <a:r>
              <a:rPr lang="ru-RU" dirty="0"/>
              <a:t>со сверстниками на принципах взаимоуважения и </a:t>
            </a:r>
            <a:r>
              <a:rPr lang="ru-RU" dirty="0" smtClean="0"/>
              <a:t>взаимопомощи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796224"/>
            <a:ext cx="67687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и </a:t>
            </a:r>
            <a:r>
              <a:rPr lang="ru-RU" dirty="0" smtClean="0"/>
              <a:t>объективное оценивание результатов </a:t>
            </a:r>
            <a:r>
              <a:rPr lang="ru-RU" dirty="0"/>
              <a:t>собственного труда, </a:t>
            </a:r>
            <a:r>
              <a:rPr lang="ru-RU" dirty="0" smtClean="0"/>
              <a:t>поиск способов </a:t>
            </a:r>
            <a:r>
              <a:rPr lang="ru-RU" dirty="0"/>
              <a:t>их </a:t>
            </a:r>
            <a:r>
              <a:rPr lang="ru-RU" dirty="0" smtClean="0"/>
              <a:t>улучшения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716079"/>
            <a:ext cx="58681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Умение ставить </a:t>
            </a:r>
            <a:r>
              <a:rPr lang="ru-RU" dirty="0">
                <a:solidFill>
                  <a:sysClr val="windowText" lastClr="000000"/>
                </a:solidFill>
              </a:rPr>
              <a:t>для себя  </a:t>
            </a:r>
            <a:r>
              <a:rPr lang="ru-RU" dirty="0" smtClean="0">
                <a:solidFill>
                  <a:sysClr val="windowText" lastClr="000000"/>
                </a:solidFill>
              </a:rPr>
              <a:t>задачи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908720"/>
            <a:ext cx="37600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Развитие двигательной </a:t>
            </a:r>
            <a:r>
              <a:rPr lang="ru-RU" dirty="0">
                <a:solidFill>
                  <a:sysClr val="windowText" lastClr="000000"/>
                </a:solidFill>
              </a:rPr>
              <a:t>активности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84658" y="1628800"/>
            <a:ext cx="56578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Повышение интереса к занятиям физической культуры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731" y="2348880"/>
            <a:ext cx="58464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Представление о новой форме здорового образа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83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35194" y="188640"/>
            <a:ext cx="4413070" cy="890407"/>
            <a:chOff x="0" y="4"/>
            <a:chExt cx="3960439" cy="636479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4"/>
              <a:ext cx="3960439" cy="63647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1070" y="31074"/>
              <a:ext cx="3898299" cy="5743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Личностные результаты</a:t>
              </a:r>
              <a:endParaRPr lang="ru-RU" sz="24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23528" y="1228110"/>
            <a:ext cx="85689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Получение знаний об особенностях нового вида спорта, целого культурного пласта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0785" y="1700808"/>
            <a:ext cx="22381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Новый игровой опыт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153488"/>
            <a:ext cx="69127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Снижения страха перед неудачей ( групповая ответственность)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10487" y="2634141"/>
            <a:ext cx="4572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smtClean="0"/>
              <a:t>Формирование </a:t>
            </a:r>
            <a:r>
              <a:rPr lang="ru-RU" dirty="0" smtClean="0"/>
              <a:t>свободного самовыражения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140968"/>
            <a:ext cx="84969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Развитие </a:t>
            </a:r>
            <a:r>
              <a:rPr lang="ru-RU" dirty="0"/>
              <a:t>способности </a:t>
            </a:r>
            <a:r>
              <a:rPr lang="ru-RU" dirty="0" smtClean="0"/>
              <a:t>поиска знаний, их использование </a:t>
            </a:r>
            <a:r>
              <a:rPr lang="ru-RU" dirty="0"/>
              <a:t>и </a:t>
            </a:r>
            <a:r>
              <a:rPr lang="ru-RU" dirty="0" smtClean="0"/>
              <a:t>применение </a:t>
            </a:r>
            <a:r>
              <a:rPr lang="ru-RU" dirty="0"/>
              <a:t>на </a:t>
            </a:r>
            <a:r>
              <a:rPr lang="ru-RU" dirty="0" smtClean="0"/>
              <a:t>практике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645024"/>
            <a:ext cx="86409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Развитие </a:t>
            </a:r>
            <a:r>
              <a:rPr lang="ru-RU" dirty="0"/>
              <a:t>такой формы самосознания, которая приводит к переходу от интуитивного представления к осмыслению своей деятельности при выполнении учебных задач, а также к поиску их творческого </a:t>
            </a: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4665261"/>
            <a:ext cx="52579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Повышения активности, инициативности </a:t>
            </a:r>
            <a:r>
              <a:rPr lang="ru-RU" dirty="0" smtClean="0"/>
              <a:t>учащихся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229200"/>
            <a:ext cx="64087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Достижения высокого уровня развития личности </a:t>
            </a:r>
            <a:r>
              <a:rPr lang="ru-RU" dirty="0" smtClean="0"/>
              <a:t>ученика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9252" y="5757832"/>
            <a:ext cx="61575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Развитие </a:t>
            </a:r>
            <a:r>
              <a:rPr lang="ru-RU" dirty="0" smtClean="0"/>
              <a:t>нового </a:t>
            </a:r>
            <a:r>
              <a:rPr lang="ru-RU" dirty="0"/>
              <a:t>уровня коммуникации учеников, как при решении задач любой сложности, так и в </a:t>
            </a:r>
            <a:r>
              <a:rPr lang="ru-RU" dirty="0" smtClean="0"/>
              <a:t>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4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71" y="620688"/>
            <a:ext cx="8712968" cy="64807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Э</a:t>
            </a:r>
            <a:r>
              <a:rPr lang="ru-RU" sz="2000" dirty="0" smtClean="0"/>
              <a:t>тот загадочный для большинства россиян вид спорта имеет поразительную основу, в самом сердце которой находится </a:t>
            </a:r>
            <a:r>
              <a:rPr lang="ru-RU" sz="2000" i="1" u="sng" dirty="0" smtClean="0"/>
              <a:t>общение</a:t>
            </a:r>
            <a:r>
              <a:rPr lang="ru-RU" sz="2000" dirty="0" smtClean="0"/>
              <a:t> ,умение выполнять свою </a:t>
            </a:r>
            <a:r>
              <a:rPr lang="ru-RU" sz="2000" i="1" u="sng" dirty="0" smtClean="0"/>
              <a:t>работу</a:t>
            </a:r>
            <a:r>
              <a:rPr lang="ru-RU" sz="2000" dirty="0" smtClean="0"/>
              <a:t>, </a:t>
            </a:r>
            <a:r>
              <a:rPr lang="ru-RU" sz="2000" i="1" u="sng" dirty="0" smtClean="0"/>
              <a:t>совместное планирование</a:t>
            </a:r>
            <a:r>
              <a:rPr lang="ru-RU" sz="2000" dirty="0" smtClean="0"/>
              <a:t> достижения результата.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5401" y="34506"/>
            <a:ext cx="61206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Флаг-футбол, или в самом сердце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617" y="141277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Игра состоит из эпизодов, в которые команда, собравшись вместе, обсуждает новый план действия.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765" y="2045241"/>
            <a:ext cx="8431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Только научившись слушать и слышать, научившись предлагать и соглашаться с общим мнением, можно выигрывать на площадке.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9223" y="2691572"/>
            <a:ext cx="7631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Являясь частью команды, ты становишься на шаг ближе к победе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38152" y="3063766"/>
            <a:ext cx="669674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Девиз Флаг – футбола : Одна игра – Один мир – Одна семья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40615" y="6289210"/>
            <a:ext cx="7948301" cy="504056"/>
            <a:chOff x="309466" y="39524"/>
            <a:chExt cx="7587393" cy="144015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09466" y="39524"/>
              <a:ext cx="7547955" cy="144015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89510" y="149345"/>
              <a:ext cx="7407349" cy="1220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0" u="none" kern="1200" dirty="0" smtClean="0"/>
                <a:t>21 век –  это время командной работы. </a:t>
              </a:r>
              <a:r>
                <a:rPr lang="ru-RU" sz="2000" b="1" dirty="0"/>
                <a:t>В</a:t>
              </a:r>
              <a:r>
                <a:rPr lang="ru-RU" sz="2000" b="1" i="0" u="none" kern="1200" dirty="0" smtClean="0"/>
                <a:t>ремя одиночек прошло.</a:t>
              </a:r>
              <a:endParaRPr lang="ru-RU" sz="2000" i="0" u="none" kern="1200" dirty="0"/>
            </a:p>
          </p:txBody>
        </p:sp>
      </p:grpSp>
      <p:pic>
        <p:nvPicPr>
          <p:cNvPr id="12" name="Picture 2" descr="C:\Users\Влад)\Desktop\mpc-hc_nvo 2015-01-13 02-58-18-8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2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67" y="3590945"/>
            <a:ext cx="4591348" cy="258263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608512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Сетевые ресурсы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nflrus.ru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www.americanfootball.ru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36th.ru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am-football.ru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www.nfl.com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shabalinanv.ru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http://</a:t>
            </a:r>
            <a:r>
              <a:rPr lang="ru-RU" sz="2400" dirty="0" err="1" smtClean="0">
                <a:hlinkClick r:id="rId8"/>
              </a:rPr>
              <a:t>минобрнауки.рф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https://</a:t>
            </a:r>
            <a:r>
              <a:rPr lang="en-US" sz="2400" dirty="0" smtClean="0">
                <a:hlinkClick r:id="rId9"/>
              </a:rPr>
              <a:t>ru.wikipedia.org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http://</a:t>
            </a:r>
            <a:r>
              <a:rPr lang="en-US" sz="2400" dirty="0" smtClean="0">
                <a:hlinkClick r:id="rId10"/>
              </a:rPr>
              <a:t>american-football.ru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http://</a:t>
            </a:r>
            <a:r>
              <a:rPr lang="en-US" sz="2400" dirty="0" smtClean="0">
                <a:hlinkClick r:id="rId11"/>
              </a:rPr>
              <a:t>www.afc-dragons.com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5517232"/>
            <a:ext cx="5400601" cy="1151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3A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A00"/>
                </a:solidFill>
                <a:latin typeface="+mj-lt"/>
              </a:rPr>
              <a:t>М</a:t>
            </a:r>
            <a:r>
              <a:rPr lang="ru-RU" dirty="0" smtClean="0">
                <a:solidFill>
                  <a:srgbClr val="003A00"/>
                </a:solidFill>
                <a:latin typeface="+mj-lt"/>
              </a:rPr>
              <a:t>ой сайт</a:t>
            </a:r>
            <a:r>
              <a:rPr lang="ru-RU" sz="1600" dirty="0" smtClean="0">
                <a:solidFill>
                  <a:srgbClr val="003A00"/>
                </a:solidFill>
                <a:latin typeface="+mj-lt"/>
              </a:rPr>
              <a:t>: </a:t>
            </a:r>
            <a:r>
              <a:rPr lang="en-US" sz="1600" dirty="0">
                <a:hlinkClick r:id="rId12"/>
              </a:rPr>
              <a:t>http://ivaschool12.wix.com/ivanov-vladislav</a:t>
            </a:r>
            <a:endParaRPr lang="ru-RU" sz="1600" b="1" dirty="0">
              <a:solidFill>
                <a:srgbClr val="003A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A00"/>
                </a:solidFill>
                <a:latin typeface="+mj-lt"/>
              </a:rPr>
              <a:t>Спасибо за </a:t>
            </a:r>
            <a:r>
              <a:rPr lang="ru-RU" sz="2800" b="1" dirty="0" smtClean="0">
                <a:solidFill>
                  <a:srgbClr val="003A00"/>
                </a:solidFill>
                <a:latin typeface="+mj-lt"/>
              </a:rPr>
              <a:t>внимание!!! </a:t>
            </a:r>
            <a:endParaRPr lang="ru-RU" sz="2800" b="1" dirty="0">
              <a:solidFill>
                <a:srgbClr val="003A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3A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7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94032938"/>
              </p:ext>
            </p:extLst>
          </p:nvPr>
        </p:nvGraphicFramePr>
        <p:xfrm>
          <a:off x="408364" y="188640"/>
          <a:ext cx="855612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97625850"/>
              </p:ext>
            </p:extLst>
          </p:nvPr>
        </p:nvGraphicFramePr>
        <p:xfrm>
          <a:off x="683568" y="1988840"/>
          <a:ext cx="651621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38692" y="4509120"/>
            <a:ext cx="5014922" cy="1368153"/>
            <a:chOff x="0" y="0"/>
            <a:chExt cx="6372200" cy="220823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6372200" cy="22082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7797" y="107797"/>
              <a:ext cx="6156606" cy="1992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Общение и взаимодействие – это фундамент для строительства настоящей команды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006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40857" y="113541"/>
            <a:ext cx="5328593" cy="950786"/>
            <a:chOff x="-378511" y="-26922"/>
            <a:chExt cx="6858508" cy="22082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378511" y="-26922"/>
              <a:ext cx="6858508" cy="22082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07797" y="107797"/>
              <a:ext cx="6156606" cy="1992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/>
                <a:t>Возникновение проблемы</a:t>
              </a:r>
              <a:endParaRPr lang="ru-RU" sz="2800" b="1" kern="1200" dirty="0"/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55623" y="1340768"/>
            <a:ext cx="6115194" cy="54706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Низкий уровень взаимодействия школьников на уроке</a:t>
            </a:r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699642" y="2020856"/>
            <a:ext cx="6586097" cy="547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Ø"/>
            </a:pPr>
            <a:r>
              <a:rPr lang="ru-RU" sz="1900" dirty="0" smtClean="0"/>
              <a:t>Недостаток</a:t>
            </a:r>
            <a:r>
              <a:rPr lang="ru-RU" sz="1800" dirty="0" smtClean="0"/>
              <a:t> тактической составляющей во время спортивных игр</a:t>
            </a:r>
            <a:endParaRPr lang="ru-RU" sz="18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-180528" y="2708920"/>
            <a:ext cx="5796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Личные действия преобладают над командными</a:t>
            </a:r>
            <a:endParaRPr lang="ru-RU" sz="18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691680" y="3404026"/>
            <a:ext cx="7347159" cy="547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Ø"/>
            </a:pPr>
            <a:r>
              <a:rPr lang="ru-RU" sz="1800" dirty="0" smtClean="0"/>
              <a:t>Отсутствие умения договариваться, распределять роли на площадке</a:t>
            </a:r>
            <a:endParaRPr lang="ru-RU" sz="1800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29579" y="4077071"/>
            <a:ext cx="7072369" cy="547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Слабый уровень импровизации в ходе меняющихся обстоятельств</a:t>
            </a:r>
            <a:endParaRPr lang="ru-RU" sz="18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-180528" y="4797152"/>
            <a:ext cx="526186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Отсутствие психологического комфорта при взаимодействии учеников друг с другом</a:t>
            </a:r>
            <a:endParaRPr lang="ru-RU" sz="18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5661248"/>
            <a:ext cx="6912768" cy="1008112"/>
            <a:chOff x="-495312" y="107797"/>
            <a:chExt cx="6975309" cy="293269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495312" y="107800"/>
              <a:ext cx="6975309" cy="293269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b="1" dirty="0" smtClean="0"/>
                <a:t>Рождается противоречие между необходимостью воспитать человека коммуникабельного , готового к сотрудничеству и </a:t>
              </a:r>
              <a:endParaRPr lang="ru-RU" b="1" dirty="0"/>
            </a:p>
            <a:p>
              <a:pPr algn="ctr"/>
              <a:r>
                <a:rPr lang="ru-RU" b="1" dirty="0" smtClean="0"/>
                <a:t>неумением современных школьников действовать сообща.</a:t>
              </a:r>
              <a:endParaRPr lang="ru-RU" b="1" dirty="0"/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107797" y="107797"/>
              <a:ext cx="6156606" cy="1992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732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6421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Требования новых образовательных стандартов к формированию коммуникативных УУД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516" y="170080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Умение </a:t>
            </a:r>
            <a:r>
              <a:rPr lang="ru-RU" dirty="0"/>
              <a:t>ОБЩАТЬСЯ, взаимодействовать с людьми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5046" y="22768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слышать, слушать и понимать партнера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516" y="2843031"/>
            <a:ext cx="725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Планировать </a:t>
            </a:r>
            <a:r>
              <a:rPr lang="ru-RU" dirty="0"/>
              <a:t>и согласованно выполнять совместную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879" y="5150397"/>
            <a:ext cx="2720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аспределять </a:t>
            </a:r>
            <a:r>
              <a:rPr lang="ru-RU" dirty="0"/>
              <a:t>роли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538" y="4039438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Взаимно </a:t>
            </a:r>
            <a:r>
              <a:rPr lang="ru-RU" dirty="0"/>
              <a:t>контролировать действия друг друга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5046" y="4653136"/>
            <a:ext cx="439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Уметь </a:t>
            </a:r>
            <a:r>
              <a:rPr lang="ru-RU" dirty="0"/>
              <a:t>договариваться, вести дискуссию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733256"/>
            <a:ext cx="4946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Оказывать </a:t>
            </a:r>
            <a:r>
              <a:rPr lang="ru-RU" dirty="0"/>
              <a:t>поддержку друг </a:t>
            </a:r>
            <a:r>
              <a:rPr lang="ru-RU" dirty="0" smtClean="0"/>
              <a:t>другу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01692" y="3431066"/>
            <a:ext cx="7290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Э</a:t>
            </a:r>
            <a:r>
              <a:rPr lang="ru-RU" dirty="0" smtClean="0"/>
              <a:t>ффективно сотрудничать как с учителем, так и со сверстниками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3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8585245"/>
              </p:ext>
            </p:extLst>
          </p:nvPr>
        </p:nvGraphicFramePr>
        <p:xfrm>
          <a:off x="467544" y="260648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Fraps\Screenshots\mpc-hc_nvo 2015-01-13 02-46-01-24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81" y="1196752"/>
            <a:ext cx="3284785" cy="2016224"/>
          </a:xfrm>
          <a:prstGeom prst="rect">
            <a:avLst/>
          </a:prstGeom>
          <a:noFill/>
          <a:effectLst>
            <a:glow rad="190500">
              <a:schemeClr val="accent6">
                <a:satMod val="175000"/>
                <a:alpha val="39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лад)\Desktop\4132543344_a28031e78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027364" cy="2016224"/>
          </a:xfrm>
          <a:prstGeom prst="rect">
            <a:avLst/>
          </a:prstGeom>
          <a:noFill/>
          <a:effectLst>
            <a:glow rad="190500">
              <a:schemeClr val="accent6">
                <a:satMod val="175000"/>
                <a:alpha val="41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3429000"/>
            <a:ext cx="6091937" cy="55488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Задачи :</a:t>
            </a:r>
            <a:endParaRPr lang="ru-RU" sz="32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81407465"/>
              </p:ext>
            </p:extLst>
          </p:nvPr>
        </p:nvGraphicFramePr>
        <p:xfrm>
          <a:off x="611560" y="4005064"/>
          <a:ext cx="79563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507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88807119"/>
              </p:ext>
            </p:extLst>
          </p:nvPr>
        </p:nvGraphicFramePr>
        <p:xfrm>
          <a:off x="467544" y="188640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59850"/>
            <a:ext cx="7632848" cy="504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Основа командной работы в любой спортивной игре – это </a:t>
            </a:r>
            <a:r>
              <a:rPr lang="ru-RU" sz="2000" u="sng" dirty="0" smtClean="0"/>
              <a:t>тактика</a:t>
            </a:r>
            <a:endParaRPr lang="ru-RU" sz="2000" u="sng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474490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u="sng" dirty="0" smtClean="0"/>
              <a:t>Тактика</a:t>
            </a:r>
            <a:r>
              <a:rPr lang="ru-RU" sz="2000" dirty="0" smtClean="0"/>
              <a:t> - это новый уровень освоения любой спортивной игры</a:t>
            </a:r>
            <a:endParaRPr lang="ru-RU" sz="20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-138036" y="1992873"/>
            <a:ext cx="932452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Без правильной </a:t>
            </a:r>
            <a:r>
              <a:rPr lang="ru-RU" sz="2000" u="sng" dirty="0" smtClean="0"/>
              <a:t>технической базы </a:t>
            </a:r>
            <a:r>
              <a:rPr lang="ru-RU" sz="2000" dirty="0" smtClean="0"/>
              <a:t>элементов спортивной игры </a:t>
            </a:r>
            <a:r>
              <a:rPr lang="ru-RU" sz="2000" u="sng" dirty="0" smtClean="0"/>
              <a:t>тактика</a:t>
            </a:r>
            <a:r>
              <a:rPr lang="ru-RU" sz="2000" dirty="0" smtClean="0"/>
              <a:t> бесполезна</a:t>
            </a:r>
            <a:endParaRPr lang="ru-RU" sz="20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-83060" y="2551409"/>
            <a:ext cx="9001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Поиск </a:t>
            </a:r>
            <a:r>
              <a:rPr lang="ru-RU" sz="2000" b="1" u="sng" dirty="0" smtClean="0"/>
              <a:t>ФОРМЫ</a:t>
            </a:r>
            <a:r>
              <a:rPr lang="ru-RU" sz="2000" dirty="0" smtClean="0"/>
              <a:t> ,не требующей длительного освоения </a:t>
            </a:r>
            <a:r>
              <a:rPr lang="ru-RU" sz="2000" u="sng" dirty="0" smtClean="0"/>
              <a:t>технических элементов</a:t>
            </a:r>
            <a:endParaRPr lang="ru-RU" sz="2000" u="sng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27740" y="3085036"/>
            <a:ext cx="70881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Американский футбол ( жесткая контактная игра)</a:t>
            </a:r>
            <a:endParaRPr lang="ru-RU" sz="20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75941291"/>
              </p:ext>
            </p:extLst>
          </p:nvPr>
        </p:nvGraphicFramePr>
        <p:xfrm>
          <a:off x="1860368" y="4077072"/>
          <a:ext cx="568863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C:\Users\Влад)\Desktop\FLAG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10" y="4729621"/>
            <a:ext cx="3054506" cy="1955467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34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Fraps\Screenshots\mpc-hc_nvo 2015-01-13 03-00-11-49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52590"/>
            <a:ext cx="3476384" cy="1955467"/>
          </a:xfrm>
          <a:prstGeom prst="rect">
            <a:avLst/>
          </a:prstGeom>
          <a:noFill/>
          <a:effectLst>
            <a:glow rad="203200">
              <a:schemeClr val="accent6">
                <a:lumMod val="60000"/>
                <a:lumOff val="40000"/>
                <a:alpha val="72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4109464" y="3573016"/>
            <a:ext cx="568066" cy="39430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002291" y="1349675"/>
            <a:ext cx="256328" cy="2867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677530" y="1849510"/>
            <a:ext cx="256328" cy="2867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015098" y="2408047"/>
            <a:ext cx="256328" cy="2867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492835" y="2941673"/>
            <a:ext cx="256328" cy="2867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/>
              <a:t>Флаг-футбол</a:t>
            </a:r>
            <a:r>
              <a:rPr lang="ru-RU" sz="2000" dirty="0"/>
              <a:t> - </a:t>
            </a:r>
            <a:r>
              <a:rPr lang="ru-RU" sz="1800" dirty="0"/>
              <a:t>это разновидность американского </a:t>
            </a:r>
            <a:r>
              <a:rPr lang="ru-RU" sz="1800" dirty="0" smtClean="0"/>
              <a:t>футбола 5х5, </a:t>
            </a:r>
            <a:r>
              <a:rPr lang="ru-RU" sz="1800" dirty="0"/>
              <a:t>его бесконтактная версия. Это не </a:t>
            </a:r>
            <a:r>
              <a:rPr lang="ru-RU" sz="1800" dirty="0" smtClean="0"/>
              <a:t>контактный </a:t>
            </a:r>
            <a:r>
              <a:rPr lang="ru-RU" sz="1800" dirty="0"/>
              <a:t>спорт, блокировка и захваты запрещены. Цель игры, как и в американском футболе - занести мяч в зачетную зону соперника. 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5754644"/>
              </p:ext>
            </p:extLst>
          </p:nvPr>
        </p:nvGraphicFramePr>
        <p:xfrm>
          <a:off x="467544" y="188640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Fraps\Screenshots\Dwm 2015-01-13 02-43-10-54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560284" cy="1440160"/>
          </a:xfrm>
          <a:prstGeom prst="rect">
            <a:avLst/>
          </a:prstGeom>
          <a:noFill/>
          <a:effectLst>
            <a:glow rad="165100">
              <a:schemeClr val="accent6">
                <a:satMod val="175000"/>
                <a:alpha val="52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Fraps\Screenshots\mpc-hc_nvo 2015-01-13 02-50-19-90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14" y="2564904"/>
            <a:ext cx="2765107" cy="1440160"/>
          </a:xfrm>
          <a:prstGeom prst="rect">
            <a:avLst/>
          </a:prstGeom>
          <a:noFill/>
          <a:effectLst>
            <a:glow rad="177800">
              <a:schemeClr val="accent6">
                <a:satMod val="175000"/>
                <a:alpha val="40000"/>
              </a:schemeClr>
            </a:glo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)\Desktop\fiel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07668" cy="151216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78347517"/>
              </p:ext>
            </p:extLst>
          </p:nvPr>
        </p:nvGraphicFramePr>
        <p:xfrm>
          <a:off x="87618" y="4365104"/>
          <a:ext cx="9036496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19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8007841"/>
              </p:ext>
            </p:extLst>
          </p:nvPr>
        </p:nvGraphicFramePr>
        <p:xfrm>
          <a:off x="2195736" y="116632"/>
          <a:ext cx="4762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97932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Флаг - футбол </a:t>
            </a:r>
            <a:r>
              <a:rPr lang="ru-RU" dirty="0" smtClean="0"/>
              <a:t>состоит из коротких взрывных отрезков с паузой между ними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584" y="15120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время паузы между розыгрышами происходит назначение комбинации</a:t>
            </a:r>
            <a:endParaRPr lang="ru-RU" dirty="0"/>
          </a:p>
        </p:txBody>
      </p:sp>
      <p:pic>
        <p:nvPicPr>
          <p:cNvPr id="4098" name="Picture 2" descr="C:\Users\Влад)\Desktop\mpc-hc_nvo 2015-08-05 23-45-45-56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21876"/>
            <a:ext cx="2944329" cy="1656185"/>
          </a:xfrm>
          <a:prstGeom prst="rect">
            <a:avLst/>
          </a:prstGeom>
          <a:noFill/>
          <a:effectLst>
            <a:glow rad="254000">
              <a:schemeClr val="accent6">
                <a:satMod val="175000"/>
                <a:alpha val="40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)\Desktop\mpc-hc_nvo 2015-08-05 23-43-27-90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9" y="2005608"/>
            <a:ext cx="2914517" cy="1639416"/>
          </a:xfrm>
          <a:prstGeom prst="rect">
            <a:avLst/>
          </a:prstGeom>
          <a:noFill/>
          <a:effectLst>
            <a:glow rad="1905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8261634"/>
              </p:ext>
            </p:extLst>
          </p:nvPr>
        </p:nvGraphicFramePr>
        <p:xfrm>
          <a:off x="160524" y="5085184"/>
          <a:ext cx="885698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100" name="Picture 4" descr="C:\Users\Влад)\Desktop\комбин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51" y="2005608"/>
            <a:ext cx="2519198" cy="2791544"/>
          </a:xfrm>
          <a:prstGeom prst="rect">
            <a:avLst/>
          </a:prstGeom>
          <a:noFill/>
          <a:effectLst>
            <a:glow rad="215900">
              <a:schemeClr val="accent6">
                <a:satMod val="175000"/>
                <a:alpha val="32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91712917"/>
              </p:ext>
            </p:extLst>
          </p:nvPr>
        </p:nvGraphicFramePr>
        <p:xfrm>
          <a:off x="1348655" y="5805264"/>
          <a:ext cx="648072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006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63392647"/>
              </p:ext>
            </p:extLst>
          </p:nvPr>
        </p:nvGraphicFramePr>
        <p:xfrm>
          <a:off x="2195736" y="116632"/>
          <a:ext cx="4762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6869754"/>
              </p:ext>
            </p:extLst>
          </p:nvPr>
        </p:nvGraphicFramePr>
        <p:xfrm>
          <a:off x="5652120" y="260648"/>
          <a:ext cx="115212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2371" y="800708"/>
            <a:ext cx="3672408" cy="5832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300" y="3669972"/>
            <a:ext cx="3505460" cy="457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41308" y="3811899"/>
            <a:ext cx="648072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59832" y="3810412"/>
            <a:ext cx="648072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63836" y="3792934"/>
            <a:ext cx="681620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715246" y="4467317"/>
            <a:ext cx="70019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QB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99592" y="4882232"/>
            <a:ext cx="648072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RB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59926" y="6407983"/>
            <a:ext cx="1872208" cy="216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OFFENCE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9849" y="837025"/>
            <a:ext cx="18722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DEFENCE</a:t>
            </a:r>
            <a:endParaRPr lang="ru-RU" dirty="0"/>
          </a:p>
        </p:txBody>
      </p:sp>
      <p:sp>
        <p:nvSpPr>
          <p:cNvPr id="15" name="Плюс 14"/>
          <p:cNvSpPr/>
          <p:nvPr/>
        </p:nvSpPr>
        <p:spPr>
          <a:xfrm rot="19013872">
            <a:off x="683568" y="2852936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 rot="19013872">
            <a:off x="1789929" y="2852937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 rot="19013872">
            <a:off x="2862508" y="2890831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 rot="19013872">
            <a:off x="1109562" y="2078152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 rot="19013872">
            <a:off x="2413318" y="2078152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14235" y="980728"/>
            <a:ext cx="70019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QB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914235" y="2042148"/>
            <a:ext cx="679484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40924" y="3122269"/>
            <a:ext cx="65910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929941" y="4484222"/>
            <a:ext cx="7093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RB</a:t>
            </a:r>
            <a:endParaRPr lang="ru-RU" dirty="0"/>
          </a:p>
        </p:txBody>
      </p:sp>
      <p:sp>
        <p:nvSpPr>
          <p:cNvPr id="24" name="Плюс 23"/>
          <p:cNvSpPr/>
          <p:nvPr/>
        </p:nvSpPr>
        <p:spPr>
          <a:xfrm rot="19013872">
            <a:off x="4117936" y="6307926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103036661"/>
              </p:ext>
            </p:extLst>
          </p:nvPr>
        </p:nvGraphicFramePr>
        <p:xfrm>
          <a:off x="4716016" y="980728"/>
          <a:ext cx="476287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501703924"/>
              </p:ext>
            </p:extLst>
          </p:nvPr>
        </p:nvGraphicFramePr>
        <p:xfrm>
          <a:off x="4530824" y="2186860"/>
          <a:ext cx="4762872" cy="21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4614431" y="1394076"/>
            <a:ext cx="4448741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Требования : лидерские качества</a:t>
            </a:r>
          </a:p>
          <a:p>
            <a:pPr algn="ctr"/>
            <a:r>
              <a:rPr lang="ru-RU" sz="1600" dirty="0" smtClean="0"/>
              <a:t>Задача : назначение  и исполнение комбинаций</a:t>
            </a:r>
            <a:endParaRPr lang="ru-RU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18678" y="2485162"/>
            <a:ext cx="4427984" cy="6386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Задача : строгое исполнение маршрутов, ловля при пасовых комбинациях</a:t>
            </a:r>
            <a:endParaRPr lang="ru-RU" sz="16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35188" y="3595875"/>
            <a:ext cx="44279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Задача : вкладка мяча</a:t>
            </a:r>
            <a:r>
              <a:rPr lang="en-US" sz="1600" dirty="0" smtClean="0"/>
              <a:t> </a:t>
            </a:r>
            <a:r>
              <a:rPr lang="ru-RU" sz="1600" dirty="0" smtClean="0"/>
              <a:t>в руки </a:t>
            </a:r>
            <a:r>
              <a:rPr lang="en-US" sz="1600" dirty="0" smtClean="0"/>
              <a:t>QB</a:t>
            </a:r>
            <a:r>
              <a:rPr lang="ru-RU" sz="1600" dirty="0" smtClean="0"/>
              <a:t> (</a:t>
            </a:r>
            <a:r>
              <a:rPr lang="en-US" sz="1600" dirty="0" smtClean="0"/>
              <a:t>snap)</a:t>
            </a:r>
            <a:r>
              <a:rPr lang="ru-RU" sz="1600" dirty="0" smtClean="0"/>
              <a:t>, строгое исполнение маршрутов, ловля при пасовых комбинациях</a:t>
            </a: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819282317"/>
              </p:ext>
            </p:extLst>
          </p:nvPr>
        </p:nvGraphicFramePr>
        <p:xfrm>
          <a:off x="4727579" y="3260659"/>
          <a:ext cx="4020886" cy="28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7109014" y="548680"/>
            <a:ext cx="1828279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НАПАДЕНИЕ</a:t>
            </a:r>
            <a:endParaRPr lang="ru-RU" b="1" dirty="0"/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220245098"/>
              </p:ext>
            </p:extLst>
          </p:nvPr>
        </p:nvGraphicFramePr>
        <p:xfrm>
          <a:off x="4635188" y="4603445"/>
          <a:ext cx="4020886" cy="28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4329593" y="5049180"/>
            <a:ext cx="4712702" cy="7560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Задача : прием при выносных комбинациях, ловля при пасовых комбинациях, исполнение маршрутов</a:t>
            </a:r>
            <a:endParaRPr lang="ru-RU" sz="16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39297" y="6058171"/>
            <a:ext cx="4407365" cy="756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Задача : прервать комбинацию нападения</a:t>
            </a:r>
            <a:endParaRPr lang="ru-RU" sz="16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50528" y="5893183"/>
            <a:ext cx="1828279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ЗАЩИТА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162371" y="6253221"/>
            <a:ext cx="3672408" cy="457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159826" y="1187037"/>
            <a:ext cx="3672408" cy="457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1136</Words>
  <Application>Microsoft Office PowerPoint</Application>
  <PresentationFormat>Экран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Конкурсное задание «Методический семинар»  Тема: «Формирование коммуникативных компетентностей на уроках физической культуры»</vt:lpstr>
      <vt:lpstr>Презентация PowerPoint</vt:lpstr>
      <vt:lpstr>Низкий уровень взаимодействия школьников на уроке</vt:lpstr>
      <vt:lpstr>Требования новых образовательных стандартов к формированию коммуникативных УУД</vt:lpstr>
      <vt:lpstr>Задачи :</vt:lpstr>
      <vt:lpstr>Основа командной работы в любой спортивной игре – это тактика</vt:lpstr>
      <vt:lpstr>Флаг-футбол - это разновидность американского футбола 5х5, его бесконтактная версия. Это не контактный спорт, блокировка и захваты запрещены. Цель игры, как и в американском футболе - занести мяч в зачетную зону соперника. </vt:lpstr>
      <vt:lpstr>Презентация PowerPoint</vt:lpstr>
      <vt:lpstr>Презентация PowerPoint</vt:lpstr>
      <vt:lpstr>В начале обучающимся предлагаются стандартные наборы маршрутов, из которых формируются комбинации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Этот загадочный для большинства россиян вид спорта имеет поразительную основу, в самом сердце которой находится общение ,умение выполнять свою работу, совместное планирование достижения результата. </vt:lpstr>
      <vt:lpstr>Сетевые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Методический семинар  Тема «Формирование коммуникативных компетентностей на уроках физической культуры»</dc:title>
  <dc:creator>Влад)</dc:creator>
  <cp:lastModifiedBy>RePack by Diakov</cp:lastModifiedBy>
  <cp:revision>157</cp:revision>
  <dcterms:created xsi:type="dcterms:W3CDTF">2015-08-03T20:42:02Z</dcterms:created>
  <dcterms:modified xsi:type="dcterms:W3CDTF">2015-08-13T12:11:31Z</dcterms:modified>
</cp:coreProperties>
</file>