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8" r:id="rId7"/>
    <p:sldId id="265" r:id="rId8"/>
    <p:sldId id="270" r:id="rId9"/>
    <p:sldId id="272" r:id="rId10"/>
    <p:sldId id="267" r:id="rId11"/>
    <p:sldId id="269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7" autoAdjust="0"/>
  </p:normalViewPr>
  <p:slideViewPr>
    <p:cSldViewPr>
      <p:cViewPr>
        <p:scale>
          <a:sx n="90" d="100"/>
          <a:sy n="90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 smtClean="0"/>
              <a:t>Качество знаний учащихся</a:t>
            </a:r>
            <a:endParaRPr lang="ru-RU" sz="1600" b="0" dirty="0"/>
          </a:p>
        </c:rich>
      </c:tx>
      <c:layout>
        <c:manualLayout>
          <c:xMode val="edge"/>
          <c:yMode val="edge"/>
          <c:x val="0.15038622114680059"/>
          <c:y val="8.5665084831844082E-2"/>
        </c:manualLayout>
      </c:layout>
      <c:overlay val="0"/>
    </c:title>
    <c:autoTitleDeleted val="0"/>
    <c:view3D>
      <c:rotX val="15"/>
      <c:hPercent val="6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4170457999260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61136386661734E-2"/>
                  <c:y val="-4.535210373450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81988676658035E-2"/>
                  <c:y val="-3.02347358230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72.400000000000006</c:v>
                </c:pt>
                <c:pt idx="1">
                  <c:v>73.599999999999994</c:v>
                </c:pt>
                <c:pt idx="2">
                  <c:v>75.2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0996224"/>
        <c:axId val="100999168"/>
        <c:axId val="0"/>
      </c:bar3DChart>
      <c:catAx>
        <c:axId val="1009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00" baseline="0"/>
            </a:pPr>
            <a:endParaRPr lang="ru-RU"/>
          </a:p>
        </c:txPr>
        <c:crossAx val="10099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9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aseline="0"/>
            </a:pPr>
            <a:endParaRPr lang="ru-RU"/>
          </a:p>
        </c:txPr>
        <c:crossAx val="1009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Динамика сдачи экзамена выпускниками 9 класса</a:t>
            </a:r>
            <a:endParaRPr lang="ru-RU" sz="1600" b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2012-2013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1045760"/>
        <c:axId val="101047296"/>
        <c:axId val="0"/>
      </c:bar3DChart>
      <c:catAx>
        <c:axId val="101045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1047296"/>
        <c:crosses val="autoZero"/>
        <c:auto val="1"/>
        <c:lblAlgn val="ctr"/>
        <c:lblOffset val="100"/>
        <c:noMultiLvlLbl val="0"/>
      </c:catAx>
      <c:valAx>
        <c:axId val="10104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1045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Динамика сдачи экзамена выпускниками 11 класса</a:t>
            </a:r>
            <a:endParaRPr lang="ru-RU" sz="1600" b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2010-2011</c:v>
                </c:pt>
                <c:pt idx="1">
                  <c:v>2011-2012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1830144"/>
        <c:axId val="111831680"/>
        <c:axId val="0"/>
      </c:bar3DChart>
      <c:catAx>
        <c:axId val="111830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1831680"/>
        <c:crosses val="autoZero"/>
        <c:auto val="1"/>
        <c:lblAlgn val="ctr"/>
        <c:lblOffset val="100"/>
        <c:noMultiLvlLbl val="0"/>
      </c:catAx>
      <c:valAx>
        <c:axId val="11183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1830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400" b="0" dirty="0" smtClean="0"/>
              <a:t>Участие во</a:t>
            </a:r>
            <a:r>
              <a:rPr lang="ru-RU" sz="1400" b="0" baseline="0" dirty="0" smtClean="0"/>
              <a:t> Всероссийской олимпиаде школьников по информатике </a:t>
            </a:r>
          </a:p>
          <a:p>
            <a:pPr>
              <a:defRPr sz="1600"/>
            </a:pPr>
            <a:r>
              <a:rPr lang="ru-RU" sz="1400" b="0" baseline="0" dirty="0" smtClean="0"/>
              <a:t>(региональный уровень)</a:t>
            </a:r>
            <a:endParaRPr lang="ru-RU" sz="1400" b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15228804364528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15228804364528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7284320654679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2161536"/>
        <c:axId val="112163072"/>
        <c:axId val="0"/>
      </c:bar3DChart>
      <c:catAx>
        <c:axId val="1121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2163072"/>
        <c:crosses val="autoZero"/>
        <c:auto val="1"/>
        <c:lblAlgn val="ctr"/>
        <c:lblOffset val="100"/>
        <c:noMultiLvlLbl val="0"/>
      </c:catAx>
      <c:valAx>
        <c:axId val="11216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2161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BC331-B3D3-45CB-AA18-48D89B412811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68FFC-47AC-4B1B-9484-CCD6E0353F4B}">
      <dgm:prSet phldrT="[Текст]"/>
      <dgm:spPr/>
      <dgm:t>
        <a:bodyPr/>
        <a:lstStyle/>
        <a:p>
          <a:r>
            <a:rPr lang="ru-RU" b="1" dirty="0" smtClean="0"/>
            <a:t>Проблема</a:t>
          </a:r>
          <a:endParaRPr lang="ru-RU" b="1" dirty="0"/>
        </a:p>
      </dgm:t>
    </dgm:pt>
    <dgm:pt modelId="{4CE3427F-0CFF-4CB3-B077-427EBCD3EC0B}" type="parTrans" cxnId="{6E6623CD-A659-41A3-8AA6-A108B16E50F4}">
      <dgm:prSet/>
      <dgm:spPr/>
      <dgm:t>
        <a:bodyPr/>
        <a:lstStyle/>
        <a:p>
          <a:endParaRPr lang="ru-RU"/>
        </a:p>
      </dgm:t>
    </dgm:pt>
    <dgm:pt modelId="{E6D5E391-F71D-4966-AAAE-56CCE4399215}" type="sibTrans" cxnId="{6E6623CD-A659-41A3-8AA6-A108B16E50F4}">
      <dgm:prSet/>
      <dgm:spPr/>
      <dgm:t>
        <a:bodyPr/>
        <a:lstStyle/>
        <a:p>
          <a:endParaRPr lang="ru-RU"/>
        </a:p>
      </dgm:t>
    </dgm:pt>
    <dgm:pt modelId="{195E7954-811F-446D-8FBD-00DFC1768B49}">
      <dgm:prSet phldrT="[Текст]" custT="1"/>
      <dgm:spPr/>
      <dgm:t>
        <a:bodyPr/>
        <a:lstStyle/>
        <a:p>
          <a:pPr algn="just"/>
          <a:r>
            <a:rPr lang="ru-RU" sz="1600" dirty="0" smtClean="0"/>
            <a:t>переход к постиндустриальному, информационному обществу требует полного развития личности выпускника, в том числе готовности к осмысленному и творческому использованию информационных технологий в учебной и профессиональной деятельности, однако, классические подходы к обучению не позволяют в полной мере раскрыть потребности, возможности и склонности учащихся.   </a:t>
          </a:r>
          <a:endParaRPr lang="ru-RU" sz="1600" dirty="0"/>
        </a:p>
      </dgm:t>
    </dgm:pt>
    <dgm:pt modelId="{2C930648-C049-4633-B81C-7DC651905329}" type="parTrans" cxnId="{06AACA10-0DA1-475E-B50B-92AADE9E347F}">
      <dgm:prSet/>
      <dgm:spPr/>
      <dgm:t>
        <a:bodyPr/>
        <a:lstStyle/>
        <a:p>
          <a:endParaRPr lang="ru-RU"/>
        </a:p>
      </dgm:t>
    </dgm:pt>
    <dgm:pt modelId="{4703B8AC-E6C7-4A30-AF35-D71236D9F985}" type="sibTrans" cxnId="{06AACA10-0DA1-475E-B50B-92AADE9E347F}">
      <dgm:prSet/>
      <dgm:spPr/>
      <dgm:t>
        <a:bodyPr/>
        <a:lstStyle/>
        <a:p>
          <a:endParaRPr lang="ru-RU"/>
        </a:p>
      </dgm:t>
    </dgm:pt>
    <dgm:pt modelId="{92402AC8-758E-48DC-BE6F-DEEBAF95D7FF}">
      <dgm:prSet phldrT="[Текст]"/>
      <dgm:spPr/>
      <dgm:t>
        <a:bodyPr/>
        <a:lstStyle/>
        <a:p>
          <a:r>
            <a:rPr lang="ru-RU" b="1" dirty="0" smtClean="0"/>
            <a:t>Пути решения</a:t>
          </a:r>
          <a:endParaRPr lang="ru-RU" b="1" dirty="0"/>
        </a:p>
      </dgm:t>
    </dgm:pt>
    <dgm:pt modelId="{B0E5CA84-97E2-4906-A823-89034E8041CD}" type="parTrans" cxnId="{36D188D9-A0FC-483E-9886-A60D6D0E5CBA}">
      <dgm:prSet/>
      <dgm:spPr/>
      <dgm:t>
        <a:bodyPr/>
        <a:lstStyle/>
        <a:p>
          <a:endParaRPr lang="ru-RU"/>
        </a:p>
      </dgm:t>
    </dgm:pt>
    <dgm:pt modelId="{1D840352-B1C5-4C88-99A6-98F4AF2AEB8C}" type="sibTrans" cxnId="{36D188D9-A0FC-483E-9886-A60D6D0E5CBA}">
      <dgm:prSet/>
      <dgm:spPr/>
      <dgm:t>
        <a:bodyPr/>
        <a:lstStyle/>
        <a:p>
          <a:endParaRPr lang="ru-RU"/>
        </a:p>
      </dgm:t>
    </dgm:pt>
    <dgm:pt modelId="{944DA133-ADAF-4220-8B7A-7BBCE9AE4BBE}">
      <dgm:prSet phldrT="[Текст]" custT="1"/>
      <dgm:spPr/>
      <dgm:t>
        <a:bodyPr/>
        <a:lstStyle/>
        <a:p>
          <a:pPr algn="l"/>
          <a:r>
            <a:rPr lang="ru-RU" sz="1800" dirty="0" smtClean="0"/>
            <a:t>использование личностно-ориентированного подхода в обучении</a:t>
          </a:r>
          <a:endParaRPr lang="ru-RU" sz="1800" dirty="0"/>
        </a:p>
      </dgm:t>
    </dgm:pt>
    <dgm:pt modelId="{71E466D7-1650-4801-B13F-C048BD379EC2}" type="parTrans" cxnId="{2B36C2D6-8EB6-434B-868C-F70C8A07D2CC}">
      <dgm:prSet/>
      <dgm:spPr/>
      <dgm:t>
        <a:bodyPr/>
        <a:lstStyle/>
        <a:p>
          <a:endParaRPr lang="ru-RU"/>
        </a:p>
      </dgm:t>
    </dgm:pt>
    <dgm:pt modelId="{D67723B4-BDAE-485A-8C6A-8E3A8CA1CFF3}" type="sibTrans" cxnId="{2B36C2D6-8EB6-434B-868C-F70C8A07D2CC}">
      <dgm:prSet/>
      <dgm:spPr/>
      <dgm:t>
        <a:bodyPr/>
        <a:lstStyle/>
        <a:p>
          <a:endParaRPr lang="ru-RU"/>
        </a:p>
      </dgm:t>
    </dgm:pt>
    <dgm:pt modelId="{20B99324-A9B7-4D6D-A918-CF60B72837FE}">
      <dgm:prSet phldrT="[Текст]"/>
      <dgm:spPr/>
      <dgm:t>
        <a:bodyPr/>
        <a:lstStyle/>
        <a:p>
          <a:r>
            <a:rPr lang="ru-RU" b="1" dirty="0" smtClean="0"/>
            <a:t>Планируемый результат</a:t>
          </a:r>
          <a:endParaRPr lang="ru-RU" b="1" dirty="0"/>
        </a:p>
      </dgm:t>
    </dgm:pt>
    <dgm:pt modelId="{FECAD119-B001-4A2B-98F5-068CDB3F23B8}" type="parTrans" cxnId="{9E7C6CC8-81CC-41DC-8439-1791A3630CB6}">
      <dgm:prSet/>
      <dgm:spPr/>
      <dgm:t>
        <a:bodyPr/>
        <a:lstStyle/>
        <a:p>
          <a:endParaRPr lang="ru-RU"/>
        </a:p>
      </dgm:t>
    </dgm:pt>
    <dgm:pt modelId="{395E13FF-915F-449F-BD75-8B5C7BFFC5DD}" type="sibTrans" cxnId="{9E7C6CC8-81CC-41DC-8439-1791A3630CB6}">
      <dgm:prSet/>
      <dgm:spPr/>
      <dgm:t>
        <a:bodyPr/>
        <a:lstStyle/>
        <a:p>
          <a:endParaRPr lang="ru-RU"/>
        </a:p>
      </dgm:t>
    </dgm:pt>
    <dgm:pt modelId="{1FD5C480-72CC-4718-BC14-1034CB4E302C}">
      <dgm:prSet phldrT="[Текст]" custT="1"/>
      <dgm:spPr/>
      <dgm:t>
        <a:bodyPr/>
        <a:lstStyle/>
        <a:p>
          <a:r>
            <a:rPr lang="ru-RU" sz="1800" dirty="0" smtClean="0"/>
            <a:t>формирование ключевых компетенций у учащихся, определенных ФГОС; всестороннее развитие личности учащихся</a:t>
          </a:r>
          <a:endParaRPr lang="ru-RU" sz="1800" dirty="0"/>
        </a:p>
      </dgm:t>
    </dgm:pt>
    <dgm:pt modelId="{033880A5-0AFD-4F24-9D79-5A071BD4C178}" type="parTrans" cxnId="{504001D4-1E64-4324-9CDD-2180EB2EF306}">
      <dgm:prSet/>
      <dgm:spPr/>
      <dgm:t>
        <a:bodyPr/>
        <a:lstStyle/>
        <a:p>
          <a:endParaRPr lang="ru-RU"/>
        </a:p>
      </dgm:t>
    </dgm:pt>
    <dgm:pt modelId="{41C56CA6-A2B8-4ADB-BF2C-8E2E04869729}" type="sibTrans" cxnId="{504001D4-1E64-4324-9CDD-2180EB2EF306}">
      <dgm:prSet/>
      <dgm:spPr/>
      <dgm:t>
        <a:bodyPr/>
        <a:lstStyle/>
        <a:p>
          <a:endParaRPr lang="ru-RU"/>
        </a:p>
      </dgm:t>
    </dgm:pt>
    <dgm:pt modelId="{238F021C-E8CB-4619-BE57-E0B24DB9FB04}" type="pres">
      <dgm:prSet presAssocID="{E53BC331-B3D3-45CB-AA18-48D89B4128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625B68-2614-49E2-BC75-2AA0AFD81CBD}" type="pres">
      <dgm:prSet presAssocID="{AEC68FFC-47AC-4B1B-9484-CCD6E0353F4B}" presName="Accent1" presStyleCnt="0"/>
      <dgm:spPr/>
    </dgm:pt>
    <dgm:pt modelId="{F3D77BCB-4EFB-4C11-99E7-2D38C0DAE885}" type="pres">
      <dgm:prSet presAssocID="{AEC68FFC-47AC-4B1B-9484-CCD6E0353F4B}" presName="Accent" presStyleLbl="node1" presStyleIdx="0" presStyleCnt="3" custLinFactNeighborX="-44830" custLinFactNeighborY="677"/>
      <dgm:spPr/>
    </dgm:pt>
    <dgm:pt modelId="{B8C7AE5E-2567-41DA-A91E-6BC653B06129}" type="pres">
      <dgm:prSet presAssocID="{AEC68FFC-47AC-4B1B-9484-CCD6E0353F4B}" presName="Child1" presStyleLbl="revTx" presStyleIdx="0" presStyleCnt="6" custScaleX="378647" custScaleY="208966" custLinFactNeighborX="72646" custLinFactNeighborY="-10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9DE6-1D05-4A75-B266-C1AFD07173CF}" type="pres">
      <dgm:prSet presAssocID="{AEC68FFC-47AC-4B1B-9484-CCD6E0353F4B}" presName="Parent1" presStyleLbl="revTx" presStyleIdx="1" presStyleCnt="6" custLinFactNeighborX="-80676" custLinFactNeighborY="2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5664D-1FE4-4DCA-B1FE-C81C3E9252D4}" type="pres">
      <dgm:prSet presAssocID="{92402AC8-758E-48DC-BE6F-DEEBAF95D7FF}" presName="Accent2" presStyleCnt="0"/>
      <dgm:spPr/>
    </dgm:pt>
    <dgm:pt modelId="{6C6605AE-4C66-467E-AD55-1B1094C30A56}" type="pres">
      <dgm:prSet presAssocID="{92402AC8-758E-48DC-BE6F-DEEBAF95D7FF}" presName="Accent" presStyleLbl="node1" presStyleIdx="1" presStyleCnt="3" custLinFactNeighborX="-44830" custLinFactNeighborY="677"/>
      <dgm:spPr/>
    </dgm:pt>
    <dgm:pt modelId="{B179BCD1-B918-4768-8116-ABC60F889F7C}" type="pres">
      <dgm:prSet presAssocID="{92402AC8-758E-48DC-BE6F-DEEBAF95D7FF}" presName="Child2" presStyleLbl="revTx" presStyleIdx="2" presStyleCnt="6" custScaleX="322405" custLinFactNeighborX="49637" custLinFactNeighborY="14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7A20-8372-4A13-BDEB-C6D2B6BE9D79}" type="pres">
      <dgm:prSet presAssocID="{92402AC8-758E-48DC-BE6F-DEEBAF95D7FF}" presName="Parent2" presStyleLbl="revTx" presStyleIdx="3" presStyleCnt="6" custLinFactNeighborX="-80676" custLinFactNeighborY="2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3766-B226-45C8-818F-38F49FAC7AD0}" type="pres">
      <dgm:prSet presAssocID="{20B99324-A9B7-4D6D-A918-CF60B72837FE}" presName="Accent3" presStyleCnt="0"/>
      <dgm:spPr/>
    </dgm:pt>
    <dgm:pt modelId="{247E3DF5-4711-4127-8572-0B4195281D67}" type="pres">
      <dgm:prSet presAssocID="{20B99324-A9B7-4D6D-A918-CF60B72837FE}" presName="Accent" presStyleLbl="node1" presStyleIdx="2" presStyleCnt="3" custLinFactNeighborX="-52179" custLinFactNeighborY="788"/>
      <dgm:spPr/>
    </dgm:pt>
    <dgm:pt modelId="{22945F33-E07D-41CD-BE60-014D3F505F7A}" type="pres">
      <dgm:prSet presAssocID="{20B99324-A9B7-4D6D-A918-CF60B72837FE}" presName="Child3" presStyleLbl="revTx" presStyleIdx="4" presStyleCnt="6" custScaleX="373989" custLinFactNeighborX="60014" custLinFactNeighborY="1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EA783-7FB9-4E67-88E8-FFEA80F55EBB}" type="pres">
      <dgm:prSet presAssocID="{20B99324-A9B7-4D6D-A918-CF60B72837FE}" presName="Parent3" presStyleLbl="revTx" presStyleIdx="5" presStyleCnt="6" custLinFactNeighborX="-80676" custLinFactNeighborY="2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03F27-A09E-4ED7-9447-E4B73C394D84}" type="presOf" srcId="{1FD5C480-72CC-4718-BC14-1034CB4E302C}" destId="{22945F33-E07D-41CD-BE60-014D3F505F7A}" srcOrd="0" destOrd="0" presId="urn:microsoft.com/office/officeart/2009/layout/CircleArrowProcess"/>
    <dgm:cxn modelId="{36D188D9-A0FC-483E-9886-A60D6D0E5CBA}" srcId="{E53BC331-B3D3-45CB-AA18-48D89B412811}" destId="{92402AC8-758E-48DC-BE6F-DEEBAF95D7FF}" srcOrd="1" destOrd="0" parTransId="{B0E5CA84-97E2-4906-A823-89034E8041CD}" sibTransId="{1D840352-B1C5-4C88-99A6-98F4AF2AEB8C}"/>
    <dgm:cxn modelId="{6E6623CD-A659-41A3-8AA6-A108B16E50F4}" srcId="{E53BC331-B3D3-45CB-AA18-48D89B412811}" destId="{AEC68FFC-47AC-4B1B-9484-CCD6E0353F4B}" srcOrd="0" destOrd="0" parTransId="{4CE3427F-0CFF-4CB3-B077-427EBCD3EC0B}" sibTransId="{E6D5E391-F71D-4966-AAAE-56CCE4399215}"/>
    <dgm:cxn modelId="{D6B160B8-F278-427B-A8DE-EA93AB8D977E}" type="presOf" srcId="{AEC68FFC-47AC-4B1B-9484-CCD6E0353F4B}" destId="{12F69DE6-1D05-4A75-B266-C1AFD07173CF}" srcOrd="0" destOrd="0" presId="urn:microsoft.com/office/officeart/2009/layout/CircleArrowProcess"/>
    <dgm:cxn modelId="{FE239870-EF1E-45CF-8529-435977EF2950}" type="presOf" srcId="{E53BC331-B3D3-45CB-AA18-48D89B412811}" destId="{238F021C-E8CB-4619-BE57-E0B24DB9FB04}" srcOrd="0" destOrd="0" presId="urn:microsoft.com/office/officeart/2009/layout/CircleArrowProcess"/>
    <dgm:cxn modelId="{12AA2A59-7A24-4261-ABF9-A5123982E0C1}" type="presOf" srcId="{20B99324-A9B7-4D6D-A918-CF60B72837FE}" destId="{50FEA783-7FB9-4E67-88E8-FFEA80F55EBB}" srcOrd="0" destOrd="0" presId="urn:microsoft.com/office/officeart/2009/layout/CircleArrowProcess"/>
    <dgm:cxn modelId="{06AACA10-0DA1-475E-B50B-92AADE9E347F}" srcId="{AEC68FFC-47AC-4B1B-9484-CCD6E0353F4B}" destId="{195E7954-811F-446D-8FBD-00DFC1768B49}" srcOrd="0" destOrd="0" parTransId="{2C930648-C049-4633-B81C-7DC651905329}" sibTransId="{4703B8AC-E6C7-4A30-AF35-D71236D9F985}"/>
    <dgm:cxn modelId="{9E7C6CC8-81CC-41DC-8439-1791A3630CB6}" srcId="{E53BC331-B3D3-45CB-AA18-48D89B412811}" destId="{20B99324-A9B7-4D6D-A918-CF60B72837FE}" srcOrd="2" destOrd="0" parTransId="{FECAD119-B001-4A2B-98F5-068CDB3F23B8}" sibTransId="{395E13FF-915F-449F-BD75-8B5C7BFFC5DD}"/>
    <dgm:cxn modelId="{D3827740-BAD5-4403-905A-36DFAE8F4C8A}" type="presOf" srcId="{92402AC8-758E-48DC-BE6F-DEEBAF95D7FF}" destId="{74137A20-8372-4A13-BDEB-C6D2B6BE9D79}" srcOrd="0" destOrd="0" presId="urn:microsoft.com/office/officeart/2009/layout/CircleArrowProcess"/>
    <dgm:cxn modelId="{FF66D345-53B3-4546-B97A-75C81BD9FCBD}" type="presOf" srcId="{195E7954-811F-446D-8FBD-00DFC1768B49}" destId="{B8C7AE5E-2567-41DA-A91E-6BC653B06129}" srcOrd="0" destOrd="0" presId="urn:microsoft.com/office/officeart/2009/layout/CircleArrowProcess"/>
    <dgm:cxn modelId="{0A574958-182E-429C-9A80-587931BEDF1E}" type="presOf" srcId="{944DA133-ADAF-4220-8B7A-7BBCE9AE4BBE}" destId="{B179BCD1-B918-4768-8116-ABC60F889F7C}" srcOrd="0" destOrd="0" presId="urn:microsoft.com/office/officeart/2009/layout/CircleArrowProcess"/>
    <dgm:cxn modelId="{504001D4-1E64-4324-9CDD-2180EB2EF306}" srcId="{20B99324-A9B7-4D6D-A918-CF60B72837FE}" destId="{1FD5C480-72CC-4718-BC14-1034CB4E302C}" srcOrd="0" destOrd="0" parTransId="{033880A5-0AFD-4F24-9D79-5A071BD4C178}" sibTransId="{41C56CA6-A2B8-4ADB-BF2C-8E2E04869729}"/>
    <dgm:cxn modelId="{2B36C2D6-8EB6-434B-868C-F70C8A07D2CC}" srcId="{92402AC8-758E-48DC-BE6F-DEEBAF95D7FF}" destId="{944DA133-ADAF-4220-8B7A-7BBCE9AE4BBE}" srcOrd="0" destOrd="0" parTransId="{71E466D7-1650-4801-B13F-C048BD379EC2}" sibTransId="{D67723B4-BDAE-485A-8C6A-8E3A8CA1CFF3}"/>
    <dgm:cxn modelId="{E7CA3D89-56DA-43DF-B117-F4B3BBA7B6C2}" type="presParOf" srcId="{238F021C-E8CB-4619-BE57-E0B24DB9FB04}" destId="{B0625B68-2614-49E2-BC75-2AA0AFD81CBD}" srcOrd="0" destOrd="0" presId="urn:microsoft.com/office/officeart/2009/layout/CircleArrowProcess"/>
    <dgm:cxn modelId="{4FA90660-A74E-4B63-B676-F0E7DEF4328A}" type="presParOf" srcId="{B0625B68-2614-49E2-BC75-2AA0AFD81CBD}" destId="{F3D77BCB-4EFB-4C11-99E7-2D38C0DAE885}" srcOrd="0" destOrd="0" presId="urn:microsoft.com/office/officeart/2009/layout/CircleArrowProcess"/>
    <dgm:cxn modelId="{DEAA29A8-23E6-4FFF-8993-25BAFC1FC131}" type="presParOf" srcId="{238F021C-E8CB-4619-BE57-E0B24DB9FB04}" destId="{B8C7AE5E-2567-41DA-A91E-6BC653B06129}" srcOrd="1" destOrd="0" presId="urn:microsoft.com/office/officeart/2009/layout/CircleArrowProcess"/>
    <dgm:cxn modelId="{9CDDF8C3-DBB6-426D-99EE-BFA0BE314117}" type="presParOf" srcId="{238F021C-E8CB-4619-BE57-E0B24DB9FB04}" destId="{12F69DE6-1D05-4A75-B266-C1AFD07173CF}" srcOrd="2" destOrd="0" presId="urn:microsoft.com/office/officeart/2009/layout/CircleArrowProcess"/>
    <dgm:cxn modelId="{9F68C966-EB3E-4523-9100-11ACDE0C4E9C}" type="presParOf" srcId="{238F021C-E8CB-4619-BE57-E0B24DB9FB04}" destId="{2985664D-1FE4-4DCA-B1FE-C81C3E9252D4}" srcOrd="3" destOrd="0" presId="urn:microsoft.com/office/officeart/2009/layout/CircleArrowProcess"/>
    <dgm:cxn modelId="{3072C53A-E8B5-4ED4-A4AB-5D58E60F2FF1}" type="presParOf" srcId="{2985664D-1FE4-4DCA-B1FE-C81C3E9252D4}" destId="{6C6605AE-4C66-467E-AD55-1B1094C30A56}" srcOrd="0" destOrd="0" presId="urn:microsoft.com/office/officeart/2009/layout/CircleArrowProcess"/>
    <dgm:cxn modelId="{EF88941F-C088-47AE-AF18-ED2A8A4A4CAD}" type="presParOf" srcId="{238F021C-E8CB-4619-BE57-E0B24DB9FB04}" destId="{B179BCD1-B918-4768-8116-ABC60F889F7C}" srcOrd="4" destOrd="0" presId="urn:microsoft.com/office/officeart/2009/layout/CircleArrowProcess"/>
    <dgm:cxn modelId="{C0A3FCFD-3302-41FC-9C21-7E11E7607D9F}" type="presParOf" srcId="{238F021C-E8CB-4619-BE57-E0B24DB9FB04}" destId="{74137A20-8372-4A13-BDEB-C6D2B6BE9D79}" srcOrd="5" destOrd="0" presId="urn:microsoft.com/office/officeart/2009/layout/CircleArrowProcess"/>
    <dgm:cxn modelId="{F866BC91-9394-44A2-83A2-3E49E9E25576}" type="presParOf" srcId="{238F021C-E8CB-4619-BE57-E0B24DB9FB04}" destId="{CDDA3766-B226-45C8-818F-38F49FAC7AD0}" srcOrd="6" destOrd="0" presId="urn:microsoft.com/office/officeart/2009/layout/CircleArrowProcess"/>
    <dgm:cxn modelId="{F96EB59B-998D-49C6-9544-D4C4F43227BC}" type="presParOf" srcId="{CDDA3766-B226-45C8-818F-38F49FAC7AD0}" destId="{247E3DF5-4711-4127-8572-0B4195281D67}" srcOrd="0" destOrd="0" presId="urn:microsoft.com/office/officeart/2009/layout/CircleArrowProcess"/>
    <dgm:cxn modelId="{85D76813-F50E-4A08-BF97-4C98C6CCEF74}" type="presParOf" srcId="{238F021C-E8CB-4619-BE57-E0B24DB9FB04}" destId="{22945F33-E07D-41CD-BE60-014D3F505F7A}" srcOrd="7" destOrd="0" presId="urn:microsoft.com/office/officeart/2009/layout/CircleArrowProcess"/>
    <dgm:cxn modelId="{BE8F06CE-D746-47C4-AA13-F7B603A493AF}" type="presParOf" srcId="{238F021C-E8CB-4619-BE57-E0B24DB9FB04}" destId="{50FEA783-7FB9-4E67-88E8-FFEA80F55EBB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508FE-E7BA-4D7D-9E69-207A88E1B3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07B7A-1DF8-4844-A246-A35C8D78ED5C}">
      <dgm:prSet phldrT="[Текст]" custT="1"/>
      <dgm:spPr/>
      <dgm:t>
        <a:bodyPr/>
        <a:lstStyle/>
        <a:p>
          <a:r>
            <a:rPr lang="ru-RU" sz="1400" dirty="0" smtClean="0"/>
            <a:t>Традиционное обучение</a:t>
          </a:r>
          <a:endParaRPr lang="ru-RU" sz="1400" dirty="0"/>
        </a:p>
      </dgm:t>
    </dgm:pt>
    <dgm:pt modelId="{99C97BF5-DB93-43E5-ACA6-0D017C35624E}" type="parTrans" cxnId="{ABBDD909-DDA8-4CF9-9CCD-A7AC70F7B826}">
      <dgm:prSet/>
      <dgm:spPr/>
      <dgm:t>
        <a:bodyPr/>
        <a:lstStyle/>
        <a:p>
          <a:endParaRPr lang="ru-RU" sz="1400"/>
        </a:p>
      </dgm:t>
    </dgm:pt>
    <dgm:pt modelId="{57DAFA58-F0CC-4D70-9E4A-3315B28C9331}" type="sibTrans" cxnId="{ABBDD909-DDA8-4CF9-9CCD-A7AC70F7B826}">
      <dgm:prSet/>
      <dgm:spPr/>
      <dgm:t>
        <a:bodyPr/>
        <a:lstStyle/>
        <a:p>
          <a:endParaRPr lang="ru-RU" sz="1400"/>
        </a:p>
      </dgm:t>
    </dgm:pt>
    <dgm:pt modelId="{298DEFA8-2EEE-4C4D-AC09-A209FABB4A69}">
      <dgm:prSet phldrT="[Текст]" custT="1"/>
      <dgm:spPr/>
      <dgm:t>
        <a:bodyPr/>
        <a:lstStyle/>
        <a:p>
          <a:r>
            <a:rPr lang="ru-RU" sz="1400" dirty="0" smtClean="0"/>
            <a:t>Развивающее обучение</a:t>
          </a:r>
          <a:endParaRPr lang="ru-RU" sz="1400" dirty="0"/>
        </a:p>
      </dgm:t>
    </dgm:pt>
    <dgm:pt modelId="{62D649BC-62FF-49CD-A255-E2B4B5828112}" type="parTrans" cxnId="{FF241119-0B4B-46EE-B78E-C41BAE9689CA}">
      <dgm:prSet/>
      <dgm:spPr/>
      <dgm:t>
        <a:bodyPr/>
        <a:lstStyle/>
        <a:p>
          <a:endParaRPr lang="ru-RU" sz="1400"/>
        </a:p>
      </dgm:t>
    </dgm:pt>
    <dgm:pt modelId="{1BD1F8FD-D69E-4C0C-9ECE-FACAB859214F}" type="sibTrans" cxnId="{FF241119-0B4B-46EE-B78E-C41BAE9689CA}">
      <dgm:prSet/>
      <dgm:spPr/>
      <dgm:t>
        <a:bodyPr/>
        <a:lstStyle/>
        <a:p>
          <a:endParaRPr lang="ru-RU" sz="1400"/>
        </a:p>
      </dgm:t>
    </dgm:pt>
    <dgm:pt modelId="{A1244371-ECCA-41EC-B5A5-34A2477E4073}">
      <dgm:prSet phldrT="[Текст]" custT="1"/>
      <dgm:spPr/>
      <dgm:t>
        <a:bodyPr/>
        <a:lstStyle/>
        <a:p>
          <a:r>
            <a:rPr lang="ru-RU" sz="1400" dirty="0" smtClean="0"/>
            <a:t>Личностно-ориентированное обучение</a:t>
          </a:r>
          <a:endParaRPr lang="ru-RU" sz="1400" dirty="0"/>
        </a:p>
      </dgm:t>
    </dgm:pt>
    <dgm:pt modelId="{A4CAC8DB-985B-4DD9-A5A7-47F9D6D8279B}" type="parTrans" cxnId="{01FA2475-4D7C-4C76-AFCB-D2B0CBC96CB5}">
      <dgm:prSet/>
      <dgm:spPr/>
      <dgm:t>
        <a:bodyPr/>
        <a:lstStyle/>
        <a:p>
          <a:endParaRPr lang="ru-RU" sz="1400"/>
        </a:p>
      </dgm:t>
    </dgm:pt>
    <dgm:pt modelId="{5457253D-EBFE-4A29-9396-03F447FBEB12}" type="sibTrans" cxnId="{01FA2475-4D7C-4C76-AFCB-D2B0CBC96CB5}">
      <dgm:prSet/>
      <dgm:spPr/>
      <dgm:t>
        <a:bodyPr/>
        <a:lstStyle/>
        <a:p>
          <a:endParaRPr lang="ru-RU" sz="1400"/>
        </a:p>
      </dgm:t>
    </dgm:pt>
    <dgm:pt modelId="{AB076FFA-30C9-4BDE-AB59-A93F0DFB0958}">
      <dgm:prSet custT="1"/>
      <dgm:spPr/>
      <dgm:t>
        <a:bodyPr/>
        <a:lstStyle/>
        <a:p>
          <a:r>
            <a:rPr lang="ru-RU" sz="1400" dirty="0" smtClean="0"/>
            <a:t>учитель сообщает учащимся цель урока и организует их деятельность по ее реализации</a:t>
          </a:r>
          <a:endParaRPr lang="ru-RU" sz="1400" dirty="0"/>
        </a:p>
      </dgm:t>
    </dgm:pt>
    <dgm:pt modelId="{94A4A635-431B-494C-B5F3-545A0A97169B}" type="parTrans" cxnId="{F941232D-DD73-4AD1-B620-2387A4761B91}">
      <dgm:prSet/>
      <dgm:spPr/>
      <dgm:t>
        <a:bodyPr/>
        <a:lstStyle/>
        <a:p>
          <a:endParaRPr lang="ru-RU" sz="1400"/>
        </a:p>
      </dgm:t>
    </dgm:pt>
    <dgm:pt modelId="{10C94AB6-91A0-4467-9E8A-8331F1EA9AE8}" type="sibTrans" cxnId="{F941232D-DD73-4AD1-B620-2387A4761B91}">
      <dgm:prSet/>
      <dgm:spPr/>
      <dgm:t>
        <a:bodyPr/>
        <a:lstStyle/>
        <a:p>
          <a:endParaRPr lang="ru-RU" sz="1400"/>
        </a:p>
      </dgm:t>
    </dgm:pt>
    <dgm:pt modelId="{3209A5FF-995E-47AD-89AB-DB52A87EF160}">
      <dgm:prSet custT="1"/>
      <dgm:spPr/>
      <dgm:t>
        <a:bodyPr/>
        <a:lstStyle/>
        <a:p>
          <a:r>
            <a:rPr lang="ru-RU" sz="1400" dirty="0" smtClean="0"/>
            <a:t>учитель обеспечивает целеполагание школьников, причем цели урока ему известны</a:t>
          </a:r>
          <a:endParaRPr lang="ru-RU" sz="1400" dirty="0"/>
        </a:p>
      </dgm:t>
    </dgm:pt>
    <dgm:pt modelId="{CD23DBE4-3D5E-4264-A82E-6ADA51A94D0B}" type="parTrans" cxnId="{29484C8C-336C-41E4-AE68-0EACB68B4473}">
      <dgm:prSet/>
      <dgm:spPr/>
      <dgm:t>
        <a:bodyPr/>
        <a:lstStyle/>
        <a:p>
          <a:endParaRPr lang="ru-RU" sz="1400"/>
        </a:p>
      </dgm:t>
    </dgm:pt>
    <dgm:pt modelId="{E1219EB0-E1A1-4A83-9A58-183B1E1059E9}" type="sibTrans" cxnId="{29484C8C-336C-41E4-AE68-0EACB68B4473}">
      <dgm:prSet/>
      <dgm:spPr/>
      <dgm:t>
        <a:bodyPr/>
        <a:lstStyle/>
        <a:p>
          <a:endParaRPr lang="ru-RU" sz="1400"/>
        </a:p>
      </dgm:t>
    </dgm:pt>
    <dgm:pt modelId="{16B53E4C-F031-429F-A333-3D8CE6C49D40}">
      <dgm:prSet custT="1"/>
      <dgm:spPr/>
      <dgm:t>
        <a:bodyPr/>
        <a:lstStyle/>
        <a:p>
          <a:r>
            <a:rPr lang="ru-RU" sz="1400" dirty="0" smtClean="0"/>
            <a:t>учитель обязан дать возможность каждому ученику поставить собственную цель на уроке</a:t>
          </a:r>
          <a:endParaRPr lang="ru-RU" sz="1400" dirty="0"/>
        </a:p>
      </dgm:t>
    </dgm:pt>
    <dgm:pt modelId="{3B3E02A7-B5F4-4528-931D-137316F6775F}" type="parTrans" cxnId="{A2240236-1388-49BE-9DF6-08E3DA253C8E}">
      <dgm:prSet/>
      <dgm:spPr/>
      <dgm:t>
        <a:bodyPr/>
        <a:lstStyle/>
        <a:p>
          <a:endParaRPr lang="ru-RU" sz="1400"/>
        </a:p>
      </dgm:t>
    </dgm:pt>
    <dgm:pt modelId="{AF481C91-7C78-4EF4-82F3-F440FFAE1AC3}" type="sibTrans" cxnId="{A2240236-1388-49BE-9DF6-08E3DA253C8E}">
      <dgm:prSet/>
      <dgm:spPr/>
      <dgm:t>
        <a:bodyPr/>
        <a:lstStyle/>
        <a:p>
          <a:endParaRPr lang="ru-RU" sz="1400"/>
        </a:p>
      </dgm:t>
    </dgm:pt>
    <dgm:pt modelId="{EB0D7DAF-718A-4BB8-8576-1C8BFC96F7EC}" type="pres">
      <dgm:prSet presAssocID="{275508FE-E7BA-4D7D-9E69-207A88E1B3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3DE9D-B0D6-42CE-B5AF-4D4FB556C1D3}" type="pres">
      <dgm:prSet presAssocID="{B7907B7A-1DF8-4844-A246-A35C8D78ED5C}" presName="parentLin" presStyleCnt="0"/>
      <dgm:spPr/>
    </dgm:pt>
    <dgm:pt modelId="{801DA694-591A-48E9-BB67-9D6CBFDE8380}" type="pres">
      <dgm:prSet presAssocID="{B7907B7A-1DF8-4844-A246-A35C8D78ED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89B2B9-1695-46EB-B134-6C033CF14CBD}" type="pres">
      <dgm:prSet presAssocID="{B7907B7A-1DF8-4844-A246-A35C8D78ED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CA9C1-8D13-4DCF-A8C8-91C74C162961}" type="pres">
      <dgm:prSet presAssocID="{B7907B7A-1DF8-4844-A246-A35C8D78ED5C}" presName="negativeSpace" presStyleCnt="0"/>
      <dgm:spPr/>
    </dgm:pt>
    <dgm:pt modelId="{93CC2DE4-915E-4296-9F09-246C46B62B75}" type="pres">
      <dgm:prSet presAssocID="{B7907B7A-1DF8-4844-A246-A35C8D78ED5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774D0-249E-4007-B93D-5A42CCCD77E7}" type="pres">
      <dgm:prSet presAssocID="{57DAFA58-F0CC-4D70-9E4A-3315B28C9331}" presName="spaceBetweenRectangles" presStyleCnt="0"/>
      <dgm:spPr/>
    </dgm:pt>
    <dgm:pt modelId="{C27C0BC8-D876-4B42-B633-C84392E728DC}" type="pres">
      <dgm:prSet presAssocID="{298DEFA8-2EEE-4C4D-AC09-A209FABB4A69}" presName="parentLin" presStyleCnt="0"/>
      <dgm:spPr/>
    </dgm:pt>
    <dgm:pt modelId="{9062180F-E458-4C5F-A9C5-8402FC0004AA}" type="pres">
      <dgm:prSet presAssocID="{298DEFA8-2EEE-4C4D-AC09-A209FABB4A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3C213B-9678-4DD0-AE8E-FB65A7928B81}" type="pres">
      <dgm:prSet presAssocID="{298DEFA8-2EEE-4C4D-AC09-A209FABB4A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54DEE-77E4-4558-B8CD-B39E2DF6D06C}" type="pres">
      <dgm:prSet presAssocID="{298DEFA8-2EEE-4C4D-AC09-A209FABB4A69}" presName="negativeSpace" presStyleCnt="0"/>
      <dgm:spPr/>
    </dgm:pt>
    <dgm:pt modelId="{B3AA993C-8B13-454D-A012-C9BB91BB2638}" type="pres">
      <dgm:prSet presAssocID="{298DEFA8-2EEE-4C4D-AC09-A209FABB4A6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08C94-6272-4894-B133-8E5FABBF2E4D}" type="pres">
      <dgm:prSet presAssocID="{1BD1F8FD-D69E-4C0C-9ECE-FACAB859214F}" presName="spaceBetweenRectangles" presStyleCnt="0"/>
      <dgm:spPr/>
    </dgm:pt>
    <dgm:pt modelId="{88DBE4D8-737E-4E14-9765-B7428BCB1841}" type="pres">
      <dgm:prSet presAssocID="{A1244371-ECCA-41EC-B5A5-34A2477E4073}" presName="parentLin" presStyleCnt="0"/>
      <dgm:spPr/>
    </dgm:pt>
    <dgm:pt modelId="{95018F9D-346B-4E01-926E-F88E10F9F71E}" type="pres">
      <dgm:prSet presAssocID="{A1244371-ECCA-41EC-B5A5-34A2477E407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CAA40D5-4A07-4E04-A23A-B4275B177815}" type="pres">
      <dgm:prSet presAssocID="{A1244371-ECCA-41EC-B5A5-34A2477E40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27FAD-9ED4-47AA-946E-90270798B616}" type="pres">
      <dgm:prSet presAssocID="{A1244371-ECCA-41EC-B5A5-34A2477E4073}" presName="negativeSpace" presStyleCnt="0"/>
      <dgm:spPr/>
    </dgm:pt>
    <dgm:pt modelId="{2C311AA2-C337-4187-8779-E6078D3006DD}" type="pres">
      <dgm:prSet presAssocID="{A1244371-ECCA-41EC-B5A5-34A2477E407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D3221-40E8-46B4-935B-D43EF7C43A4E}" type="presOf" srcId="{A1244371-ECCA-41EC-B5A5-34A2477E4073}" destId="{95018F9D-346B-4E01-926E-F88E10F9F71E}" srcOrd="0" destOrd="0" presId="urn:microsoft.com/office/officeart/2005/8/layout/list1"/>
    <dgm:cxn modelId="{01FA2475-4D7C-4C76-AFCB-D2B0CBC96CB5}" srcId="{275508FE-E7BA-4D7D-9E69-207A88E1B3FB}" destId="{A1244371-ECCA-41EC-B5A5-34A2477E4073}" srcOrd="2" destOrd="0" parTransId="{A4CAC8DB-985B-4DD9-A5A7-47F9D6D8279B}" sibTransId="{5457253D-EBFE-4A29-9396-03F447FBEB12}"/>
    <dgm:cxn modelId="{F941232D-DD73-4AD1-B620-2387A4761B91}" srcId="{B7907B7A-1DF8-4844-A246-A35C8D78ED5C}" destId="{AB076FFA-30C9-4BDE-AB59-A93F0DFB0958}" srcOrd="0" destOrd="0" parTransId="{94A4A635-431B-494C-B5F3-545A0A97169B}" sibTransId="{10C94AB6-91A0-4467-9E8A-8331F1EA9AE8}"/>
    <dgm:cxn modelId="{6D60B9B5-9A28-45ED-94F1-72DA36EDE141}" type="presOf" srcId="{275508FE-E7BA-4D7D-9E69-207A88E1B3FB}" destId="{EB0D7DAF-718A-4BB8-8576-1C8BFC96F7EC}" srcOrd="0" destOrd="0" presId="urn:microsoft.com/office/officeart/2005/8/layout/list1"/>
    <dgm:cxn modelId="{5A853F6E-6F40-4E84-9A38-219FB157326F}" type="presOf" srcId="{A1244371-ECCA-41EC-B5A5-34A2477E4073}" destId="{1CAA40D5-4A07-4E04-A23A-B4275B177815}" srcOrd="1" destOrd="0" presId="urn:microsoft.com/office/officeart/2005/8/layout/list1"/>
    <dgm:cxn modelId="{7D45DA64-9188-4D2B-AABF-F1F0C9A79CC1}" type="presOf" srcId="{3209A5FF-995E-47AD-89AB-DB52A87EF160}" destId="{B3AA993C-8B13-454D-A012-C9BB91BB2638}" srcOrd="0" destOrd="0" presId="urn:microsoft.com/office/officeart/2005/8/layout/list1"/>
    <dgm:cxn modelId="{A2240236-1388-49BE-9DF6-08E3DA253C8E}" srcId="{A1244371-ECCA-41EC-B5A5-34A2477E4073}" destId="{16B53E4C-F031-429F-A333-3D8CE6C49D40}" srcOrd="0" destOrd="0" parTransId="{3B3E02A7-B5F4-4528-931D-137316F6775F}" sibTransId="{AF481C91-7C78-4EF4-82F3-F440FFAE1AC3}"/>
    <dgm:cxn modelId="{B209228D-5B99-4B8C-A74F-11DEF86829C8}" type="presOf" srcId="{AB076FFA-30C9-4BDE-AB59-A93F0DFB0958}" destId="{93CC2DE4-915E-4296-9F09-246C46B62B75}" srcOrd="0" destOrd="0" presId="urn:microsoft.com/office/officeart/2005/8/layout/list1"/>
    <dgm:cxn modelId="{CB06A7C0-8E94-420E-A6CB-EF86F368C3A4}" type="presOf" srcId="{B7907B7A-1DF8-4844-A246-A35C8D78ED5C}" destId="{8D89B2B9-1695-46EB-B134-6C033CF14CBD}" srcOrd="1" destOrd="0" presId="urn:microsoft.com/office/officeart/2005/8/layout/list1"/>
    <dgm:cxn modelId="{516F88F2-C0C4-4C10-A109-FCCC7E73283F}" type="presOf" srcId="{B7907B7A-1DF8-4844-A246-A35C8D78ED5C}" destId="{801DA694-591A-48E9-BB67-9D6CBFDE8380}" srcOrd="0" destOrd="0" presId="urn:microsoft.com/office/officeart/2005/8/layout/list1"/>
    <dgm:cxn modelId="{FF241119-0B4B-46EE-B78E-C41BAE9689CA}" srcId="{275508FE-E7BA-4D7D-9E69-207A88E1B3FB}" destId="{298DEFA8-2EEE-4C4D-AC09-A209FABB4A69}" srcOrd="1" destOrd="0" parTransId="{62D649BC-62FF-49CD-A255-E2B4B5828112}" sibTransId="{1BD1F8FD-D69E-4C0C-9ECE-FACAB859214F}"/>
    <dgm:cxn modelId="{1E7FD20C-BF06-4066-95AA-1B359AB7A379}" type="presOf" srcId="{298DEFA8-2EEE-4C4D-AC09-A209FABB4A69}" destId="{7A3C213B-9678-4DD0-AE8E-FB65A7928B81}" srcOrd="1" destOrd="0" presId="urn:microsoft.com/office/officeart/2005/8/layout/list1"/>
    <dgm:cxn modelId="{29484C8C-336C-41E4-AE68-0EACB68B4473}" srcId="{298DEFA8-2EEE-4C4D-AC09-A209FABB4A69}" destId="{3209A5FF-995E-47AD-89AB-DB52A87EF160}" srcOrd="0" destOrd="0" parTransId="{CD23DBE4-3D5E-4264-A82E-6ADA51A94D0B}" sibTransId="{E1219EB0-E1A1-4A83-9A58-183B1E1059E9}"/>
    <dgm:cxn modelId="{1C159DBB-C279-4B10-8DFC-9D73F8E3D8B0}" type="presOf" srcId="{16B53E4C-F031-429F-A333-3D8CE6C49D40}" destId="{2C311AA2-C337-4187-8779-E6078D3006DD}" srcOrd="0" destOrd="0" presId="urn:microsoft.com/office/officeart/2005/8/layout/list1"/>
    <dgm:cxn modelId="{ABBDD909-DDA8-4CF9-9CCD-A7AC70F7B826}" srcId="{275508FE-E7BA-4D7D-9E69-207A88E1B3FB}" destId="{B7907B7A-1DF8-4844-A246-A35C8D78ED5C}" srcOrd="0" destOrd="0" parTransId="{99C97BF5-DB93-43E5-ACA6-0D017C35624E}" sibTransId="{57DAFA58-F0CC-4D70-9E4A-3315B28C9331}"/>
    <dgm:cxn modelId="{1060E97A-B814-4FA0-80B3-3FC2E1F10FEC}" type="presOf" srcId="{298DEFA8-2EEE-4C4D-AC09-A209FABB4A69}" destId="{9062180F-E458-4C5F-A9C5-8402FC0004AA}" srcOrd="0" destOrd="0" presId="urn:microsoft.com/office/officeart/2005/8/layout/list1"/>
    <dgm:cxn modelId="{563DEB65-5E4F-4CA0-8D6E-D72A970584A1}" type="presParOf" srcId="{EB0D7DAF-718A-4BB8-8576-1C8BFC96F7EC}" destId="{F543DE9D-B0D6-42CE-B5AF-4D4FB556C1D3}" srcOrd="0" destOrd="0" presId="urn:microsoft.com/office/officeart/2005/8/layout/list1"/>
    <dgm:cxn modelId="{A708B185-D4B9-438C-BD90-BC44182C4C58}" type="presParOf" srcId="{F543DE9D-B0D6-42CE-B5AF-4D4FB556C1D3}" destId="{801DA694-591A-48E9-BB67-9D6CBFDE8380}" srcOrd="0" destOrd="0" presId="urn:microsoft.com/office/officeart/2005/8/layout/list1"/>
    <dgm:cxn modelId="{19549DF2-DFCE-4E7D-8B3E-A81A4D5CFBC6}" type="presParOf" srcId="{F543DE9D-B0D6-42CE-B5AF-4D4FB556C1D3}" destId="{8D89B2B9-1695-46EB-B134-6C033CF14CBD}" srcOrd="1" destOrd="0" presId="urn:microsoft.com/office/officeart/2005/8/layout/list1"/>
    <dgm:cxn modelId="{44CE3DDC-4F09-4722-8342-67135BC93E88}" type="presParOf" srcId="{EB0D7DAF-718A-4BB8-8576-1C8BFC96F7EC}" destId="{C9CCA9C1-8D13-4DCF-A8C8-91C74C162961}" srcOrd="1" destOrd="0" presId="urn:microsoft.com/office/officeart/2005/8/layout/list1"/>
    <dgm:cxn modelId="{1E3AA544-35BD-441F-BF1C-15A095841EFC}" type="presParOf" srcId="{EB0D7DAF-718A-4BB8-8576-1C8BFC96F7EC}" destId="{93CC2DE4-915E-4296-9F09-246C46B62B75}" srcOrd="2" destOrd="0" presId="urn:microsoft.com/office/officeart/2005/8/layout/list1"/>
    <dgm:cxn modelId="{CCCB6D90-E8A4-4352-9C90-E5823D9A596D}" type="presParOf" srcId="{EB0D7DAF-718A-4BB8-8576-1C8BFC96F7EC}" destId="{76B774D0-249E-4007-B93D-5A42CCCD77E7}" srcOrd="3" destOrd="0" presId="urn:microsoft.com/office/officeart/2005/8/layout/list1"/>
    <dgm:cxn modelId="{26A7FBE6-7D20-4380-9433-367C69489897}" type="presParOf" srcId="{EB0D7DAF-718A-4BB8-8576-1C8BFC96F7EC}" destId="{C27C0BC8-D876-4B42-B633-C84392E728DC}" srcOrd="4" destOrd="0" presId="urn:microsoft.com/office/officeart/2005/8/layout/list1"/>
    <dgm:cxn modelId="{24698687-E96F-4405-BD8E-D5DA66EE7385}" type="presParOf" srcId="{C27C0BC8-D876-4B42-B633-C84392E728DC}" destId="{9062180F-E458-4C5F-A9C5-8402FC0004AA}" srcOrd="0" destOrd="0" presId="urn:microsoft.com/office/officeart/2005/8/layout/list1"/>
    <dgm:cxn modelId="{AA74FF85-E6FA-4766-BFAD-61972A9B45CC}" type="presParOf" srcId="{C27C0BC8-D876-4B42-B633-C84392E728DC}" destId="{7A3C213B-9678-4DD0-AE8E-FB65A7928B81}" srcOrd="1" destOrd="0" presId="urn:microsoft.com/office/officeart/2005/8/layout/list1"/>
    <dgm:cxn modelId="{FB4C2E9A-F59F-42C3-88A9-357A8E9F1853}" type="presParOf" srcId="{EB0D7DAF-718A-4BB8-8576-1C8BFC96F7EC}" destId="{E7854DEE-77E4-4558-B8CD-B39E2DF6D06C}" srcOrd="5" destOrd="0" presId="urn:microsoft.com/office/officeart/2005/8/layout/list1"/>
    <dgm:cxn modelId="{D1D27E48-4A8E-4741-ADA9-E7F8A7E07A57}" type="presParOf" srcId="{EB0D7DAF-718A-4BB8-8576-1C8BFC96F7EC}" destId="{B3AA993C-8B13-454D-A012-C9BB91BB2638}" srcOrd="6" destOrd="0" presId="urn:microsoft.com/office/officeart/2005/8/layout/list1"/>
    <dgm:cxn modelId="{E3BF58B8-8B67-4766-A38D-81F8357ACFD1}" type="presParOf" srcId="{EB0D7DAF-718A-4BB8-8576-1C8BFC96F7EC}" destId="{ABA08C94-6272-4894-B133-8E5FABBF2E4D}" srcOrd="7" destOrd="0" presId="urn:microsoft.com/office/officeart/2005/8/layout/list1"/>
    <dgm:cxn modelId="{AEE41FF5-68C5-4EF9-AA59-A67C116C0320}" type="presParOf" srcId="{EB0D7DAF-718A-4BB8-8576-1C8BFC96F7EC}" destId="{88DBE4D8-737E-4E14-9765-B7428BCB1841}" srcOrd="8" destOrd="0" presId="urn:microsoft.com/office/officeart/2005/8/layout/list1"/>
    <dgm:cxn modelId="{2ED7835F-0E9E-4DEC-B02D-63F3E7600021}" type="presParOf" srcId="{88DBE4D8-737E-4E14-9765-B7428BCB1841}" destId="{95018F9D-346B-4E01-926E-F88E10F9F71E}" srcOrd="0" destOrd="0" presId="urn:microsoft.com/office/officeart/2005/8/layout/list1"/>
    <dgm:cxn modelId="{F666E50F-2D21-4175-9849-6728C50940D3}" type="presParOf" srcId="{88DBE4D8-737E-4E14-9765-B7428BCB1841}" destId="{1CAA40D5-4A07-4E04-A23A-B4275B177815}" srcOrd="1" destOrd="0" presId="urn:microsoft.com/office/officeart/2005/8/layout/list1"/>
    <dgm:cxn modelId="{557D42C3-CA3A-41FC-B21B-1C0B549DB9D5}" type="presParOf" srcId="{EB0D7DAF-718A-4BB8-8576-1C8BFC96F7EC}" destId="{23127FAD-9ED4-47AA-946E-90270798B616}" srcOrd="9" destOrd="0" presId="urn:microsoft.com/office/officeart/2005/8/layout/list1"/>
    <dgm:cxn modelId="{35C9CA3A-A618-4F01-9B6F-788F6AC23B11}" type="presParOf" srcId="{EB0D7DAF-718A-4BB8-8576-1C8BFC96F7EC}" destId="{2C311AA2-C337-4187-8779-E6078D3006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848A2E-7ABD-4252-A723-60A03BEE0AB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8CF4B-1C04-4002-A648-EA17D9B3CCFC}">
      <dgm:prSet phldrT="[Текст]"/>
      <dgm:spPr/>
      <dgm:t>
        <a:bodyPr/>
        <a:lstStyle/>
        <a:p>
          <a:r>
            <a:rPr lang="ru-RU" dirty="0" smtClean="0"/>
            <a:t>Мониторинг универсальных учебных действий</a:t>
          </a:r>
          <a:endParaRPr lang="ru-RU" dirty="0"/>
        </a:p>
      </dgm:t>
    </dgm:pt>
    <dgm:pt modelId="{797A349F-131C-4E8A-BE03-B33FA9978634}" type="parTrans" cxnId="{6F8343B8-6910-40F7-989A-CCF1C360F7B8}">
      <dgm:prSet/>
      <dgm:spPr/>
      <dgm:t>
        <a:bodyPr/>
        <a:lstStyle/>
        <a:p>
          <a:endParaRPr lang="ru-RU"/>
        </a:p>
      </dgm:t>
    </dgm:pt>
    <dgm:pt modelId="{38EBC5B8-369B-47C1-B763-85BAF96B0BB5}" type="sibTrans" cxnId="{6F8343B8-6910-40F7-989A-CCF1C360F7B8}">
      <dgm:prSet/>
      <dgm:spPr/>
      <dgm:t>
        <a:bodyPr/>
        <a:lstStyle/>
        <a:p>
          <a:endParaRPr lang="ru-RU"/>
        </a:p>
      </dgm:t>
    </dgm:pt>
    <dgm:pt modelId="{2EA48ACC-AE8C-4F15-9E18-0EB463C7D80E}">
      <dgm:prSet phldrT="[Текст]"/>
      <dgm:spPr/>
      <dgm:t>
        <a:bodyPr/>
        <a:lstStyle/>
        <a:p>
          <a:r>
            <a:rPr lang="ru-RU" dirty="0" smtClean="0"/>
            <a:t>Входной</a:t>
          </a:r>
          <a:endParaRPr lang="ru-RU" dirty="0"/>
        </a:p>
      </dgm:t>
    </dgm:pt>
    <dgm:pt modelId="{6927DF0B-2473-4DCA-A226-E27A73A44A72}" type="parTrans" cxnId="{0A8AACCD-1841-46D8-B652-D7599779C37B}">
      <dgm:prSet/>
      <dgm:spPr/>
      <dgm:t>
        <a:bodyPr/>
        <a:lstStyle/>
        <a:p>
          <a:endParaRPr lang="ru-RU"/>
        </a:p>
      </dgm:t>
    </dgm:pt>
    <dgm:pt modelId="{54D09A05-49B6-4C6E-9E5B-1A33FC7502E7}" type="sibTrans" cxnId="{0A8AACCD-1841-46D8-B652-D7599779C37B}">
      <dgm:prSet/>
      <dgm:spPr/>
      <dgm:t>
        <a:bodyPr/>
        <a:lstStyle/>
        <a:p>
          <a:endParaRPr lang="ru-RU"/>
        </a:p>
      </dgm:t>
    </dgm:pt>
    <dgm:pt modelId="{149785E9-9EB5-4031-BA93-32EBFE85C6C1}">
      <dgm:prSet phldrT="[Текст]"/>
      <dgm:spPr/>
      <dgm:t>
        <a:bodyPr/>
        <a:lstStyle/>
        <a:p>
          <a:r>
            <a:rPr lang="ru-RU" dirty="0" smtClean="0"/>
            <a:t>Итоговый</a:t>
          </a:r>
          <a:endParaRPr lang="ru-RU" dirty="0"/>
        </a:p>
      </dgm:t>
    </dgm:pt>
    <dgm:pt modelId="{ECB294D5-EBA0-4108-8574-06338E328118}" type="parTrans" cxnId="{1A980732-F09A-4206-954C-DEDE66FF0A5D}">
      <dgm:prSet/>
      <dgm:spPr/>
      <dgm:t>
        <a:bodyPr/>
        <a:lstStyle/>
        <a:p>
          <a:endParaRPr lang="ru-RU"/>
        </a:p>
      </dgm:t>
    </dgm:pt>
    <dgm:pt modelId="{4DB26B3D-4BA3-4EE2-BFAD-7E6103EEE823}" type="sibTrans" cxnId="{1A980732-F09A-4206-954C-DEDE66FF0A5D}">
      <dgm:prSet/>
      <dgm:spPr/>
      <dgm:t>
        <a:bodyPr/>
        <a:lstStyle/>
        <a:p>
          <a:endParaRPr lang="ru-RU"/>
        </a:p>
      </dgm:t>
    </dgm:pt>
    <dgm:pt modelId="{64B21C70-49E8-4142-9072-D8331F62A297}">
      <dgm:prSet phldrT="[Текст]" custT="1"/>
      <dgm:spPr>
        <a:noFill/>
      </dgm:spPr>
      <dgm:t>
        <a:bodyPr/>
        <a:lstStyle/>
        <a:p>
          <a:pPr algn="just"/>
          <a:r>
            <a:rPr lang="ru-RU" sz="1200" dirty="0" smtClean="0"/>
            <a:t>Мониторинг позволяет не только оценить возможности каждого учащегося, но и дает возможность спрогнозировать степень личностного роста каждого ученика и всего классного коллектива</a:t>
          </a:r>
          <a:endParaRPr lang="ru-RU" sz="1200" dirty="0"/>
        </a:p>
      </dgm:t>
    </dgm:pt>
    <dgm:pt modelId="{2BAB3B40-EBAD-487E-97CA-43FE9F3D15A3}" type="parTrans" cxnId="{534D75DF-2799-4C82-8C47-F8D414A6D530}">
      <dgm:prSet/>
      <dgm:spPr/>
      <dgm:t>
        <a:bodyPr/>
        <a:lstStyle/>
        <a:p>
          <a:endParaRPr lang="ru-RU"/>
        </a:p>
      </dgm:t>
    </dgm:pt>
    <dgm:pt modelId="{599EC0B1-A093-4AFC-89CA-6A72DBAADF09}" type="sibTrans" cxnId="{534D75DF-2799-4C82-8C47-F8D414A6D530}">
      <dgm:prSet/>
      <dgm:spPr/>
      <dgm:t>
        <a:bodyPr/>
        <a:lstStyle/>
        <a:p>
          <a:endParaRPr lang="ru-RU"/>
        </a:p>
      </dgm:t>
    </dgm:pt>
    <dgm:pt modelId="{66578AF2-3153-4E05-B401-A98D2D9030ED}">
      <dgm:prSet phldrT="[Текст]" custT="1"/>
      <dgm:spPr>
        <a:noFill/>
      </dgm:spPr>
      <dgm:t>
        <a:bodyPr/>
        <a:lstStyle/>
        <a:p>
          <a:pPr algn="just"/>
          <a:r>
            <a:rPr lang="ru-RU" sz="1200" dirty="0" smtClean="0"/>
            <a:t>Систематический мониторинг из года в год позволяет увидеть динамику изменения личностных характеристик ученика и проанализировать соответствие достижений запланированным результатам</a:t>
          </a:r>
          <a:endParaRPr lang="ru-RU" sz="1200" dirty="0"/>
        </a:p>
      </dgm:t>
    </dgm:pt>
    <dgm:pt modelId="{8013D845-0AB6-41B5-9415-2025623F8823}" type="parTrans" cxnId="{98A52EFA-76CB-4732-A20A-D8B911E1B8F7}">
      <dgm:prSet/>
      <dgm:spPr/>
      <dgm:t>
        <a:bodyPr/>
        <a:lstStyle/>
        <a:p>
          <a:endParaRPr lang="ru-RU"/>
        </a:p>
      </dgm:t>
    </dgm:pt>
    <dgm:pt modelId="{D40F2AA2-FC6C-4231-BF53-467C75B9A5C2}" type="sibTrans" cxnId="{98A52EFA-76CB-4732-A20A-D8B911E1B8F7}">
      <dgm:prSet/>
      <dgm:spPr/>
      <dgm:t>
        <a:bodyPr/>
        <a:lstStyle/>
        <a:p>
          <a:endParaRPr lang="ru-RU"/>
        </a:p>
      </dgm:t>
    </dgm:pt>
    <dgm:pt modelId="{42147E30-F605-4771-8CBD-C8D3B066CB54}" type="pres">
      <dgm:prSet presAssocID="{1D848A2E-7ABD-4252-A723-60A03BEE0AB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C35F2-7576-444E-9626-5A6C3725FB2E}" type="pres">
      <dgm:prSet presAssocID="{1D848A2E-7ABD-4252-A723-60A03BEE0AB0}" presName="hierFlow" presStyleCnt="0"/>
      <dgm:spPr/>
    </dgm:pt>
    <dgm:pt modelId="{C028EC10-4488-4059-8D51-89622853BDA4}" type="pres">
      <dgm:prSet presAssocID="{1D848A2E-7ABD-4252-A723-60A03BEE0AB0}" presName="firstBuf" presStyleCnt="0"/>
      <dgm:spPr/>
    </dgm:pt>
    <dgm:pt modelId="{4480BA0A-8B7A-4D63-909C-88789BE94BC7}" type="pres">
      <dgm:prSet presAssocID="{1D848A2E-7ABD-4252-A723-60A03BEE0AB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9E5220-EC9C-484C-8B05-6686F2E6FEF9}" type="pres">
      <dgm:prSet presAssocID="{8828CF4B-1C04-4002-A648-EA17D9B3CCFC}" presName="Name14" presStyleCnt="0"/>
      <dgm:spPr/>
    </dgm:pt>
    <dgm:pt modelId="{9C9C7334-D426-4284-8153-6E52DE4E9D8E}" type="pres">
      <dgm:prSet presAssocID="{8828CF4B-1C04-4002-A648-EA17D9B3CCF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8B678-159F-4C72-B04A-873D88B894C3}" type="pres">
      <dgm:prSet presAssocID="{8828CF4B-1C04-4002-A648-EA17D9B3CCFC}" presName="hierChild2" presStyleCnt="0"/>
      <dgm:spPr/>
    </dgm:pt>
    <dgm:pt modelId="{F6EB8A31-7FEA-4FE3-8955-BE2031307932}" type="pres">
      <dgm:prSet presAssocID="{6927DF0B-2473-4DCA-A226-E27A73A44A72}" presName="Name19" presStyleLbl="parChTrans1D2" presStyleIdx="0" presStyleCnt="2"/>
      <dgm:spPr/>
      <dgm:t>
        <a:bodyPr/>
        <a:lstStyle/>
        <a:p>
          <a:endParaRPr lang="ru-RU"/>
        </a:p>
      </dgm:t>
    </dgm:pt>
    <dgm:pt modelId="{BC3FF381-CE5D-46F8-9397-E155F55394B6}" type="pres">
      <dgm:prSet presAssocID="{2EA48ACC-AE8C-4F15-9E18-0EB463C7D80E}" presName="Name21" presStyleCnt="0"/>
      <dgm:spPr/>
    </dgm:pt>
    <dgm:pt modelId="{EF9FE00A-F119-4B68-8CE5-9FF776F4DF21}" type="pres">
      <dgm:prSet presAssocID="{2EA48ACC-AE8C-4F15-9E18-0EB463C7D80E}" presName="level2Shape" presStyleLbl="node2" presStyleIdx="0" presStyleCnt="2"/>
      <dgm:spPr/>
      <dgm:t>
        <a:bodyPr/>
        <a:lstStyle/>
        <a:p>
          <a:endParaRPr lang="ru-RU"/>
        </a:p>
      </dgm:t>
    </dgm:pt>
    <dgm:pt modelId="{C7C4B7BE-5C7C-48EA-B7A7-F493E6E02886}" type="pres">
      <dgm:prSet presAssocID="{2EA48ACC-AE8C-4F15-9E18-0EB463C7D80E}" presName="hierChild3" presStyleCnt="0"/>
      <dgm:spPr/>
    </dgm:pt>
    <dgm:pt modelId="{30A78E07-F0C4-4418-93C5-618CF10C1DC4}" type="pres">
      <dgm:prSet presAssocID="{ECB294D5-EBA0-4108-8574-06338E328118}" presName="Name19" presStyleLbl="parChTrans1D2" presStyleIdx="1" presStyleCnt="2"/>
      <dgm:spPr/>
      <dgm:t>
        <a:bodyPr/>
        <a:lstStyle/>
        <a:p>
          <a:endParaRPr lang="ru-RU"/>
        </a:p>
      </dgm:t>
    </dgm:pt>
    <dgm:pt modelId="{360DAD71-3DC3-4EC7-B6B5-6789EA5CA5EF}" type="pres">
      <dgm:prSet presAssocID="{149785E9-9EB5-4031-BA93-32EBFE85C6C1}" presName="Name21" presStyleCnt="0"/>
      <dgm:spPr/>
    </dgm:pt>
    <dgm:pt modelId="{E6AE9030-0A0A-466B-AEA2-F723B29DB7C6}" type="pres">
      <dgm:prSet presAssocID="{149785E9-9EB5-4031-BA93-32EBFE85C6C1}" presName="level2Shape" presStyleLbl="node2" presStyleIdx="1" presStyleCnt="2"/>
      <dgm:spPr/>
      <dgm:t>
        <a:bodyPr/>
        <a:lstStyle/>
        <a:p>
          <a:endParaRPr lang="ru-RU"/>
        </a:p>
      </dgm:t>
    </dgm:pt>
    <dgm:pt modelId="{421B5C74-7742-4AE0-8E6C-49C13A47D454}" type="pres">
      <dgm:prSet presAssocID="{149785E9-9EB5-4031-BA93-32EBFE85C6C1}" presName="hierChild3" presStyleCnt="0"/>
      <dgm:spPr/>
    </dgm:pt>
    <dgm:pt modelId="{FACB6B86-3AB1-4D8B-9AEE-A8C71D3F5BF1}" type="pres">
      <dgm:prSet presAssocID="{1D848A2E-7ABD-4252-A723-60A03BEE0AB0}" presName="bgShapesFlow" presStyleCnt="0"/>
      <dgm:spPr/>
    </dgm:pt>
    <dgm:pt modelId="{CADF928B-F676-4A2A-A91C-EA42F3F185B9}" type="pres">
      <dgm:prSet presAssocID="{64B21C70-49E8-4142-9072-D8331F62A297}" presName="rectComp" presStyleCnt="0"/>
      <dgm:spPr/>
    </dgm:pt>
    <dgm:pt modelId="{D77A4201-534C-428C-9C31-CC49A02D7E7A}" type="pres">
      <dgm:prSet presAssocID="{64B21C70-49E8-4142-9072-D8331F62A297}" presName="bgRect" presStyleLbl="bgShp" presStyleIdx="0" presStyleCnt="2" custLinFactNeighborX="-18630" custLinFactNeighborY="-120"/>
      <dgm:spPr/>
      <dgm:t>
        <a:bodyPr/>
        <a:lstStyle/>
        <a:p>
          <a:endParaRPr lang="ru-RU"/>
        </a:p>
      </dgm:t>
    </dgm:pt>
    <dgm:pt modelId="{0F94AA7C-BD77-4B96-A3CC-987E34E880F1}" type="pres">
      <dgm:prSet presAssocID="{64B21C70-49E8-4142-9072-D8331F62A297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3D568-77B2-4C7A-A792-FFCF169C029A}" type="pres">
      <dgm:prSet presAssocID="{64B21C70-49E8-4142-9072-D8331F62A297}" presName="spComp" presStyleCnt="0"/>
      <dgm:spPr/>
    </dgm:pt>
    <dgm:pt modelId="{A872E89E-976C-4719-A581-2A217274B910}" type="pres">
      <dgm:prSet presAssocID="{64B21C70-49E8-4142-9072-D8331F62A297}" presName="vSp" presStyleCnt="0"/>
      <dgm:spPr/>
    </dgm:pt>
    <dgm:pt modelId="{241E6AEC-B59A-4F9A-BE23-B1EB281915AD}" type="pres">
      <dgm:prSet presAssocID="{66578AF2-3153-4E05-B401-A98D2D9030ED}" presName="rectComp" presStyleCnt="0"/>
      <dgm:spPr/>
    </dgm:pt>
    <dgm:pt modelId="{0AD19579-883B-421E-A5A2-2EF21E99163D}" type="pres">
      <dgm:prSet presAssocID="{66578AF2-3153-4E05-B401-A98D2D9030ED}" presName="bgRect" presStyleLbl="bgShp" presStyleIdx="1" presStyleCnt="2" custLinFactX="13398" custLinFactNeighborX="100000" custLinFactNeighborY="-2521"/>
      <dgm:spPr/>
      <dgm:t>
        <a:bodyPr/>
        <a:lstStyle/>
        <a:p>
          <a:endParaRPr lang="ru-RU"/>
        </a:p>
      </dgm:t>
    </dgm:pt>
    <dgm:pt modelId="{4538BEF5-722D-48B1-9F0D-C6F40D009AD4}" type="pres">
      <dgm:prSet presAssocID="{66578AF2-3153-4E05-B401-A98D2D9030ED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C6B2D-4A1F-47F2-91C8-A7DF71023037}" type="presOf" srcId="{2EA48ACC-AE8C-4F15-9E18-0EB463C7D80E}" destId="{EF9FE00A-F119-4B68-8CE5-9FF776F4DF21}" srcOrd="0" destOrd="0" presId="urn:microsoft.com/office/officeart/2005/8/layout/hierarchy6"/>
    <dgm:cxn modelId="{DD7F53E4-E352-4DDB-9F99-0E34FCF9D480}" type="presOf" srcId="{66578AF2-3153-4E05-B401-A98D2D9030ED}" destId="{4538BEF5-722D-48B1-9F0D-C6F40D009AD4}" srcOrd="1" destOrd="0" presId="urn:microsoft.com/office/officeart/2005/8/layout/hierarchy6"/>
    <dgm:cxn modelId="{01DB4180-83D1-4523-AA2D-1E2A3FBBE839}" type="presOf" srcId="{8828CF4B-1C04-4002-A648-EA17D9B3CCFC}" destId="{9C9C7334-D426-4284-8153-6E52DE4E9D8E}" srcOrd="0" destOrd="0" presId="urn:microsoft.com/office/officeart/2005/8/layout/hierarchy6"/>
    <dgm:cxn modelId="{1A980732-F09A-4206-954C-DEDE66FF0A5D}" srcId="{8828CF4B-1C04-4002-A648-EA17D9B3CCFC}" destId="{149785E9-9EB5-4031-BA93-32EBFE85C6C1}" srcOrd="1" destOrd="0" parTransId="{ECB294D5-EBA0-4108-8574-06338E328118}" sibTransId="{4DB26B3D-4BA3-4EE2-BFAD-7E6103EEE823}"/>
    <dgm:cxn modelId="{E1DA6A76-5A8E-42C9-8498-FF1467614115}" type="presOf" srcId="{1D848A2E-7ABD-4252-A723-60A03BEE0AB0}" destId="{42147E30-F605-4771-8CBD-C8D3B066CB54}" srcOrd="0" destOrd="0" presId="urn:microsoft.com/office/officeart/2005/8/layout/hierarchy6"/>
    <dgm:cxn modelId="{7D2E8E82-DD9C-47E6-8775-54EC9BFADDE3}" type="presOf" srcId="{66578AF2-3153-4E05-B401-A98D2D9030ED}" destId="{0AD19579-883B-421E-A5A2-2EF21E99163D}" srcOrd="0" destOrd="0" presId="urn:microsoft.com/office/officeart/2005/8/layout/hierarchy6"/>
    <dgm:cxn modelId="{534D75DF-2799-4C82-8C47-F8D414A6D530}" srcId="{1D848A2E-7ABD-4252-A723-60A03BEE0AB0}" destId="{64B21C70-49E8-4142-9072-D8331F62A297}" srcOrd="1" destOrd="0" parTransId="{2BAB3B40-EBAD-487E-97CA-43FE9F3D15A3}" sibTransId="{599EC0B1-A093-4AFC-89CA-6A72DBAADF09}"/>
    <dgm:cxn modelId="{18F2A1B1-D2CC-4D20-9794-C0BAA1C539D8}" type="presOf" srcId="{149785E9-9EB5-4031-BA93-32EBFE85C6C1}" destId="{E6AE9030-0A0A-466B-AEA2-F723B29DB7C6}" srcOrd="0" destOrd="0" presId="urn:microsoft.com/office/officeart/2005/8/layout/hierarchy6"/>
    <dgm:cxn modelId="{6188460E-DC59-4E51-A784-3350840E110C}" type="presOf" srcId="{64B21C70-49E8-4142-9072-D8331F62A297}" destId="{0F94AA7C-BD77-4B96-A3CC-987E34E880F1}" srcOrd="1" destOrd="0" presId="urn:microsoft.com/office/officeart/2005/8/layout/hierarchy6"/>
    <dgm:cxn modelId="{6F8343B8-6910-40F7-989A-CCF1C360F7B8}" srcId="{1D848A2E-7ABD-4252-A723-60A03BEE0AB0}" destId="{8828CF4B-1C04-4002-A648-EA17D9B3CCFC}" srcOrd="0" destOrd="0" parTransId="{797A349F-131C-4E8A-BE03-B33FA9978634}" sibTransId="{38EBC5B8-369B-47C1-B763-85BAF96B0BB5}"/>
    <dgm:cxn modelId="{C47853FD-4B7F-4568-800B-8604BDA516C5}" type="presOf" srcId="{64B21C70-49E8-4142-9072-D8331F62A297}" destId="{D77A4201-534C-428C-9C31-CC49A02D7E7A}" srcOrd="0" destOrd="0" presId="urn:microsoft.com/office/officeart/2005/8/layout/hierarchy6"/>
    <dgm:cxn modelId="{0A8AACCD-1841-46D8-B652-D7599779C37B}" srcId="{8828CF4B-1C04-4002-A648-EA17D9B3CCFC}" destId="{2EA48ACC-AE8C-4F15-9E18-0EB463C7D80E}" srcOrd="0" destOrd="0" parTransId="{6927DF0B-2473-4DCA-A226-E27A73A44A72}" sibTransId="{54D09A05-49B6-4C6E-9E5B-1A33FC7502E7}"/>
    <dgm:cxn modelId="{98A52EFA-76CB-4732-A20A-D8B911E1B8F7}" srcId="{1D848A2E-7ABD-4252-A723-60A03BEE0AB0}" destId="{66578AF2-3153-4E05-B401-A98D2D9030ED}" srcOrd="2" destOrd="0" parTransId="{8013D845-0AB6-41B5-9415-2025623F8823}" sibTransId="{D40F2AA2-FC6C-4231-BF53-467C75B9A5C2}"/>
    <dgm:cxn modelId="{6BBCEBDE-DECA-44CA-AFEA-D5A6C81547DD}" type="presOf" srcId="{6927DF0B-2473-4DCA-A226-E27A73A44A72}" destId="{F6EB8A31-7FEA-4FE3-8955-BE2031307932}" srcOrd="0" destOrd="0" presId="urn:microsoft.com/office/officeart/2005/8/layout/hierarchy6"/>
    <dgm:cxn modelId="{27C38488-9A40-4C61-914C-DEEF07911D86}" type="presOf" srcId="{ECB294D5-EBA0-4108-8574-06338E328118}" destId="{30A78E07-F0C4-4418-93C5-618CF10C1DC4}" srcOrd="0" destOrd="0" presId="urn:microsoft.com/office/officeart/2005/8/layout/hierarchy6"/>
    <dgm:cxn modelId="{05C5624C-28A1-47C9-86E6-DA9D49F2294E}" type="presParOf" srcId="{42147E30-F605-4771-8CBD-C8D3B066CB54}" destId="{FE8C35F2-7576-444E-9626-5A6C3725FB2E}" srcOrd="0" destOrd="0" presId="urn:microsoft.com/office/officeart/2005/8/layout/hierarchy6"/>
    <dgm:cxn modelId="{74F8F315-6E1B-4D2F-96F5-50F4896ED79C}" type="presParOf" srcId="{FE8C35F2-7576-444E-9626-5A6C3725FB2E}" destId="{C028EC10-4488-4059-8D51-89622853BDA4}" srcOrd="0" destOrd="0" presId="urn:microsoft.com/office/officeart/2005/8/layout/hierarchy6"/>
    <dgm:cxn modelId="{0929B66D-1BE9-45CF-AB93-468C27184B45}" type="presParOf" srcId="{FE8C35F2-7576-444E-9626-5A6C3725FB2E}" destId="{4480BA0A-8B7A-4D63-909C-88789BE94BC7}" srcOrd="1" destOrd="0" presId="urn:microsoft.com/office/officeart/2005/8/layout/hierarchy6"/>
    <dgm:cxn modelId="{B39C75EF-3B93-4F59-9CCD-3E00D7F8A052}" type="presParOf" srcId="{4480BA0A-8B7A-4D63-909C-88789BE94BC7}" destId="{7F9E5220-EC9C-484C-8B05-6686F2E6FEF9}" srcOrd="0" destOrd="0" presId="urn:microsoft.com/office/officeart/2005/8/layout/hierarchy6"/>
    <dgm:cxn modelId="{51816BEF-1618-47A4-9E2A-501CB04E99E7}" type="presParOf" srcId="{7F9E5220-EC9C-484C-8B05-6686F2E6FEF9}" destId="{9C9C7334-D426-4284-8153-6E52DE4E9D8E}" srcOrd="0" destOrd="0" presId="urn:microsoft.com/office/officeart/2005/8/layout/hierarchy6"/>
    <dgm:cxn modelId="{CF593DB0-2F03-44CC-9483-BD8C5B5B7AA2}" type="presParOf" srcId="{7F9E5220-EC9C-484C-8B05-6686F2E6FEF9}" destId="{0D58B678-159F-4C72-B04A-873D88B894C3}" srcOrd="1" destOrd="0" presId="urn:microsoft.com/office/officeart/2005/8/layout/hierarchy6"/>
    <dgm:cxn modelId="{5B7D0EF2-42EF-4A19-9FB1-EEE9A98EE85C}" type="presParOf" srcId="{0D58B678-159F-4C72-B04A-873D88B894C3}" destId="{F6EB8A31-7FEA-4FE3-8955-BE2031307932}" srcOrd="0" destOrd="0" presId="urn:microsoft.com/office/officeart/2005/8/layout/hierarchy6"/>
    <dgm:cxn modelId="{11F20BE4-B547-4754-9599-CAFF23311FF3}" type="presParOf" srcId="{0D58B678-159F-4C72-B04A-873D88B894C3}" destId="{BC3FF381-CE5D-46F8-9397-E155F55394B6}" srcOrd="1" destOrd="0" presId="urn:microsoft.com/office/officeart/2005/8/layout/hierarchy6"/>
    <dgm:cxn modelId="{50CF75AF-E8F9-4408-A98D-0BEF871BD507}" type="presParOf" srcId="{BC3FF381-CE5D-46F8-9397-E155F55394B6}" destId="{EF9FE00A-F119-4B68-8CE5-9FF776F4DF21}" srcOrd="0" destOrd="0" presId="urn:microsoft.com/office/officeart/2005/8/layout/hierarchy6"/>
    <dgm:cxn modelId="{640D510C-D4EB-49F9-9FB7-0D5E5F2A9995}" type="presParOf" srcId="{BC3FF381-CE5D-46F8-9397-E155F55394B6}" destId="{C7C4B7BE-5C7C-48EA-B7A7-F493E6E02886}" srcOrd="1" destOrd="0" presId="urn:microsoft.com/office/officeart/2005/8/layout/hierarchy6"/>
    <dgm:cxn modelId="{840776A7-9C5E-42F3-99D4-C180B0A4E919}" type="presParOf" srcId="{0D58B678-159F-4C72-B04A-873D88B894C3}" destId="{30A78E07-F0C4-4418-93C5-618CF10C1DC4}" srcOrd="2" destOrd="0" presId="urn:microsoft.com/office/officeart/2005/8/layout/hierarchy6"/>
    <dgm:cxn modelId="{31462C8C-EFBE-4BE1-B394-C6CB1EDA6369}" type="presParOf" srcId="{0D58B678-159F-4C72-B04A-873D88B894C3}" destId="{360DAD71-3DC3-4EC7-B6B5-6789EA5CA5EF}" srcOrd="3" destOrd="0" presId="urn:microsoft.com/office/officeart/2005/8/layout/hierarchy6"/>
    <dgm:cxn modelId="{641B730F-BD77-4F52-9C89-82D98FCD8AC2}" type="presParOf" srcId="{360DAD71-3DC3-4EC7-B6B5-6789EA5CA5EF}" destId="{E6AE9030-0A0A-466B-AEA2-F723B29DB7C6}" srcOrd="0" destOrd="0" presId="urn:microsoft.com/office/officeart/2005/8/layout/hierarchy6"/>
    <dgm:cxn modelId="{5E50B2C9-57D4-4CD9-8DC5-57A8203863FA}" type="presParOf" srcId="{360DAD71-3DC3-4EC7-B6B5-6789EA5CA5EF}" destId="{421B5C74-7742-4AE0-8E6C-49C13A47D454}" srcOrd="1" destOrd="0" presId="urn:microsoft.com/office/officeart/2005/8/layout/hierarchy6"/>
    <dgm:cxn modelId="{79AC81E8-713C-4E8B-B05E-CB2E011C1568}" type="presParOf" srcId="{42147E30-F605-4771-8CBD-C8D3B066CB54}" destId="{FACB6B86-3AB1-4D8B-9AEE-A8C71D3F5BF1}" srcOrd="1" destOrd="0" presId="urn:microsoft.com/office/officeart/2005/8/layout/hierarchy6"/>
    <dgm:cxn modelId="{56DA4B4E-C1C3-4743-8AF4-DB43F195B0A2}" type="presParOf" srcId="{FACB6B86-3AB1-4D8B-9AEE-A8C71D3F5BF1}" destId="{CADF928B-F676-4A2A-A91C-EA42F3F185B9}" srcOrd="0" destOrd="0" presId="urn:microsoft.com/office/officeart/2005/8/layout/hierarchy6"/>
    <dgm:cxn modelId="{E1251EFD-8C53-4473-A168-048392F9D13E}" type="presParOf" srcId="{CADF928B-F676-4A2A-A91C-EA42F3F185B9}" destId="{D77A4201-534C-428C-9C31-CC49A02D7E7A}" srcOrd="0" destOrd="0" presId="urn:microsoft.com/office/officeart/2005/8/layout/hierarchy6"/>
    <dgm:cxn modelId="{22F93EEE-9196-467B-B54E-4D4EF4655705}" type="presParOf" srcId="{CADF928B-F676-4A2A-A91C-EA42F3F185B9}" destId="{0F94AA7C-BD77-4B96-A3CC-987E34E880F1}" srcOrd="1" destOrd="0" presId="urn:microsoft.com/office/officeart/2005/8/layout/hierarchy6"/>
    <dgm:cxn modelId="{7D33A431-F6A5-4598-9755-0987E30312DE}" type="presParOf" srcId="{FACB6B86-3AB1-4D8B-9AEE-A8C71D3F5BF1}" destId="{9493D568-77B2-4C7A-A792-FFCF169C029A}" srcOrd="1" destOrd="0" presId="urn:microsoft.com/office/officeart/2005/8/layout/hierarchy6"/>
    <dgm:cxn modelId="{E65D4696-4576-473D-8743-496A85F8C656}" type="presParOf" srcId="{9493D568-77B2-4C7A-A792-FFCF169C029A}" destId="{A872E89E-976C-4719-A581-2A217274B910}" srcOrd="0" destOrd="0" presId="urn:microsoft.com/office/officeart/2005/8/layout/hierarchy6"/>
    <dgm:cxn modelId="{0316265A-4F7F-4974-BBFF-45009DD8EF85}" type="presParOf" srcId="{FACB6B86-3AB1-4D8B-9AEE-A8C71D3F5BF1}" destId="{241E6AEC-B59A-4F9A-BE23-B1EB281915AD}" srcOrd="2" destOrd="0" presId="urn:microsoft.com/office/officeart/2005/8/layout/hierarchy6"/>
    <dgm:cxn modelId="{5DBFBDDF-F131-48D5-8585-43FF21A90BBD}" type="presParOf" srcId="{241E6AEC-B59A-4F9A-BE23-B1EB281915AD}" destId="{0AD19579-883B-421E-A5A2-2EF21E99163D}" srcOrd="0" destOrd="0" presId="urn:microsoft.com/office/officeart/2005/8/layout/hierarchy6"/>
    <dgm:cxn modelId="{031C8E18-9AC0-420E-A153-AE4D5A580C0E}" type="presParOf" srcId="{241E6AEC-B59A-4F9A-BE23-B1EB281915AD}" destId="{4538BEF5-722D-48B1-9F0D-C6F40D009A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7BCB-4EFB-4C11-99E7-2D38C0DAE885}">
      <dsp:nvSpPr>
        <dsp:cNvPr id="0" name=""/>
        <dsp:cNvSpPr/>
      </dsp:nvSpPr>
      <dsp:spPr>
        <a:xfrm>
          <a:off x="725770" y="15774"/>
          <a:ext cx="2329771" cy="23301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C7AE5E-2567-41DA-A91E-6BC653B06129}">
      <dsp:nvSpPr>
        <dsp:cNvPr id="0" name=""/>
        <dsp:cNvSpPr/>
      </dsp:nvSpPr>
      <dsp:spPr>
        <a:xfrm>
          <a:off x="3168356" y="87787"/>
          <a:ext cx="5292966" cy="194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переход к постиндустриальному, информационному обществу требует полного развития личности выпускника, в том числе готовности к осмысленному и творческому использованию информационных технологий в учебной и профессиональной деятельности, однако, классические подходы к обучению не позволяют в полной мере раскрыть потребности, возможности и склонности учащихся.   </a:t>
          </a:r>
          <a:endParaRPr lang="ru-RU" sz="1600" kern="1200" dirty="0"/>
        </a:p>
      </dsp:txBody>
      <dsp:txXfrm>
        <a:off x="3168356" y="87787"/>
        <a:ext cx="5292966" cy="1948073"/>
      </dsp:txXfrm>
    </dsp:sp>
    <dsp:sp modelId="{12F69DE6-1D05-4A75-B266-C1AFD07173CF}">
      <dsp:nvSpPr>
        <dsp:cNvPr id="0" name=""/>
        <dsp:cNvSpPr/>
      </dsp:nvSpPr>
      <dsp:spPr>
        <a:xfrm>
          <a:off x="1240724" y="857023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Проблема</a:t>
          </a:r>
          <a:endParaRPr lang="ru-RU" sz="1600" b="1" kern="1200" dirty="0"/>
        </a:p>
      </dsp:txBody>
      <dsp:txXfrm>
        <a:off x="1240724" y="857023"/>
        <a:ext cx="1294609" cy="647149"/>
      </dsp:txXfrm>
    </dsp:sp>
    <dsp:sp modelId="{6C6605AE-4C66-467E-AD55-1B1094C30A56}">
      <dsp:nvSpPr>
        <dsp:cNvPr id="0" name=""/>
        <dsp:cNvSpPr/>
      </dsp:nvSpPr>
      <dsp:spPr>
        <a:xfrm>
          <a:off x="78684" y="1354605"/>
          <a:ext cx="2329771" cy="23301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79BCD1-B918-4768-8116-ABC60F889F7C}">
      <dsp:nvSpPr>
        <dsp:cNvPr id="0" name=""/>
        <dsp:cNvSpPr/>
      </dsp:nvSpPr>
      <dsp:spPr>
        <a:xfrm>
          <a:off x="2592291" y="2176018"/>
          <a:ext cx="4506780" cy="93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использование личностно-ориентированного подхода в обучении</a:t>
          </a:r>
          <a:endParaRPr lang="ru-RU" sz="1800" kern="1200" dirty="0"/>
        </a:p>
      </dsp:txBody>
      <dsp:txXfrm>
        <a:off x="2592291" y="2176018"/>
        <a:ext cx="4506780" cy="932244"/>
      </dsp:txXfrm>
    </dsp:sp>
    <dsp:sp modelId="{74137A20-8372-4A13-BDEB-C6D2B6BE9D79}">
      <dsp:nvSpPr>
        <dsp:cNvPr id="0" name=""/>
        <dsp:cNvSpPr/>
      </dsp:nvSpPr>
      <dsp:spPr>
        <a:xfrm>
          <a:off x="596263" y="2203598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Пути решения</a:t>
          </a:r>
          <a:endParaRPr lang="ru-RU" sz="1600" b="1" kern="1200" dirty="0"/>
        </a:p>
      </dsp:txBody>
      <dsp:txXfrm>
        <a:off x="596263" y="2203598"/>
        <a:ext cx="1294609" cy="647149"/>
      </dsp:txXfrm>
    </dsp:sp>
    <dsp:sp modelId="{247E3DF5-4711-4127-8572-0B4195281D67}">
      <dsp:nvSpPr>
        <dsp:cNvPr id="0" name=""/>
        <dsp:cNvSpPr/>
      </dsp:nvSpPr>
      <dsp:spPr>
        <a:xfrm>
          <a:off x="891592" y="2853654"/>
          <a:ext cx="2001634" cy="20024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945F33-E07D-41CD-BE60-014D3F505F7A}">
      <dsp:nvSpPr>
        <dsp:cNvPr id="0" name=""/>
        <dsp:cNvSpPr/>
      </dsp:nvSpPr>
      <dsp:spPr>
        <a:xfrm>
          <a:off x="3024334" y="3400152"/>
          <a:ext cx="5227853" cy="93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формирование ключевых компетенций у учащихся, определенных ФГОС; всестороннее развитие личности учащихся</a:t>
          </a:r>
          <a:endParaRPr lang="ru-RU" sz="1800" kern="1200" dirty="0"/>
        </a:p>
      </dsp:txBody>
      <dsp:txXfrm>
        <a:off x="3024334" y="3400152"/>
        <a:ext cx="5227853" cy="932244"/>
      </dsp:txXfrm>
    </dsp:sp>
    <dsp:sp modelId="{50FEA783-7FB9-4E67-88E8-FFEA80F55EBB}">
      <dsp:nvSpPr>
        <dsp:cNvPr id="0" name=""/>
        <dsp:cNvSpPr/>
      </dsp:nvSpPr>
      <dsp:spPr>
        <a:xfrm>
          <a:off x="1243786" y="3552109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Планируемый результат</a:t>
          </a:r>
          <a:endParaRPr lang="ru-RU" sz="1600" b="1" kern="1200" dirty="0"/>
        </a:p>
      </dsp:txBody>
      <dsp:txXfrm>
        <a:off x="1243786" y="3552109"/>
        <a:ext cx="1294609" cy="647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C2DE4-915E-4296-9F09-246C46B62B75}">
      <dsp:nvSpPr>
        <dsp:cNvPr id="0" name=""/>
        <dsp:cNvSpPr/>
      </dsp:nvSpPr>
      <dsp:spPr>
        <a:xfrm>
          <a:off x="0" y="218929"/>
          <a:ext cx="8424936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учитель сообщает учащимся цель урока и организует их деятельность по ее реализации</a:t>
          </a:r>
          <a:endParaRPr lang="ru-RU" sz="1400" kern="1200" dirty="0"/>
        </a:p>
      </dsp:txBody>
      <dsp:txXfrm>
        <a:off x="0" y="218929"/>
        <a:ext cx="8424936" cy="528412"/>
      </dsp:txXfrm>
    </dsp:sp>
    <dsp:sp modelId="{8D89B2B9-1695-46EB-B134-6C033CF14CBD}">
      <dsp:nvSpPr>
        <dsp:cNvPr id="0" name=""/>
        <dsp:cNvSpPr/>
      </dsp:nvSpPr>
      <dsp:spPr>
        <a:xfrm>
          <a:off x="421246" y="56569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Традиционное обучение</a:t>
          </a:r>
          <a:endParaRPr lang="ru-RU" sz="1400" kern="1200" dirty="0"/>
        </a:p>
      </dsp:txBody>
      <dsp:txXfrm>
        <a:off x="437098" y="72421"/>
        <a:ext cx="5865751" cy="293016"/>
      </dsp:txXfrm>
    </dsp:sp>
    <dsp:sp modelId="{B3AA993C-8B13-454D-A012-C9BB91BB2638}">
      <dsp:nvSpPr>
        <dsp:cNvPr id="0" name=""/>
        <dsp:cNvSpPr/>
      </dsp:nvSpPr>
      <dsp:spPr>
        <a:xfrm>
          <a:off x="0" y="969101"/>
          <a:ext cx="8424936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учитель обеспечивает целеполагание школьников, причем цели урока ему известны</a:t>
          </a:r>
          <a:endParaRPr lang="ru-RU" sz="1400" kern="1200" dirty="0"/>
        </a:p>
      </dsp:txBody>
      <dsp:txXfrm>
        <a:off x="0" y="969101"/>
        <a:ext cx="8424936" cy="528412"/>
      </dsp:txXfrm>
    </dsp:sp>
    <dsp:sp modelId="{7A3C213B-9678-4DD0-AE8E-FB65A7928B81}">
      <dsp:nvSpPr>
        <dsp:cNvPr id="0" name=""/>
        <dsp:cNvSpPr/>
      </dsp:nvSpPr>
      <dsp:spPr>
        <a:xfrm>
          <a:off x="421246" y="806741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Развивающее обучение</a:t>
          </a:r>
          <a:endParaRPr lang="ru-RU" sz="1400" kern="1200" dirty="0"/>
        </a:p>
      </dsp:txBody>
      <dsp:txXfrm>
        <a:off x="437098" y="822593"/>
        <a:ext cx="5865751" cy="293016"/>
      </dsp:txXfrm>
    </dsp:sp>
    <dsp:sp modelId="{2C311AA2-C337-4187-8779-E6078D3006DD}">
      <dsp:nvSpPr>
        <dsp:cNvPr id="0" name=""/>
        <dsp:cNvSpPr/>
      </dsp:nvSpPr>
      <dsp:spPr>
        <a:xfrm>
          <a:off x="0" y="1719274"/>
          <a:ext cx="8424936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учитель обязан дать возможность каждому ученику поставить собственную цель на уроке</a:t>
          </a:r>
          <a:endParaRPr lang="ru-RU" sz="1400" kern="1200" dirty="0"/>
        </a:p>
      </dsp:txBody>
      <dsp:txXfrm>
        <a:off x="0" y="1719274"/>
        <a:ext cx="8424936" cy="528412"/>
      </dsp:txXfrm>
    </dsp:sp>
    <dsp:sp modelId="{1CAA40D5-4A07-4E04-A23A-B4275B177815}">
      <dsp:nvSpPr>
        <dsp:cNvPr id="0" name=""/>
        <dsp:cNvSpPr/>
      </dsp:nvSpPr>
      <dsp:spPr>
        <a:xfrm>
          <a:off x="421246" y="1556914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Личностно-ориентированное обучение</a:t>
          </a:r>
          <a:endParaRPr lang="ru-RU" sz="1400" kern="1200" dirty="0"/>
        </a:p>
      </dsp:txBody>
      <dsp:txXfrm>
        <a:off x="437098" y="1572766"/>
        <a:ext cx="586575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19579-883B-421E-A5A2-2EF21E99163D}">
      <dsp:nvSpPr>
        <dsp:cNvPr id="0" name=""/>
        <dsp:cNvSpPr/>
      </dsp:nvSpPr>
      <dsp:spPr>
        <a:xfrm>
          <a:off x="0" y="1443501"/>
          <a:ext cx="7560840" cy="125866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Систематический мониторинг из года в год позволяет увидеть динамику изменения личностных характеристик ученика и проанализировать соответствие достижений запланированным результатам</a:t>
          </a:r>
          <a:endParaRPr lang="ru-RU" sz="1200" kern="1200" dirty="0"/>
        </a:p>
      </dsp:txBody>
      <dsp:txXfrm>
        <a:off x="0" y="1443501"/>
        <a:ext cx="2268252" cy="1258664"/>
      </dsp:txXfrm>
    </dsp:sp>
    <dsp:sp modelId="{D77A4201-534C-428C-9C31-CC49A02D7E7A}">
      <dsp:nvSpPr>
        <dsp:cNvPr id="0" name=""/>
        <dsp:cNvSpPr/>
      </dsp:nvSpPr>
      <dsp:spPr>
        <a:xfrm>
          <a:off x="0" y="895"/>
          <a:ext cx="7560840" cy="125866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Мониторинг позволяет не только оценить возможности каждого учащегося, но и дает возможность спрогнозировать степень личностного роста каждого ученика и всего классного коллектива</a:t>
          </a:r>
          <a:endParaRPr lang="ru-RU" sz="1200" kern="1200" dirty="0"/>
        </a:p>
      </dsp:txBody>
      <dsp:txXfrm>
        <a:off x="0" y="895"/>
        <a:ext cx="2268252" cy="1258664"/>
      </dsp:txXfrm>
    </dsp:sp>
    <dsp:sp modelId="{9C9C7334-D426-4284-8153-6E52DE4E9D8E}">
      <dsp:nvSpPr>
        <dsp:cNvPr id="0" name=""/>
        <dsp:cNvSpPr/>
      </dsp:nvSpPr>
      <dsp:spPr>
        <a:xfrm>
          <a:off x="4035829" y="109486"/>
          <a:ext cx="1606215" cy="107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Мониторинг универсальных учебных действий</a:t>
          </a:r>
          <a:endParaRPr lang="ru-RU" sz="1500" kern="1200" dirty="0"/>
        </a:p>
      </dsp:txBody>
      <dsp:txXfrm>
        <a:off x="4067192" y="140849"/>
        <a:ext cx="1543489" cy="1008084"/>
      </dsp:txXfrm>
    </dsp:sp>
    <dsp:sp modelId="{F6EB8A31-7FEA-4FE3-8955-BE2031307932}">
      <dsp:nvSpPr>
        <dsp:cNvPr id="0" name=""/>
        <dsp:cNvSpPr/>
      </dsp:nvSpPr>
      <dsp:spPr>
        <a:xfrm>
          <a:off x="3794897" y="1180297"/>
          <a:ext cx="1044040" cy="428324"/>
        </a:xfrm>
        <a:custGeom>
          <a:avLst/>
          <a:gdLst/>
          <a:ahLst/>
          <a:cxnLst/>
          <a:rect l="0" t="0" r="0" b="0"/>
          <a:pathLst>
            <a:path>
              <a:moveTo>
                <a:pt x="1044040" y="0"/>
              </a:moveTo>
              <a:lnTo>
                <a:pt x="1044040" y="214162"/>
              </a:lnTo>
              <a:lnTo>
                <a:pt x="0" y="214162"/>
              </a:lnTo>
              <a:lnTo>
                <a:pt x="0" y="428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FE00A-F119-4B68-8CE5-9FF776F4DF21}">
      <dsp:nvSpPr>
        <dsp:cNvPr id="0" name=""/>
        <dsp:cNvSpPr/>
      </dsp:nvSpPr>
      <dsp:spPr>
        <a:xfrm>
          <a:off x="2991789" y="1608621"/>
          <a:ext cx="1606215" cy="107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Входной</a:t>
          </a:r>
          <a:endParaRPr lang="ru-RU" sz="1500" kern="1200" dirty="0"/>
        </a:p>
      </dsp:txBody>
      <dsp:txXfrm>
        <a:off x="3023152" y="1639984"/>
        <a:ext cx="1543489" cy="1008084"/>
      </dsp:txXfrm>
    </dsp:sp>
    <dsp:sp modelId="{30A78E07-F0C4-4418-93C5-618CF10C1DC4}">
      <dsp:nvSpPr>
        <dsp:cNvPr id="0" name=""/>
        <dsp:cNvSpPr/>
      </dsp:nvSpPr>
      <dsp:spPr>
        <a:xfrm>
          <a:off x="4838937" y="1180297"/>
          <a:ext cx="1044040" cy="42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62"/>
              </a:lnTo>
              <a:lnTo>
                <a:pt x="1044040" y="214162"/>
              </a:lnTo>
              <a:lnTo>
                <a:pt x="1044040" y="428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9030-0A0A-466B-AEA2-F723B29DB7C6}">
      <dsp:nvSpPr>
        <dsp:cNvPr id="0" name=""/>
        <dsp:cNvSpPr/>
      </dsp:nvSpPr>
      <dsp:spPr>
        <a:xfrm>
          <a:off x="5079869" y="1608621"/>
          <a:ext cx="1606215" cy="107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Итоговый</a:t>
          </a:r>
          <a:endParaRPr lang="ru-RU" sz="1500" kern="1200" dirty="0"/>
        </a:p>
      </dsp:txBody>
      <dsp:txXfrm>
        <a:off x="5111232" y="1639984"/>
        <a:ext cx="1543489" cy="100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1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7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1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1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3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5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56B8-F383-4DE2-AE63-63384F32DB1F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D95E-3215-445F-B691-F6C4AE5DE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gu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0B_Ok3i6Ryk9WcC1xMHhGTllPdjQ" TargetMode="External"/><Relationship Id="rId5" Type="http://schemas.openxmlformats.org/officeDocument/2006/relationships/hyperlink" Target="https://coggle.it/" TargetMode="External"/><Relationship Id="rId4" Type="http://schemas.openxmlformats.org/officeDocument/2006/relationships/hyperlink" Target="https://drive.google.com/open?id=0B_Ok3i6Ryk9WV0lXczNFUUllU2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_Ok3i6Ryk9WaXVqUEI3Nm8zSDA/view?usp=sharin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drive.google.com/file/d/0B_Ok3i6Ryk9WNTZveW5mUF9ZLTA/view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catalog.aspx?CatalogId=2588" TargetMode="External"/><Relationship Id="rId7" Type="http://schemas.openxmlformats.org/officeDocument/2006/relationships/hyperlink" Target="http://khutorskoy.ru/science/concepts/terms/metapredmet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expert.ru/public?id=233" TargetMode="External"/><Relationship Id="rId5" Type="http://schemas.openxmlformats.org/officeDocument/2006/relationships/hyperlink" Target="http://studopedia.info/1-105302.html" TargetMode="External"/><Relationship Id="rId4" Type="http://schemas.openxmlformats.org/officeDocument/2006/relationships/hyperlink" Target="http://epistemoteka.ru/7._&#1041;&#1080;&#1073;&#1083;&#1080;&#1086;&#1090;&#1077;&#1082;&#1072;/&#1041;&#1080;&#1073;&#1083;&#1080;&#1086;&#1090;&#1077;&#1082;&#1072;_&#1084;&#1077;&#1090;&#1086;&#1076;&#1072;/&#1052;&#1077;&#1090;&#1072;&#1087;&#1088;&#1077;&#1076;&#1084;&#1077;&#109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_Ok3i6Ryk9WQ3RMNDdrR2hxVWc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ndex.php/%D0%A1%D0%BE%D0%B7%D0%B4%D0%B0%D0%BD%D0%B8%D0%B5_%D1%84%D0%B8%D1%80%D0%BC%D0%B5%D0%BD%D0%BD%D0%BE%D0%B3%D0%BE_%D1%81%D1%82%D0%B8%D0%BB%D1%8F" TargetMode="External"/><Relationship Id="rId7" Type="http://schemas.openxmlformats.org/officeDocument/2006/relationships/hyperlink" Target="https://drive.google.com/file/d/0B_Ok3i6Ryk9WSWZLa2dtTzQwYTg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0B_Ok3i6Ryk9Wa0ZqQ1NFQ0FMdnc/view?usp=sharing" TargetMode="External"/><Relationship Id="rId5" Type="http://schemas.openxmlformats.org/officeDocument/2006/relationships/hyperlink" Target="https://drive.google.com/file/d/0B_Ok3i6Ryk9WbVR5TWZYV2lQMHM/view?usp=sharing" TargetMode="External"/><Relationship Id="rId4" Type="http://schemas.openxmlformats.org/officeDocument/2006/relationships/hyperlink" Target="https://drive.google.com/file/d/0B_Ok3i6Ryk9WUnpYNkxnSXhmbU0/vie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_Ok3i6Ryk9WRjdMa0k1TXR2R0E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ursanich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4256"/>
          </a:xfrm>
          <a:prstGeom prst="rect">
            <a:avLst/>
          </a:prstGeom>
          <a:gradFill flip="none" rotWithShape="1"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/>
              <a:t>Личностно-ориентированный подход </a:t>
            </a:r>
          </a:p>
          <a:p>
            <a:pPr algn="r"/>
            <a:r>
              <a:rPr lang="ru-RU" sz="2800" dirty="0" smtClean="0"/>
              <a:t>к изучению информатики как способ формирования ключевых компетенций учащихся</a:t>
            </a:r>
            <a:endParaRPr lang="ru-RU" sz="2800" dirty="0"/>
          </a:p>
        </p:txBody>
      </p:sp>
      <p:pic>
        <p:nvPicPr>
          <p:cNvPr id="1026" name="Picture 2" descr="392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3" b="100000" l="1815" r="98992">
                        <a14:backgroundMark x1="11290" y1="18649" x2="11290" y2="18649"/>
                        <a14:backgroundMark x1="20161" y1="18108" x2="20161" y2="18108"/>
                        <a14:backgroundMark x1="16331" y1="75405" x2="16331" y2="75405"/>
                        <a14:backgroundMark x1="18145" y1="49459" x2="18145" y2="49459"/>
                        <a14:backgroundMark x1="75806" y1="26216" x2="75806" y2="2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34520"/>
            <a:ext cx="4104456" cy="30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37" y="5373216"/>
            <a:ext cx="4672264" cy="9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1955" y="2564904"/>
            <a:ext cx="3722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4F81BD"/>
                </a:solidFill>
              </a:rPr>
              <a:t>Конкурсное задание </a:t>
            </a:r>
          </a:p>
          <a:p>
            <a:pPr algn="r"/>
            <a:r>
              <a:rPr lang="ru-RU" sz="2400" dirty="0" smtClean="0">
                <a:solidFill>
                  <a:srgbClr val="4F81BD"/>
                </a:solidFill>
              </a:rPr>
              <a:t>«Методический семинар»</a:t>
            </a:r>
            <a:endParaRPr lang="ru-RU" sz="2400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043" y="3645024"/>
            <a:ext cx="391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4F81BD"/>
                </a:solidFill>
              </a:rPr>
              <a:t>Учитель информатики и ИКТ </a:t>
            </a:r>
          </a:p>
          <a:p>
            <a:pPr algn="r"/>
            <a:r>
              <a:rPr lang="ru-RU" dirty="0" smtClean="0">
                <a:solidFill>
                  <a:srgbClr val="4F81BD"/>
                </a:solidFill>
              </a:rPr>
              <a:t>первой квалификационной категории</a:t>
            </a:r>
          </a:p>
          <a:p>
            <a:pPr algn="r"/>
            <a:r>
              <a:rPr lang="ru-RU" dirty="0" smtClean="0">
                <a:solidFill>
                  <a:srgbClr val="4F81BD"/>
                </a:solidFill>
              </a:rPr>
              <a:t>Бекетов Юрий Александрович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677569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79083" y="4762018"/>
            <a:ext cx="2336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4F81BD"/>
                </a:solidFill>
              </a:rPr>
              <a:t>МАОУ гимназия №40 </a:t>
            </a:r>
          </a:p>
          <a:p>
            <a:pPr algn="r"/>
            <a:r>
              <a:rPr lang="ru-RU" dirty="0" smtClean="0">
                <a:solidFill>
                  <a:srgbClr val="4F81BD"/>
                </a:solidFill>
              </a:rPr>
              <a:t>им. Ю.А. Гагарина</a:t>
            </a:r>
          </a:p>
          <a:p>
            <a:pPr algn="r"/>
            <a:r>
              <a:rPr lang="ru-RU" dirty="0">
                <a:solidFill>
                  <a:srgbClr val="4F81BD"/>
                </a:solidFill>
              </a:rPr>
              <a:t>г</a:t>
            </a:r>
            <a:r>
              <a:rPr lang="ru-RU" dirty="0" smtClean="0">
                <a:solidFill>
                  <a:srgbClr val="4F81BD"/>
                </a:solidFill>
              </a:rPr>
              <a:t>. Калининград</a:t>
            </a:r>
            <a:endParaRPr lang="ru-R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Образовательная рефлексия </a:t>
            </a:r>
          </a:p>
          <a:p>
            <a:pPr algn="r"/>
            <a:r>
              <a:rPr lang="ru-RU" sz="1600" dirty="0" smtClean="0"/>
              <a:t>(используемые формы)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10720" y="1354879"/>
            <a:ext cx="3693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u="sng" dirty="0" smtClean="0"/>
              <a:t>Письменное анкетирование: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u="sng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813" y="1384999"/>
            <a:ext cx="44687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u="sng" dirty="0"/>
              <a:t>Устное обсуждение (Метод «Пресс</a:t>
            </a:r>
            <a:r>
              <a:rPr lang="ru-RU" u="sng" dirty="0" smtClean="0"/>
              <a:t>»):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u="sng" dirty="0" smtClean="0"/>
          </a:p>
          <a:p>
            <a:pPr marL="342900" lvl="0" indent="-342900">
              <a:buAutoNum type="arabicParenR"/>
            </a:pPr>
            <a:r>
              <a:rPr lang="ru-RU" sz="1400" dirty="0" smtClean="0"/>
              <a:t>выскажите </a:t>
            </a:r>
            <a:r>
              <a:rPr lang="ru-RU" sz="1400" dirty="0"/>
              <a:t>своё мнение, начиная со слов: </a:t>
            </a:r>
            <a:endParaRPr lang="ru-RU" sz="1400" dirty="0" smtClean="0"/>
          </a:p>
          <a:p>
            <a:pPr lvl="0"/>
            <a:r>
              <a:rPr lang="ru-RU" sz="1400" dirty="0" smtClean="0"/>
              <a:t>«</a:t>
            </a:r>
            <a:r>
              <a:rPr lang="ru-RU" sz="1400" dirty="0"/>
              <a:t>Я считаю…»; </a:t>
            </a:r>
          </a:p>
          <a:p>
            <a:pPr lvl="0"/>
            <a:r>
              <a:rPr lang="ru-RU" sz="1400" dirty="0"/>
              <a:t>2) объясните причину появления этой мысли </a:t>
            </a:r>
            <a:endParaRPr lang="ru-RU" sz="1400" dirty="0" smtClean="0"/>
          </a:p>
          <a:p>
            <a:pPr lvl="0"/>
            <a:r>
              <a:rPr lang="ru-RU" sz="1400" dirty="0" smtClean="0"/>
              <a:t>(... </a:t>
            </a:r>
            <a:r>
              <a:rPr lang="ru-RU" sz="1400" dirty="0"/>
              <a:t>потому, что... ); </a:t>
            </a:r>
          </a:p>
          <a:p>
            <a:pPr lvl="0"/>
            <a:r>
              <a:rPr lang="ru-RU" sz="1400" dirty="0"/>
              <a:t>3) приведите примеры, дополнительные аргументы в поддержку вашей позиции (... например... ); </a:t>
            </a:r>
          </a:p>
          <a:p>
            <a:pPr lvl="0"/>
            <a:r>
              <a:rPr lang="ru-RU" sz="1400" dirty="0"/>
              <a:t>4) </a:t>
            </a:r>
            <a:r>
              <a:rPr lang="ru-RU" sz="1400" dirty="0" smtClean="0"/>
              <a:t>(</a:t>
            </a:r>
            <a:r>
              <a:rPr lang="ru-RU" sz="1400" dirty="0"/>
              <a:t>сделайте вывод), начиная словами: «Следовательно...», «Таким образом</a:t>
            </a:r>
            <a:r>
              <a:rPr lang="ru-RU" sz="1400" dirty="0" smtClean="0"/>
              <a:t>..» и т.д.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62053" y="4335629"/>
            <a:ext cx="539703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u="sng" dirty="0"/>
              <a:t>Графическое </a:t>
            </a:r>
            <a:r>
              <a:rPr lang="ru-RU" u="sng" dirty="0" smtClean="0"/>
              <a:t>изображение: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u="sng" dirty="0" smtClean="0"/>
          </a:p>
          <a:p>
            <a:r>
              <a:rPr lang="ru-RU" sz="1400" i="1" dirty="0" smtClean="0"/>
              <a:t>Облако слов</a:t>
            </a:r>
            <a:r>
              <a:rPr lang="ru-RU" sz="1400" dirty="0" smtClean="0"/>
              <a:t> – с помощью сервиса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tagul.com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(</a:t>
            </a:r>
            <a:r>
              <a:rPr lang="ru-RU" sz="1400" dirty="0">
                <a:hlinkClick r:id="rId4"/>
              </a:rPr>
              <a:t>пример ученической </a:t>
            </a:r>
            <a:r>
              <a:rPr lang="ru-RU" sz="1400" dirty="0" smtClean="0">
                <a:hlinkClick r:id="rId4"/>
              </a:rPr>
              <a:t>работы</a:t>
            </a:r>
            <a:r>
              <a:rPr lang="ru-RU" sz="1400" dirty="0" smtClean="0"/>
              <a:t>)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i="1" dirty="0" smtClean="0"/>
              <a:t>Интеллект-карты</a:t>
            </a:r>
            <a:r>
              <a:rPr lang="ru-RU" sz="1400" dirty="0" smtClean="0"/>
              <a:t> – с помощью сервиса 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coggle.it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 smtClean="0">
                <a:hlinkClick r:id="rId6"/>
              </a:rPr>
              <a:t>пример </a:t>
            </a:r>
            <a:r>
              <a:rPr lang="ru-RU" sz="1400" dirty="0">
                <a:hlinkClick r:id="rId6"/>
              </a:rPr>
              <a:t>ученической работы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93427" y="18764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1) </a:t>
            </a:r>
            <a:r>
              <a:rPr lang="ru-RU" sz="1400" dirty="0"/>
              <a:t>На уроке я работал </a:t>
            </a:r>
            <a:r>
              <a:rPr lang="ru-RU" sz="1400" i="1" dirty="0"/>
              <a:t>активно / пассивно </a:t>
            </a:r>
            <a:endParaRPr lang="ru-RU" sz="1400" i="1" dirty="0" smtClean="0"/>
          </a:p>
          <a:p>
            <a:r>
              <a:rPr lang="ru-RU" sz="1400" dirty="0" smtClean="0"/>
              <a:t>2) </a:t>
            </a:r>
            <a:r>
              <a:rPr lang="ru-RU" sz="1400" dirty="0"/>
              <a:t>Своей работой на уроке я </a:t>
            </a:r>
            <a:r>
              <a:rPr lang="ru-RU" sz="1400" i="1" dirty="0"/>
              <a:t>доволен / недоволен </a:t>
            </a:r>
            <a:endParaRPr lang="ru-RU" sz="1400" i="1" dirty="0" smtClean="0"/>
          </a:p>
          <a:p>
            <a:r>
              <a:rPr lang="ru-RU" sz="1400" dirty="0" smtClean="0"/>
              <a:t>3) </a:t>
            </a:r>
            <a:r>
              <a:rPr lang="ru-RU" sz="1400" dirty="0"/>
              <a:t>Урок показался мне </a:t>
            </a:r>
            <a:r>
              <a:rPr lang="ru-RU" sz="1400" i="1" dirty="0"/>
              <a:t>коротким / </a:t>
            </a:r>
            <a:r>
              <a:rPr lang="ru-RU" sz="1400" i="1" dirty="0" smtClean="0"/>
              <a:t>длинным</a:t>
            </a:r>
          </a:p>
          <a:p>
            <a:r>
              <a:rPr lang="ru-RU" sz="1400" dirty="0" smtClean="0"/>
              <a:t>4) За </a:t>
            </a:r>
            <a:r>
              <a:rPr lang="ru-RU" sz="1400" dirty="0"/>
              <a:t>урок я </a:t>
            </a:r>
            <a:r>
              <a:rPr lang="ru-RU" sz="1400" i="1" dirty="0"/>
              <a:t>не устал / устал </a:t>
            </a:r>
            <a:endParaRPr lang="ru-RU" sz="1400" i="1" dirty="0" smtClean="0"/>
          </a:p>
          <a:p>
            <a:r>
              <a:rPr lang="ru-RU" sz="1400" dirty="0" smtClean="0"/>
              <a:t>5) </a:t>
            </a:r>
            <a:r>
              <a:rPr lang="ru-RU" sz="1400" dirty="0"/>
              <a:t>Мое настроение </a:t>
            </a:r>
            <a:r>
              <a:rPr lang="ru-RU" sz="1400" i="1" dirty="0"/>
              <a:t>улучшилось / ухудшилось </a:t>
            </a:r>
            <a:endParaRPr lang="ru-RU" sz="1400" i="1" dirty="0" smtClean="0"/>
          </a:p>
          <a:p>
            <a:r>
              <a:rPr lang="ru-RU" sz="1400" dirty="0" smtClean="0"/>
              <a:t>6) </a:t>
            </a:r>
            <a:r>
              <a:rPr lang="ru-RU" sz="1400" dirty="0"/>
              <a:t>Материал урока был мне </a:t>
            </a:r>
            <a:r>
              <a:rPr lang="ru-RU" sz="1400" i="1" dirty="0"/>
              <a:t>понятным / непонятным</a:t>
            </a:r>
            <a:r>
              <a:rPr lang="ru-RU" sz="1400" dirty="0"/>
              <a:t>; </a:t>
            </a:r>
            <a:r>
              <a:rPr lang="ru-RU" sz="1400" i="1" dirty="0"/>
              <a:t>полезным / ненужным; интересным / скучным; легким / тяжёлым </a:t>
            </a:r>
            <a:endParaRPr lang="ru-RU" sz="1400" i="1" dirty="0" smtClean="0"/>
          </a:p>
          <a:p>
            <a:r>
              <a:rPr lang="ru-RU" sz="1400" dirty="0" smtClean="0"/>
              <a:t>7) </a:t>
            </a:r>
            <a:r>
              <a:rPr lang="ru-RU" sz="1400" dirty="0"/>
              <a:t>Домашнее задание кажется мне </a:t>
            </a:r>
            <a:r>
              <a:rPr lang="ru-RU" sz="1400" i="1" dirty="0"/>
              <a:t>интересным / неинтересным</a:t>
            </a:r>
          </a:p>
        </p:txBody>
      </p:sp>
    </p:spTree>
    <p:extLst>
      <p:ext uri="{BB962C8B-B14F-4D97-AF65-F5344CB8AC3E}">
        <p14:creationId xmlns:p14="http://schemas.microsoft.com/office/powerpoint/2010/main" val="21977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err="1" smtClean="0"/>
              <a:t>Метапредметность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70277"/>
              </p:ext>
            </p:extLst>
          </p:nvPr>
        </p:nvGraphicFramePr>
        <p:xfrm>
          <a:off x="251393" y="1844824"/>
          <a:ext cx="8640959" cy="442277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23598"/>
                <a:gridCol w="4112954"/>
                <a:gridCol w="3004407"/>
              </a:tblGrid>
              <a:tr h="283963"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Этапы урока</a:t>
                      </a:r>
                      <a:endParaRPr lang="ru-RU" sz="14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effectLst/>
                        </a:rPr>
                        <a:t>Реализация</a:t>
                      </a:r>
                      <a:endParaRPr lang="ru-RU" sz="14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 smtClean="0">
                          <a:effectLst/>
                        </a:rPr>
                        <a:t>УУД</a:t>
                      </a:r>
                      <a:endParaRPr lang="ru-RU" sz="14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</a:tr>
              <a:tr h="304455"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</a:rPr>
                        <a:t>Тема урока</a:t>
                      </a:r>
                      <a:endParaRPr lang="ru-RU" sz="12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Формулируют сами учащиеся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marL="72000" indent="0" algn="l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(подвожу </a:t>
                      </a:r>
                      <a:r>
                        <a:rPr lang="ru-RU" sz="1200" spc="0" dirty="0">
                          <a:effectLst/>
                        </a:rPr>
                        <a:t>учащихся к осознанию темы)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Познавательные </a:t>
                      </a:r>
                      <a:r>
                        <a:rPr lang="ru-RU" sz="1200" spc="0" dirty="0" smtClean="0">
                          <a:effectLst/>
                        </a:rPr>
                        <a:t>общеучебные,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коммуникативные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</a:tr>
              <a:tr h="537965"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effectLst/>
                        </a:rPr>
                        <a:t>Цели и задачи</a:t>
                      </a:r>
                      <a:endParaRPr lang="ru-RU" sz="12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Формулируют сами учащие­ся, определив границы знания и незнания </a:t>
                      </a:r>
                      <a:r>
                        <a:rPr lang="ru-RU" sz="1200" spc="0" dirty="0" smtClean="0">
                          <a:effectLst/>
                        </a:rPr>
                        <a:t>(помогаю осознать цели </a:t>
                      </a:r>
                      <a:r>
                        <a:rPr lang="ru-RU" sz="1200" spc="0" dirty="0">
                          <a:effectLst/>
                        </a:rPr>
                        <a:t>и </a:t>
                      </a:r>
                      <a:r>
                        <a:rPr lang="ru-RU" sz="1200" spc="0" dirty="0" smtClean="0">
                          <a:effectLst/>
                        </a:rPr>
                        <a:t>задачи)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Регулятивные </a:t>
                      </a:r>
                      <a:r>
                        <a:rPr lang="ru-RU" sz="1200" spc="0" dirty="0" smtClean="0">
                          <a:effectLst/>
                        </a:rPr>
                        <a:t>целеполагания</a:t>
                      </a:r>
                      <a:r>
                        <a:rPr lang="ru-RU" sz="1200" spc="0" dirty="0">
                          <a:effectLst/>
                        </a:rPr>
                        <a:t>, </a:t>
                      </a:r>
                      <a:r>
                        <a:rPr lang="ru-RU" sz="1200" spc="0" dirty="0" smtClean="0">
                          <a:effectLst/>
                        </a:rPr>
                        <a:t>коммуникативные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</a:tr>
              <a:tr h="456683"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</a:rPr>
                        <a:t>Планирование</a:t>
                      </a:r>
                      <a:endParaRPr lang="ru-RU" sz="12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Планирование учащимися спосо­бов достижения намеченной цели </a:t>
                      </a:r>
                      <a:r>
                        <a:rPr lang="ru-RU" sz="1200" spc="0" dirty="0" smtClean="0">
                          <a:effectLst/>
                        </a:rPr>
                        <a:t>(помогаю, советую)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Регулятивные плани­рования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</a:tr>
              <a:tr h="608911"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</a:rPr>
                        <a:t>Практическая деятельность </a:t>
                      </a:r>
                      <a:r>
                        <a:rPr lang="ru-RU" sz="1200" b="1" spc="0" dirty="0" smtClean="0">
                          <a:effectLst/>
                        </a:rPr>
                        <a:t>учащихся</a:t>
                      </a:r>
                      <a:endParaRPr lang="ru-RU" sz="1200" b="1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Учащиеся осуществляют учебные действия по намеченному плану (</a:t>
                      </a:r>
                      <a:r>
                        <a:rPr lang="ru-RU" sz="1200" spc="0" dirty="0" smtClean="0">
                          <a:effectLst/>
                        </a:rPr>
                        <a:t>применяю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групповой</a:t>
                      </a:r>
                      <a:r>
                        <a:rPr lang="ru-RU" sz="1200" spc="0" dirty="0">
                          <a:effectLst/>
                        </a:rPr>
                        <a:t>, индиви­дуальный методы), </a:t>
                      </a:r>
                      <a:r>
                        <a:rPr lang="ru-RU" sz="1200" spc="0" dirty="0" smtClean="0">
                          <a:effectLst/>
                        </a:rPr>
                        <a:t>консультирую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Познавательные, регу­лятивные, </a:t>
                      </a:r>
                      <a:r>
                        <a:rPr lang="ru-RU" sz="1200" spc="0" dirty="0" smtClean="0">
                          <a:effectLst/>
                        </a:rPr>
                        <a:t>коммуникативные</a:t>
                      </a:r>
                      <a:endParaRPr lang="ru-RU" sz="12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855" marR="5855" marT="0" marB="0" anchor="ctr"/>
                </a:tc>
              </a:tr>
              <a:tr h="408087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Осуществление</a:t>
                      </a:r>
                    </a:p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Учащиеся осуществляют кон­троль (</a:t>
                      </a:r>
                      <a:r>
                        <a:rPr lang="ru-RU" sz="1200" dirty="0" smtClean="0">
                          <a:effectLst/>
                        </a:rPr>
                        <a:t>применяю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формы самоконтроля</a:t>
                      </a:r>
                      <a:r>
                        <a:rPr lang="ru-RU" sz="1200" dirty="0">
                          <a:effectLst/>
                        </a:rPr>
                        <a:t>, взаимоконтроля), </a:t>
                      </a:r>
                      <a:r>
                        <a:rPr lang="ru-RU" sz="1200" dirty="0" smtClean="0">
                          <a:effectLst/>
                        </a:rPr>
                        <a:t> консультирую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Регулятивные кон­троля (самоконтроля), коммуникативные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</a:tr>
              <a:tr h="387829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Осуществление</a:t>
                      </a:r>
                    </a:p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коррекции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Учащиеся формулируют затруд­нения и осуществляют </a:t>
                      </a:r>
                      <a:r>
                        <a:rPr lang="ru-RU" sz="1200" dirty="0" smtClean="0">
                          <a:effectLst/>
                        </a:rPr>
                        <a:t>коррекцию </a:t>
                      </a:r>
                      <a:r>
                        <a:rPr lang="ru-RU" sz="1200" dirty="0">
                          <a:effectLst/>
                        </a:rPr>
                        <a:t>самостоятельно, 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консультирую, советую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Коммуникативные, ре­гулятивные коррекции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</a:tr>
              <a:tr h="517106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Оценивание </a:t>
                      </a:r>
                      <a:r>
                        <a:rPr lang="ru-RU" sz="1200" b="1" dirty="0" smtClean="0">
                          <a:effectLst/>
                        </a:rPr>
                        <a:t>учащихся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Учащиеся дают оценку деятель­ности по её результатам (само­оценка, оценивание результатов деятельности товарищей), </a:t>
                      </a:r>
                      <a:r>
                        <a:rPr lang="ru-RU" sz="1200" dirty="0" smtClean="0">
                          <a:effectLst/>
                        </a:rPr>
                        <a:t>консультирую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Регулятивные оцени­вания (</a:t>
                      </a:r>
                      <a:r>
                        <a:rPr lang="ru-RU" sz="1200" dirty="0" smtClean="0">
                          <a:effectLst/>
                        </a:rPr>
                        <a:t>самооценивания</a:t>
                      </a:r>
                      <a:r>
                        <a:rPr lang="ru-RU" sz="1200" dirty="0">
                          <a:effectLst/>
                        </a:rPr>
                        <a:t>), коммуникатив­ные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</a:tr>
              <a:tr h="258553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 урока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Проводится рефлексия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Регулятивные саморе­гуляции, </a:t>
                      </a:r>
                      <a:r>
                        <a:rPr lang="ru-RU" sz="1200" dirty="0" smtClean="0">
                          <a:effectLst/>
                        </a:rPr>
                        <a:t>коммуникативные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</a:tr>
              <a:tr h="494740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Домашнее задание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Учащиеся могут выбирать зада­ние из предложенных </a:t>
                      </a: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учётом индивидуальных воз­можностей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Познавательные, регулятивные, </a:t>
                      </a:r>
                      <a:r>
                        <a:rPr lang="ru-RU" sz="1200" dirty="0" smtClean="0">
                          <a:effectLst/>
                        </a:rPr>
                        <a:t>коммуникативные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5855" marR="5855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94643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«Нужно, чтобы дети, по возможности, учились самостоятельно, а учи­тель руководил этим самостоятельным процессом и давал для него материал» </a:t>
            </a:r>
            <a:endParaRPr lang="ru-RU" sz="1600" i="1" dirty="0" smtClean="0"/>
          </a:p>
          <a:p>
            <a:pPr algn="r"/>
            <a:r>
              <a:rPr lang="ru-RU" sz="1600" i="1" dirty="0" smtClean="0"/>
              <a:t>К</a:t>
            </a:r>
            <a:r>
              <a:rPr lang="ru-RU" sz="1600" i="1" dirty="0"/>
              <a:t>. Д. </a:t>
            </a:r>
            <a:r>
              <a:rPr lang="ru-RU" sz="1600" i="1" dirty="0" smtClean="0"/>
              <a:t>Ушинский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53550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Мониторинг УУД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00680634"/>
              </p:ext>
            </p:extLst>
          </p:nvPr>
        </p:nvGraphicFramePr>
        <p:xfrm>
          <a:off x="1043608" y="1268759"/>
          <a:ext cx="7560840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427984" y="4005064"/>
            <a:ext cx="2985339" cy="408251"/>
            <a:chOff x="4211960" y="4005063"/>
            <a:chExt cx="2985339" cy="408251"/>
          </a:xfrm>
        </p:grpSpPr>
        <p:sp>
          <p:nvSpPr>
            <p:cNvPr id="9" name="Прямая соединительная линия 3"/>
            <p:cNvSpPr/>
            <p:nvPr/>
          </p:nvSpPr>
          <p:spPr>
            <a:xfrm>
              <a:off x="4211960" y="4005063"/>
              <a:ext cx="1492669" cy="4082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2669" y="0"/>
                  </a:moveTo>
                  <a:lnTo>
                    <a:pt x="1492669" y="204125"/>
                  </a:lnTo>
                  <a:lnTo>
                    <a:pt x="0" y="204125"/>
                  </a:lnTo>
                  <a:lnTo>
                    <a:pt x="0" y="408251"/>
                  </a:lnTo>
                </a:path>
              </a:pathLst>
            </a:custGeom>
            <a:noFill/>
            <a:scene3d>
              <a:camera prst="orthographicFront">
                <a:rot lat="0" lon="11400000" rev="0"/>
              </a:camera>
              <a:lightRig rig="threePt" dir="t"/>
            </a:scene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ая соединительная линия 4"/>
            <p:cNvSpPr/>
            <p:nvPr/>
          </p:nvSpPr>
          <p:spPr>
            <a:xfrm>
              <a:off x="5704630" y="4005063"/>
              <a:ext cx="1492669" cy="4082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4125"/>
                  </a:lnTo>
                  <a:lnTo>
                    <a:pt x="1492669" y="204125"/>
                  </a:lnTo>
                  <a:lnTo>
                    <a:pt x="1492669" y="408251"/>
                  </a:lnTo>
                </a:path>
              </a:pathLst>
            </a:custGeom>
            <a:noFill/>
            <a:scene3d>
              <a:camera prst="orthographicFront">
                <a:rot lat="0" lon="11400000" rev="0"/>
              </a:camera>
              <a:lightRig rig="threePt" dir="t"/>
            </a:scene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Прямоугольник 11"/>
          <p:cNvSpPr/>
          <p:nvPr/>
        </p:nvSpPr>
        <p:spPr>
          <a:xfrm>
            <a:off x="2771800" y="4509120"/>
            <a:ext cx="604867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Познавательные – </a:t>
            </a:r>
            <a:r>
              <a:rPr lang="ru-RU" dirty="0" smtClean="0">
                <a:solidFill>
                  <a:schemeClr val="tx1"/>
                </a:solidFill>
                <a:hlinkClick r:id="rId8"/>
              </a:rPr>
              <a:t>тест «Интеллектуальной лабильности»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Коммуникативные – </a:t>
            </a:r>
            <a:r>
              <a:rPr lang="ru-RU" dirty="0" smtClean="0">
                <a:solidFill>
                  <a:schemeClr val="tx1"/>
                </a:solidFill>
                <a:hlinkClick r:id="rId9"/>
              </a:rPr>
              <a:t>тест школьной тревожности Филлипса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Регулятивные - </a:t>
            </a:r>
            <a:r>
              <a:rPr lang="ru-RU" dirty="0">
                <a:solidFill>
                  <a:schemeClr val="tx1"/>
                </a:solidFill>
              </a:rPr>
              <a:t>тест «Интеллектуальной </a:t>
            </a:r>
            <a:r>
              <a:rPr lang="ru-RU" dirty="0" smtClean="0">
                <a:solidFill>
                  <a:schemeClr val="tx1"/>
                </a:solidFill>
              </a:rPr>
              <a:t>лабильности»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Личностные – тест школьной тревожности Филлипса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801" y="4630209"/>
            <a:ext cx="238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Методы мониторинга </a:t>
            </a:r>
          </a:p>
          <a:p>
            <a:pPr algn="ctr"/>
            <a:r>
              <a:rPr lang="ru-RU" dirty="0" smtClean="0"/>
              <a:t>УУД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2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Предметные результаты учащихся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graphicFrame>
        <p:nvGraphicFramePr>
          <p:cNvPr id="14" name="Диаграмма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37477"/>
              </p:ext>
            </p:extLst>
          </p:nvPr>
        </p:nvGraphicFramePr>
        <p:xfrm>
          <a:off x="395535" y="959124"/>
          <a:ext cx="3711321" cy="275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3725904"/>
              </p:ext>
            </p:extLst>
          </p:nvPr>
        </p:nvGraphicFramePr>
        <p:xfrm>
          <a:off x="467544" y="3789040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45325139"/>
              </p:ext>
            </p:extLst>
          </p:nvPr>
        </p:nvGraphicFramePr>
        <p:xfrm>
          <a:off x="4560570" y="1124744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21870486"/>
              </p:ext>
            </p:extLst>
          </p:nvPr>
        </p:nvGraphicFramePr>
        <p:xfrm>
          <a:off x="4571873" y="3789040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403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Admin\Рабочий стол\20150307_153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21968" y="4946144"/>
            <a:ext cx="1954409" cy="108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После урока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6522" y="1124744"/>
            <a:ext cx="415347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19" y="1628800"/>
            <a:ext cx="432035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b="1" i="1" dirty="0" smtClean="0"/>
              <a:t>Цель курса: </a:t>
            </a:r>
            <a:r>
              <a:rPr lang="ru-RU" sz="1100" dirty="0" smtClean="0"/>
              <a:t>формирование </a:t>
            </a:r>
            <a:r>
              <a:rPr lang="ru-RU" sz="1100" dirty="0"/>
              <a:t>умения практического применения полученных </a:t>
            </a:r>
            <a:r>
              <a:rPr lang="ru-RU" sz="1100" dirty="0" smtClean="0"/>
              <a:t>навыков программирования. </a:t>
            </a:r>
          </a:p>
          <a:p>
            <a:pPr indent="457200" algn="just"/>
            <a:r>
              <a:rPr lang="ru-RU" sz="1100" dirty="0" smtClean="0"/>
              <a:t>Содержание </a:t>
            </a:r>
            <a:r>
              <a:rPr lang="ru-RU" sz="1100" dirty="0"/>
              <a:t>курса </a:t>
            </a:r>
            <a:r>
              <a:rPr lang="ru-RU" sz="1100" dirty="0" smtClean="0"/>
              <a:t>способствует </a:t>
            </a:r>
            <a:r>
              <a:rPr lang="ru-RU" sz="1100" dirty="0"/>
              <a:t>устойчивому и эффективному развитию системного и алгоритмического мышления учащихся. На каждом шаге ученик имеет возможность осознать, насколько правильно принятое решение, насколько верен ход рассуждений, все ли факты учтены при принятии решения и т.д. </a:t>
            </a:r>
            <a:endParaRPr lang="ru-RU" sz="1100" dirty="0" smtClean="0"/>
          </a:p>
          <a:p>
            <a:pPr indent="457200" algn="just"/>
            <a:r>
              <a:rPr lang="ru-RU" sz="1100" dirty="0" smtClean="0"/>
              <a:t>Наряду </a:t>
            </a:r>
            <a:r>
              <a:rPr lang="ru-RU" sz="1100" dirty="0"/>
              <a:t>с решением традиционных задач, используемых при обучении программированию, мы с учащимися разрабатываем собственные образовательные модули/программы, которые с успехом применяются на других </a:t>
            </a:r>
            <a:r>
              <a:rPr lang="ru-RU" sz="1100" dirty="0" smtClean="0"/>
              <a:t>уроках. Курс позволяет сформировать у учащихся представление о профессиональной </a:t>
            </a:r>
            <a:r>
              <a:rPr lang="ru-RU" sz="1100" dirty="0"/>
              <a:t>деятельности в области информационных технологий.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407707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82549" y="4581128"/>
            <a:ext cx="432035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dirty="0" smtClean="0"/>
              <a:t>Учебный </a:t>
            </a:r>
            <a:r>
              <a:rPr lang="ru-RU" sz="1100" dirty="0"/>
              <a:t>курс «3D-моделирование и анимация» дает возможность изучить приемы создания компьютерных трехмерных моделей в программе 3d’s </a:t>
            </a:r>
            <a:r>
              <a:rPr lang="ru-RU" sz="1100" dirty="0" err="1"/>
              <a:t>max</a:t>
            </a:r>
            <a:r>
              <a:rPr lang="ru-RU" sz="1100" dirty="0"/>
              <a:t>. В разработанной мной программе курса основной упор делается не на механическое выполнение алгоритмов, а на понимание происходящих при этом </a:t>
            </a:r>
            <a:r>
              <a:rPr lang="ru-RU" sz="1100" dirty="0" smtClean="0"/>
              <a:t>процессов.</a:t>
            </a:r>
          </a:p>
          <a:p>
            <a:pPr indent="457200" algn="just"/>
            <a:r>
              <a:rPr lang="ru-RU" sz="1100" dirty="0" smtClean="0"/>
              <a:t>Курс </a:t>
            </a:r>
            <a:r>
              <a:rPr lang="ru-RU" sz="1100" dirty="0"/>
              <a:t>дает учащимся представление о работе дизайнеров, архитекторов, мультипликаторов и других специалистов в области компьютерной графики, что помогает определиться с выбором будущей профессии.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20936" y="1097582"/>
            <a:ext cx="418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Перечень электронных  модулей/программ, разработанных учащимися</a:t>
            </a:r>
          </a:p>
          <a:p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Автоматизированная подготовка к Единому </a:t>
            </a:r>
            <a:r>
              <a:rPr lang="ru-RU" sz="1200" dirty="0" smtClean="0"/>
              <a:t>                       государственному </a:t>
            </a:r>
            <a:r>
              <a:rPr lang="ru-RU" sz="1200" dirty="0"/>
              <a:t>экзамену по информатике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Планетарная модель вселенной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Проверка уровня интеллекта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Периодическая система химических элементов </a:t>
            </a:r>
            <a:r>
              <a:rPr lang="ru-RU" sz="1200" dirty="0" err="1"/>
              <a:t>Д.И.Менделеева</a:t>
            </a: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Программа проверки знаний ПДД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Конвертер физических величин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Электролиз расплавов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Иллюстрация механических колебаний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Электронный учебник по геометрии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Битва при </a:t>
            </a:r>
            <a:r>
              <a:rPr lang="ru-RU" sz="1200" dirty="0" err="1"/>
              <a:t>Фарсале</a:t>
            </a:r>
            <a:r>
              <a:rPr lang="ru-RU" sz="1200" dirty="0"/>
              <a:t> (анимация)</a:t>
            </a:r>
          </a:p>
        </p:txBody>
      </p:sp>
      <p:pic>
        <p:nvPicPr>
          <p:cNvPr id="1028" name="Picture 4" descr="D:\Documents and Settings\Admin\Рабочий стол\20150316_131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59904"/>
            <a:ext cx="2614367" cy="147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 and Settings\Admin\Рабочий стол\методический семинар\для меня\примеры ученических работ\изб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82091"/>
            <a:ext cx="1346678" cy="141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После урока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221" y="1124744"/>
            <a:ext cx="410425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Информатика в экономике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3354" y="1628800"/>
            <a:ext cx="432035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dirty="0" smtClean="0"/>
              <a:t>Знания</a:t>
            </a:r>
            <a:r>
              <a:rPr lang="ru-RU" sz="1100" dirty="0"/>
              <a:t>, полученные при изучении этого курса, имеют для учащихся большое значение в сфере практической экономики и при их дальнейшем обучении в экономической сфере.</a:t>
            </a:r>
          </a:p>
          <a:p>
            <a:pPr indent="457200" algn="just"/>
            <a:r>
              <a:rPr lang="ru-RU" sz="1100" dirty="0"/>
              <a:t>Повышение результативности социально-экономического профильного образования достигается изучением экономических процессов различными методами. </a:t>
            </a:r>
            <a:endParaRPr lang="ru-RU" sz="1100" dirty="0" smtClean="0"/>
          </a:p>
          <a:p>
            <a:pPr indent="457200" algn="just"/>
            <a:r>
              <a:rPr lang="ru-RU" sz="1100" dirty="0" smtClean="0"/>
              <a:t>Данный курс позволяет </a:t>
            </a:r>
            <a:r>
              <a:rPr lang="ru-RU" sz="1100" dirty="0"/>
              <a:t>получить практические навыки решения экономических вопросов с помощью электронных таблиц, применяя математические методы и алгоритмы экономических расчетов, при организации которых происходит более глубокое осмысление теоретических основ экономики.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422" y="3789040"/>
            <a:ext cx="4320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421" y="4293096"/>
            <a:ext cx="43203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dirty="0"/>
              <a:t>Для проведения исследований мой предмет выбрали 16 учащихся 7 классов и 14 учащихся 10-х классов. </a:t>
            </a:r>
          </a:p>
          <a:p>
            <a:pPr indent="457200" algn="just"/>
            <a:r>
              <a:rPr lang="ru-RU" sz="1100" dirty="0"/>
              <a:t>Исследовательская деятельность учащихся способствует развитию навыков самостоятельной работы, формированию  критически мыслящей, успешной, креативной личности. </a:t>
            </a:r>
            <a:endParaRPr lang="ru-RU" sz="1100" dirty="0" smtClean="0"/>
          </a:p>
          <a:p>
            <a:pPr indent="457200" algn="just"/>
            <a:r>
              <a:rPr lang="ru-RU" sz="1100" dirty="0" smtClean="0"/>
              <a:t>В </a:t>
            </a:r>
            <a:r>
              <a:rPr lang="ru-RU" sz="1100" dirty="0"/>
              <a:t>ходе выполнения исследовательских работ учащиеся приобретут опыт данного вида деятельности как особой формы учебной работы, способствующей воспитанию самостоятельности, ответственности. </a:t>
            </a:r>
            <a:endParaRPr lang="ru-RU" sz="1100" dirty="0" smtClean="0"/>
          </a:p>
          <a:p>
            <a:pPr indent="457200" algn="just"/>
            <a:r>
              <a:rPr lang="ru-RU" sz="1100" dirty="0" smtClean="0"/>
              <a:t>Они </a:t>
            </a:r>
            <a:r>
              <a:rPr lang="ru-RU" sz="1100" dirty="0"/>
              <a:t>получат возможность развить способность к разработке нескольких вариантов решений, к поиску нестандартных решений, поиску и осуществлению наиболее приемлемого решения.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221" y="4051729"/>
            <a:ext cx="42091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Темы исследовательских работ:</a:t>
            </a:r>
          </a:p>
          <a:p>
            <a:pPr algn="ctr"/>
            <a:endParaRPr lang="ru-RU" sz="11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Влияние </a:t>
            </a:r>
            <a:r>
              <a:rPr lang="ru-RU" sz="1100" dirty="0"/>
              <a:t>социальных сетей на образ жизни человека;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Исследование </a:t>
            </a:r>
            <a:r>
              <a:rPr lang="ru-RU" sz="1100" dirty="0"/>
              <a:t>интернет-зависимости;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Компьютерная </a:t>
            </a:r>
            <a:r>
              <a:rPr lang="ru-RU" sz="1100" dirty="0"/>
              <a:t>графика в жизни человека;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Проблема </a:t>
            </a:r>
            <a:r>
              <a:rPr lang="ru-RU" sz="1100" dirty="0"/>
              <a:t>создания искусственного интеллекта;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Шифрование </a:t>
            </a:r>
            <a:r>
              <a:rPr lang="ru-RU" sz="1100" dirty="0"/>
              <a:t>данных;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Возможности </a:t>
            </a:r>
            <a:r>
              <a:rPr lang="ru-RU" sz="1100" dirty="0"/>
              <a:t>виртуальной реальности;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Применение </a:t>
            </a:r>
            <a:r>
              <a:rPr lang="ru-RU" sz="1100" dirty="0"/>
              <a:t>информационных технологий при создании спецэффектов в кино;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/>
              <a:t>Компьютерная </a:t>
            </a:r>
            <a:r>
              <a:rPr lang="ru-RU" sz="1100" dirty="0"/>
              <a:t>графика в промышленности</a:t>
            </a:r>
          </a:p>
          <a:p>
            <a:pPr algn="r"/>
            <a:r>
              <a:rPr lang="ru-RU" sz="1100" dirty="0"/>
              <a:t>и др.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058692"/>
            <a:ext cx="2154920" cy="17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2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/>
        </p:blipFill>
        <p:spPr bwMode="auto">
          <a:xfrm>
            <a:off x="971600" y="1417668"/>
            <a:ext cx="2367848" cy="170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6462"/>
            <a:ext cx="2344592" cy="169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8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Источники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0026" y="1196752"/>
            <a:ext cx="864108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Амонашвили</a:t>
            </a:r>
            <a:r>
              <a:rPr lang="ru-RU" sz="1400" dirty="0" smtClean="0"/>
              <a:t> </a:t>
            </a:r>
            <a:r>
              <a:rPr lang="ru-RU" sz="1400" dirty="0"/>
              <a:t>Ш.  А.  Воспитательная  и  образовательная  функции  оценки </a:t>
            </a:r>
            <a:r>
              <a:rPr lang="ru-RU" sz="1400" dirty="0" smtClean="0"/>
              <a:t>учения </a:t>
            </a:r>
            <a:r>
              <a:rPr lang="ru-RU" sz="1400" dirty="0"/>
              <a:t>школьников. М.,1984.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Воронов </a:t>
            </a:r>
            <a:r>
              <a:rPr lang="ru-RU" sz="1400" dirty="0"/>
              <a:t>В. В. Педагогика школы в двух словах. – М., 1999.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Методические  </a:t>
            </a:r>
            <a:r>
              <a:rPr lang="ru-RU" sz="1400" dirty="0"/>
              <a:t>рекомендации  к  психологическим  методам  изучения  </a:t>
            </a:r>
            <a:r>
              <a:rPr lang="ru-RU" sz="1400" dirty="0" smtClean="0"/>
              <a:t>личности </a:t>
            </a:r>
            <a:r>
              <a:rPr lang="ru-RU" sz="1400" dirty="0"/>
              <a:t>учителя в рамках реализации диагностики педагогического опыта. </a:t>
            </a:r>
            <a:r>
              <a:rPr lang="ru-RU" sz="1400" dirty="0" smtClean="0"/>
              <a:t>Составители </a:t>
            </a:r>
            <a:r>
              <a:rPr lang="ru-RU" sz="1400" dirty="0"/>
              <a:t>А.И Канатов, В.Н Скворцов. – Ленинград, 1991.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Фридман  </a:t>
            </a:r>
            <a:r>
              <a:rPr lang="ru-RU" sz="1400" dirty="0"/>
              <a:t>Л.  М.  Концепция  </a:t>
            </a:r>
            <a:r>
              <a:rPr lang="ru-RU" sz="1400" dirty="0" smtClean="0"/>
              <a:t>личностно</a:t>
            </a:r>
            <a:r>
              <a:rPr lang="en-US" sz="1400" dirty="0" smtClean="0"/>
              <a:t>-</a:t>
            </a:r>
            <a:r>
              <a:rPr lang="ru-RU" sz="1400" dirty="0" smtClean="0"/>
              <a:t>ориентированного  </a:t>
            </a:r>
            <a:r>
              <a:rPr lang="ru-RU" sz="1400" dirty="0"/>
              <a:t>образования. // </a:t>
            </a:r>
            <a:r>
              <a:rPr lang="ru-RU" sz="1400" dirty="0" smtClean="0"/>
              <a:t>Журнал </a:t>
            </a:r>
            <a:r>
              <a:rPr lang="ru-RU" sz="1400" dirty="0"/>
              <a:t>«Завуч» № 8, 2000. С. 77 – 87. 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Уракова</a:t>
            </a:r>
            <a:r>
              <a:rPr lang="ru-RU" sz="1400" dirty="0"/>
              <a:t> Е.Д. Личностно – ориентированное обучение на уроках информатики / Елена Дмитриевна </a:t>
            </a:r>
            <a:r>
              <a:rPr lang="ru-RU" sz="1400" dirty="0" err="1"/>
              <a:t>Уракова</a:t>
            </a:r>
            <a:r>
              <a:rPr lang="ru-RU" sz="1400" dirty="0"/>
              <a:t> [Электронный ресурс]. – Режим доступа к ст. </a:t>
            </a:r>
            <a:r>
              <a:rPr lang="ru-RU" sz="1400" dirty="0" smtClean="0"/>
              <a:t>: http</a:t>
            </a:r>
            <a:r>
              <a:rPr lang="ru-RU" sz="1400" dirty="0"/>
              <a:t>://www.samarino.gvarono.ru/metod/informatika/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Якиманская</a:t>
            </a:r>
            <a:r>
              <a:rPr lang="ru-RU" sz="1400" dirty="0" smtClean="0"/>
              <a:t>  И.  С.  Разработка  технологии  личностно-ориентированного  обучения </a:t>
            </a:r>
            <a:r>
              <a:rPr lang="ru-RU" sz="1400" dirty="0"/>
              <a:t>//Вопросы психологии, № 2, 1995. С. 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1C:Школа</a:t>
            </a:r>
            <a:r>
              <a:rPr lang="ru-RU" sz="1400" dirty="0"/>
              <a:t>.  Информатика 10 </a:t>
            </a:r>
            <a:r>
              <a:rPr lang="ru-RU" sz="1400" dirty="0" err="1"/>
              <a:t>кл</a:t>
            </a:r>
            <a:r>
              <a:rPr lang="ru-RU" sz="1400" dirty="0"/>
              <a:t> [</a:t>
            </a:r>
            <a:r>
              <a:rPr lang="ru-RU" sz="1400" dirty="0" smtClean="0"/>
              <a:t>Электронный ресурс</a:t>
            </a:r>
            <a:r>
              <a:rPr lang="ru-RU" sz="1400" dirty="0"/>
              <a:t>]/1С. — М. : 1С:Паблишинг, </a:t>
            </a:r>
            <a:r>
              <a:rPr lang="ru-RU" sz="1400" dirty="0" smtClean="0"/>
              <a:t>2012//</a:t>
            </a:r>
            <a:r>
              <a:rPr lang="en-US" sz="1400" dirty="0" smtClean="0"/>
              <a:t>CD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Федеральный  </a:t>
            </a:r>
            <a:r>
              <a:rPr lang="ru-RU" sz="1400" dirty="0"/>
              <a:t>государственный </a:t>
            </a:r>
            <a:r>
              <a:rPr lang="ru-RU" sz="1400" dirty="0" smtClean="0"/>
              <a:t>образовательный стандарт </a:t>
            </a:r>
            <a:r>
              <a:rPr lang="ru-RU" sz="1400" dirty="0"/>
              <a:t>основного общего образования [</a:t>
            </a:r>
            <a:r>
              <a:rPr lang="ru-RU" sz="1400" dirty="0" smtClean="0"/>
              <a:t>Электронный </a:t>
            </a:r>
            <a:r>
              <a:rPr lang="ru-RU" sz="1400" dirty="0"/>
              <a:t>ресурс] // Режим доступа </a:t>
            </a:r>
            <a:r>
              <a:rPr lang="ru-RU" sz="1400" dirty="0">
                <a:hlinkClick r:id="rId3"/>
              </a:rPr>
              <a:t>http://</a:t>
            </a:r>
            <a:r>
              <a:rPr lang="ru-RU" sz="1400" dirty="0" smtClean="0">
                <a:hlinkClick r:id="rId3"/>
              </a:rPr>
              <a:t>standart.edu.ru/catalog.aspx?CatalogId=2588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://epistemoteka.ru/7._</a:t>
            </a:r>
            <a:r>
              <a:rPr lang="ru-RU" sz="1400" dirty="0" smtClean="0">
                <a:hlinkClick r:id="rId4"/>
              </a:rPr>
              <a:t>Библиотека/</a:t>
            </a:r>
            <a:r>
              <a:rPr lang="ru-RU" sz="1400" dirty="0" err="1" smtClean="0">
                <a:hlinkClick r:id="rId4"/>
              </a:rPr>
              <a:t>Библиотека_метода</a:t>
            </a:r>
            <a:r>
              <a:rPr lang="ru-RU" sz="1400" dirty="0" smtClean="0">
                <a:hlinkClick r:id="rId4"/>
              </a:rPr>
              <a:t>/</a:t>
            </a:r>
            <a:r>
              <a:rPr lang="ru-RU" sz="1400" dirty="0" err="1" smtClean="0">
                <a:hlinkClick r:id="rId4"/>
              </a:rPr>
              <a:t>Метапредмет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studopedia.info/1-105302.html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www.schoolexpert.ru/public?id=233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khutorskoy.ru/science/concepts/terms/metapredmet.htm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5197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Проблематика темы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59915691"/>
              </p:ext>
            </p:extLst>
          </p:nvPr>
        </p:nvGraphicFramePr>
        <p:xfrm>
          <a:off x="323528" y="1397000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7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Концепции личностно-ориентированного подхода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2925" y="2571082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Бондаревская </a:t>
            </a:r>
          </a:p>
          <a:p>
            <a:pPr algn="ctr"/>
            <a:r>
              <a:rPr lang="ru-RU" sz="1200" dirty="0" smtClean="0"/>
              <a:t>Евгения Васильевна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6698" y="1196752"/>
            <a:ext cx="6624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u="sng" dirty="0"/>
              <a:t>Культурологическая </a:t>
            </a:r>
            <a:r>
              <a:rPr lang="ru-RU" sz="1400" i="1" u="sng" dirty="0" smtClean="0"/>
              <a:t>концепция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данной концепции приоритет отдается культурной идентификации, которая позволяет человеку в полной мере проявить свою индивидуальность и раскрыться именно как </a:t>
            </a:r>
            <a:r>
              <a:rPr lang="ru-RU" sz="1400" dirty="0" smtClean="0"/>
              <a:t>личности Под культурой понимается форма свободного выбора личностью смыслов своей жизни и принятие ответственности за свой выбор, свою судьбу. </a:t>
            </a:r>
            <a:r>
              <a:rPr lang="ru-RU" sz="1400" dirty="0"/>
              <a:t>Культурологическая концепция позволяет учителю создавать культурную развивающую среду, которая способствует саморазвитию человека </a:t>
            </a:r>
            <a:endParaRPr lang="ru-RU" sz="1400" i="1" dirty="0"/>
          </a:p>
        </p:txBody>
      </p:sp>
      <p:pic>
        <p:nvPicPr>
          <p:cNvPr id="1030" name="Picture 6" descr="http://orenstatus.narod.ru/Images/Comands/irina_ja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7" l="1026" r="100000">
                        <a14:foregroundMark x1="16923" y1="89256" x2="16923" y2="89256"/>
                        <a14:foregroundMark x1="78974" y1="86364" x2="78974" y2="86364"/>
                        <a14:foregroundMark x1="75385" y1="92975" x2="75385" y2="92975"/>
                        <a14:foregroundMark x1="86154" y1="82231" x2="86154" y2="82231"/>
                        <a14:foregroundMark x1="83077" y1="76446" x2="83077" y2="76446"/>
                        <a14:foregroundMark x1="92308" y1="84711" x2="92308" y2="84711"/>
                        <a14:foregroundMark x1="35897" y1="95868" x2="35897" y2="95868"/>
                        <a14:foregroundMark x1="24615" y1="86364" x2="24615" y2="86364"/>
                        <a14:foregroundMark x1="24615" y1="78926" x2="24615" y2="78926"/>
                        <a14:foregroundMark x1="28205" y1="76033" x2="28205" y2="76033"/>
                        <a14:foregroundMark x1="34359" y1="9917" x2="34359" y2="9917"/>
                        <a14:foregroundMark x1="28205" y1="16116" x2="28205" y2="16116"/>
                        <a14:foregroundMark x1="43077" y1="5785" x2="43077" y2="5785"/>
                        <a14:foregroundMark x1="63077" y1="5785" x2="63077" y2="5785"/>
                        <a14:foregroundMark x1="86667" y1="25207" x2="86667" y2="25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5" y="4455481"/>
            <a:ext cx="14505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ates.gnpbu.ru/1-6/bondarevskaya/bondarevskaj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9381" l="1534" r="96933">
                        <a14:foregroundMark x1="66258" y1="45773" x2="66258" y2="45773"/>
                        <a14:foregroundMark x1="21166" y1="54433" x2="21166" y2="54433"/>
                        <a14:foregroundMark x1="23313" y1="70103" x2="23313" y2="70103"/>
                        <a14:foregroundMark x1="15337" y1="76082" x2="15337" y2="76082"/>
                        <a14:foregroundMark x1="63190" y1="74845" x2="63190" y2="74845"/>
                        <a14:foregroundMark x1="76994" y1="74021" x2="76994" y2="74021"/>
                        <a14:foregroundMark x1="86810" y1="74021" x2="86810" y2="74021"/>
                        <a14:foregroundMark x1="88650" y1="64948" x2="88650" y2="64948"/>
                        <a14:foregroundMark x1="61350" y1="70103" x2="61350" y2="70103"/>
                        <a14:foregroundMark x1="54601" y1="76082" x2="54601" y2="76082"/>
                        <a14:foregroundMark x1="92638" y1="70928" x2="92638" y2="70928"/>
                        <a14:backgroundMark x1="13497" y1="6392" x2="13497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568"/>
          <a:stretch/>
        </p:blipFill>
        <p:spPr bwMode="auto">
          <a:xfrm>
            <a:off x="374997" y="944120"/>
            <a:ext cx="1353906" cy="1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4" b="98394" l="3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1570"/>
            <a:ext cx="1435937" cy="178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29942" y="4449118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Сериков </a:t>
            </a:r>
          </a:p>
          <a:p>
            <a:pPr algn="ctr"/>
            <a:r>
              <a:rPr lang="ru-RU" sz="1200" dirty="0" smtClean="0"/>
              <a:t>Владислав Владиславович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148" y="6262848"/>
            <a:ext cx="131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Якиманская </a:t>
            </a:r>
          </a:p>
          <a:p>
            <a:pPr algn="ctr"/>
            <a:r>
              <a:rPr lang="ru-RU" sz="1200" dirty="0" smtClean="0"/>
              <a:t>Ирина Сергеевна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855043"/>
            <a:ext cx="66903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u="sng" dirty="0"/>
              <a:t>Концепция В.В. </a:t>
            </a:r>
            <a:r>
              <a:rPr lang="ru-RU" sz="1400" i="1" u="sng" dirty="0" smtClean="0"/>
              <a:t>Серикова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основе его концепции лежит развитие личностных функций. Развитие личности невозможно без овладения опытом, в процессе которого приобретаются и усваиваются знания и </a:t>
            </a:r>
            <a:r>
              <a:rPr lang="ru-RU" sz="1400" dirty="0" smtClean="0"/>
              <a:t>умения. Проявление </a:t>
            </a:r>
            <a:r>
              <a:rPr lang="ru-RU" sz="1400" dirty="0"/>
              <a:t>универсальных личностных способностей возможно в специально созданных ситуациях, когда у учеников возникает необходимость думать, строить и выбирать. Проектирование ситуаций способствует развитию уникальности и самобытности учеников 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1444" y="4723965"/>
            <a:ext cx="69148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 smtClean="0"/>
              <a:t>Концепция </a:t>
            </a:r>
            <a:r>
              <a:rPr lang="ru-RU" sz="1400" i="1" u="sng" dirty="0"/>
              <a:t>И.С. </a:t>
            </a:r>
            <a:r>
              <a:rPr lang="ru-RU" sz="1400" i="1" u="sng" dirty="0" smtClean="0"/>
              <a:t>Якиманской</a:t>
            </a:r>
          </a:p>
          <a:p>
            <a:pPr algn="just"/>
            <a:r>
              <a:rPr lang="ru-RU" sz="1400" dirty="0" smtClean="0"/>
              <a:t>В основе концепции лежит активное </a:t>
            </a:r>
            <a:r>
              <a:rPr lang="ru-RU" sz="1400" dirty="0"/>
              <a:t>творческое саморазвитие учащихся. О</a:t>
            </a:r>
            <a:r>
              <a:rPr lang="ru-RU" sz="1400" dirty="0" smtClean="0"/>
              <a:t>бразовательный </a:t>
            </a:r>
            <a:r>
              <a:rPr lang="ru-RU" sz="1400" dirty="0"/>
              <a:t>процесс требует совместных усилий как учителя, так и ученика, которые направлены на конструирование, осуществление и оценку развивающих видов деятельности. Для реализации личностно-ориентированного подхода создаются особые условия для раскрытия и развития индивидуально-личностных черт ученика. Ученик при этом признается полноправным субъектом образовательного процесса, что подразумевает признание его личностного опыта и его обогащение. </a:t>
            </a:r>
          </a:p>
        </p:txBody>
      </p:sp>
    </p:spTree>
    <p:extLst>
      <p:ext uri="{BB962C8B-B14F-4D97-AF65-F5344CB8AC3E}">
        <p14:creationId xmlns:p14="http://schemas.microsoft.com/office/powerpoint/2010/main" val="11578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Цели и задачи личностно-ориентированного подхода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628799"/>
            <a:ext cx="777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/>
            <a:r>
              <a:rPr lang="ru-RU" b="1" dirty="0" smtClean="0"/>
              <a:t>Цель: </a:t>
            </a:r>
            <a:r>
              <a:rPr lang="ru-RU" dirty="0"/>
              <a:t>создание системы психолого-педагогических </a:t>
            </a:r>
            <a:r>
              <a:rPr lang="ru-RU" dirty="0" smtClean="0"/>
              <a:t>условий для обучения, ориентированного на работу с каждым учащимся в отдельности с </a:t>
            </a:r>
            <a:r>
              <a:rPr lang="ru-RU" dirty="0"/>
              <a:t>учетом </a:t>
            </a:r>
            <a:r>
              <a:rPr lang="ru-RU" dirty="0" smtClean="0"/>
              <a:t>индивидуальных познавательных </a:t>
            </a:r>
            <a:r>
              <a:rPr lang="ru-RU" dirty="0"/>
              <a:t>возможностей, потребностей и интересов.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7176" y="3119285"/>
            <a:ext cx="7779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повышение уровня мотивации каждого </a:t>
            </a:r>
            <a:r>
              <a:rPr lang="ru-RU" dirty="0"/>
              <a:t>учащегося к</a:t>
            </a:r>
            <a:r>
              <a:rPr lang="ru-RU" dirty="0" smtClean="0"/>
              <a:t> изучению информатики </a:t>
            </a:r>
            <a:r>
              <a:rPr lang="ru-RU" dirty="0"/>
              <a:t>и </a:t>
            </a:r>
            <a:r>
              <a:rPr lang="ru-RU" dirty="0" smtClean="0"/>
              <a:t>обеспечение </a:t>
            </a:r>
            <a:r>
              <a:rPr lang="ru-RU" dirty="0"/>
              <a:t>его </a:t>
            </a:r>
            <a:r>
              <a:rPr lang="ru-RU" dirty="0" smtClean="0"/>
              <a:t>развития </a:t>
            </a:r>
            <a:r>
              <a:rPr lang="ru-RU" dirty="0"/>
              <a:t>в условиях атмосферы взаимопонимания и сотрудничества;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творческого потенциала </a:t>
            </a:r>
            <a:r>
              <a:rPr lang="ru-RU" dirty="0"/>
              <a:t>учащихся;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индивидуальных познавательных способностей </a:t>
            </a:r>
            <a:r>
              <a:rPr lang="ru-RU" dirty="0"/>
              <a:t>каждого </a:t>
            </a:r>
            <a:r>
              <a:rPr lang="ru-RU" dirty="0" smtClean="0"/>
              <a:t>учащегося;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помощь </a:t>
            </a:r>
            <a:r>
              <a:rPr lang="ru-RU" dirty="0"/>
              <a:t>личности </a:t>
            </a:r>
            <a:r>
              <a:rPr lang="ru-RU" dirty="0" smtClean="0"/>
              <a:t>учащихся в познании </a:t>
            </a:r>
            <a:r>
              <a:rPr lang="ru-RU" dirty="0"/>
              <a:t>себя, </a:t>
            </a:r>
            <a:r>
              <a:rPr lang="ru-RU" dirty="0" smtClean="0"/>
              <a:t>самоопределении </a:t>
            </a:r>
            <a:r>
              <a:rPr lang="ru-RU" dirty="0"/>
              <a:t>и </a:t>
            </a:r>
            <a:r>
              <a:rPr lang="ru-RU" dirty="0" smtClean="0"/>
              <a:t>самореализации.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279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Принципы личностно-ориентированного подхода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58251"/>
            <a:ext cx="638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Подход предполагает использование ряда принципов:</a:t>
            </a:r>
            <a:endParaRPr lang="ru-RU" sz="20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99680"/>
              </p:ext>
            </p:extLst>
          </p:nvPr>
        </p:nvGraphicFramePr>
        <p:xfrm>
          <a:off x="323528" y="1916832"/>
          <a:ext cx="8496944" cy="3845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96944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b="0" dirty="0" smtClean="0"/>
                        <a:t>принцип личностного целеполагания ученика (учет личных учебных целей);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принцип выбора индивидуальной образовательной траектории (ученик совместно с учителем выбирает основные образовательные компоненты);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принцип метапредметных основ образовательного процесса (возможность личностного познания);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принцип продуктивности обучения (личное образовательное приращение ученика, которое складывается из внешних и внутренних образовательных продуктов);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принцип ситуативного обучения (в основе учебного процесса-ситуации, которые предполагают самоопределение учеников);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dirty="0" smtClean="0"/>
                        <a:t>принцип образовательной рефлексии (рефлексивное осознание образовательного процесса).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Личностное целеполагание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7161298"/>
              </p:ext>
            </p:extLst>
          </p:nvPr>
        </p:nvGraphicFramePr>
        <p:xfrm>
          <a:off x="348102" y="1124744"/>
          <a:ext cx="84249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5008" y="340607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постановки целей при повторении темы «Условный оператор»: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9693" y="3775409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Предлагаю учащимся несколько заготовленных целей в виде высказываний (не несущих негативный характер). Им необходимо выбрать и сформулировать ту цель, которую каждый из учащихся будет стремиться достичь в ходе урока:</a:t>
            </a:r>
            <a:endParaRPr lang="ru-RU" sz="1400" dirty="0"/>
          </a:p>
          <a:p>
            <a:pPr algn="just"/>
            <a:endParaRPr lang="ru-RU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/>
              <a:t>Я знаю, что такое </a:t>
            </a:r>
            <a:r>
              <a:rPr lang="ru-RU" sz="1400" dirty="0" smtClean="0"/>
              <a:t>условный оператор и </a:t>
            </a:r>
            <a:r>
              <a:rPr lang="ru-RU" sz="1400" dirty="0"/>
              <a:t>представляю, как применять </a:t>
            </a:r>
            <a:r>
              <a:rPr lang="ru-RU" sz="1400" dirty="0" smtClean="0"/>
              <a:t>уловный оператор при решении задач. </a:t>
            </a:r>
            <a:r>
              <a:rPr lang="ru-RU" sz="1400" dirty="0"/>
              <a:t>Но я не уверен в своем умении и мне нужны подробные инструкции при выполнении заданий урока. </a:t>
            </a:r>
            <a:endParaRPr lang="ru-RU" sz="1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/>
              <a:t>Я </a:t>
            </a:r>
            <a:r>
              <a:rPr lang="ru-RU" sz="1400" dirty="0"/>
              <a:t>считаю, что достаточно хорошо </a:t>
            </a:r>
            <a:r>
              <a:rPr lang="ru-RU" sz="1400" dirty="0" smtClean="0"/>
              <a:t>изучил условный оператор, </a:t>
            </a:r>
            <a:r>
              <a:rPr lang="ru-RU" sz="1400" dirty="0"/>
              <a:t>но мне не хватает </a:t>
            </a:r>
            <a:r>
              <a:rPr lang="ru-RU" sz="1400" dirty="0" smtClean="0"/>
              <a:t>знаний для решения некоторых задач. </a:t>
            </a:r>
            <a:endParaRPr lang="ru-RU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/>
              <a:t>Я хорошо знаю приемы использования </a:t>
            </a:r>
            <a:r>
              <a:rPr lang="ru-RU" sz="1400" dirty="0" smtClean="0"/>
              <a:t>условного оператора, умею применять условный оператор для решения поставленных задач.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7326" y="6219852"/>
            <a:ext cx="894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зависимости от выбранной цели, определяется индивидуальный образовательный маршрут учащегося на уроке.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796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Выбор индивидуальной образовательной траектории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1584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зависимости от поставленной цели, учащийся имеет право выбрать способы достижения </a:t>
            </a:r>
            <a:r>
              <a:rPr lang="ru-RU" dirty="0"/>
              <a:t>целей заня­тия, темы </a:t>
            </a:r>
            <a:r>
              <a:rPr lang="ru-RU" dirty="0" smtClean="0"/>
              <a:t>творческих работ, формы выполнения работ.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495"/>
              </p:ext>
            </p:extLst>
          </p:nvPr>
        </p:nvGraphicFramePr>
        <p:xfrm>
          <a:off x="270182" y="2348880"/>
          <a:ext cx="8424936" cy="36692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15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Уровень</a:t>
                      </a:r>
                      <a:endParaRPr lang="ru-RU" sz="1400" b="1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Виды </a:t>
                      </a:r>
                      <a:r>
                        <a:rPr lang="ru-RU" sz="1400" b="1" dirty="0" smtClean="0">
                          <a:effectLst/>
                        </a:rPr>
                        <a:t>заданий</a:t>
                      </a:r>
                      <a:endParaRPr lang="ru-RU" sz="1400" b="1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</a:tr>
              <a:tr h="21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Задача</a:t>
                      </a: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Задание (теоретическое)</a:t>
                      </a:r>
                      <a:endParaRPr lang="ru-RU" sz="1400" b="1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Задание (практическое)</a:t>
                      </a:r>
                      <a:endParaRPr lang="ru-RU" sz="1400" b="1" dirty="0">
                        <a:effectLst/>
                      </a:endParaRPr>
                    </a:p>
                  </a:txBody>
                  <a:tcPr marL="4585" marR="4585" marT="4585" marB="4585" anchor="ctr"/>
                </a:tc>
              </a:tr>
              <a:tr h="9599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 уровень – базовый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(оценка «3-4</a:t>
                      </a:r>
                      <a:r>
                        <a:rPr lang="ru-RU" sz="1200" dirty="0" smtClean="0">
                          <a:effectLst/>
                        </a:rPr>
                        <a:t>»)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Задания </a:t>
                      </a:r>
                      <a:r>
                        <a:rPr lang="ru-RU" sz="1200" dirty="0">
                          <a:effectLst/>
                        </a:rPr>
                        <a:t>репродуктивного </a:t>
                      </a:r>
                      <a:r>
                        <a:rPr lang="ru-RU" sz="1200" dirty="0" smtClean="0">
                          <a:effectLst/>
                        </a:rPr>
                        <a:t>характера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Различного типа тренировочные задачи на применение, выполняемые по алгоритму (с помощью учителя).</a:t>
                      </a: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Приведите </a:t>
                      </a:r>
                      <a:r>
                        <a:rPr lang="ru-RU" sz="1200" dirty="0">
                          <a:effectLst/>
                        </a:rPr>
                        <a:t>(запишите факты), примеры, доказательства…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Расскажите…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Перечислите…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Назовите, что произошло</a:t>
                      </a:r>
                      <a:r>
                        <a:rPr lang="ru-RU" sz="1200" dirty="0" smtClean="0">
                          <a:effectLst/>
                        </a:rPr>
                        <a:t>…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Зарисуйте схему (рисунок, график)…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Прочитайте отрывок…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Составьте план</a:t>
                      </a:r>
                    </a:p>
                  </a:txBody>
                  <a:tcPr marL="4585" marR="4585" marT="4585" marB="4585"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уровень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(оценка «4-5»)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Задания продуктивного характера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Задача, выполняя которую ученик действует самостоятельно, по </a:t>
                      </a:r>
                      <a:r>
                        <a:rPr lang="ru-RU" sz="1200" dirty="0" smtClean="0">
                          <a:effectLst/>
                        </a:rPr>
                        <a:t>алгоритму.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Найдите </a:t>
                      </a:r>
                      <a:r>
                        <a:rPr lang="ru-RU" sz="1200" dirty="0">
                          <a:effectLst/>
                        </a:rPr>
                        <a:t>факты, подтверждающие…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Сравните…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Объясните</a:t>
                      </a:r>
                      <a:r>
                        <a:rPr lang="ru-RU" sz="1200" dirty="0" smtClean="0">
                          <a:effectLst/>
                        </a:rPr>
                        <a:t>…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Постройте схему (диаграмму, график)…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Заполните таблицу…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Составьте схему по рисунку…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</a:tr>
              <a:tr h="10344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 уровень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(оценка «5»)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Творческое </a:t>
                      </a:r>
                      <a:r>
                        <a:rPr lang="ru-RU" sz="1200" dirty="0">
                          <a:effectLst/>
                        </a:rPr>
                        <a:t>применение знаний и умений в новой учебной ситуации. </a:t>
                      </a:r>
                      <a:r>
                        <a:rPr lang="ru-RU" sz="1200" dirty="0" smtClean="0">
                          <a:effectLst/>
                        </a:rPr>
                        <a:t>Задания без алгоритма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Задача, </a:t>
                      </a:r>
                      <a:r>
                        <a:rPr lang="ru-RU" sz="1200" dirty="0" smtClean="0">
                          <a:effectLst/>
                        </a:rPr>
                        <a:t>требующая применения </a:t>
                      </a:r>
                      <a:r>
                        <a:rPr lang="ru-RU" sz="1200" dirty="0">
                          <a:effectLst/>
                        </a:rPr>
                        <a:t>знаний в новых (нестандартных) </a:t>
                      </a:r>
                      <a:r>
                        <a:rPr lang="ru-RU" sz="1200" dirty="0" smtClean="0">
                          <a:effectLst/>
                        </a:rPr>
                        <a:t>условиях, закономерностей </a:t>
                      </a:r>
                      <a:r>
                        <a:rPr lang="ru-RU" sz="1200" dirty="0">
                          <a:effectLst/>
                        </a:rPr>
                        <a:t>нескольких разделов курса или использования знаний других предметных </a:t>
                      </a:r>
                      <a:r>
                        <a:rPr lang="ru-RU" sz="1200" dirty="0" smtClean="0">
                          <a:effectLst/>
                        </a:rPr>
                        <a:t>дисциплин, олимпиадная.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Сделайте </a:t>
                      </a:r>
                      <a:r>
                        <a:rPr lang="ru-RU" sz="1200" dirty="0">
                          <a:effectLst/>
                        </a:rPr>
                        <a:t>сравнительный анализ (классификацию)…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Обобщите…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Оцените значимость…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Смоделируйте…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Предложите способ</a:t>
                      </a:r>
                      <a:r>
                        <a:rPr lang="ru-RU" sz="1200" dirty="0" smtClean="0">
                          <a:effectLst/>
                        </a:rPr>
                        <a:t>…</a:t>
                      </a: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Сконструируйте…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Сделайте вывод…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Напишите сочинение…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Выполните модель…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Сделайте проект…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endParaRPr lang="ru-RU" sz="1200" dirty="0">
                        <a:effectLst/>
                      </a:endParaRPr>
                    </a:p>
                  </a:txBody>
                  <a:tcPr marL="4585" marR="4585" marT="4585" marB="4585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1982555"/>
            <a:ext cx="6364288" cy="3151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79331" tIns="0" rIns="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Типы используемых дифференцированных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заданий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46" y="6170654"/>
            <a:ext cx="485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Пример заданий по теме «Системы счисления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58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Продуктивность обучения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07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Продуктивность обучения заключается в личном образовательном приращении </a:t>
            </a:r>
            <a:r>
              <a:rPr lang="ru-RU" dirty="0"/>
              <a:t>ученика, </a:t>
            </a:r>
            <a:r>
              <a:rPr lang="ru-RU" dirty="0" smtClean="0"/>
              <a:t>складывающегося </a:t>
            </a:r>
            <a:r>
              <a:rPr lang="ru-RU" dirty="0"/>
              <a:t>из его внутренних и внеш­них образовательных продуктов учебной деятельности.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Продуктивное обучение ориентировано не столько на изуче­ние известного, сколько на приращение к нему нового, на со­творение учениками образовательного продукта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501008"/>
            <a:ext cx="7674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Примеры образовательных проектов, выполненных учащимися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hlinkClick r:id="rId3"/>
              </a:rPr>
              <a:t>Пример проекта «Создание фирменного стиля»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hlinkClick r:id="rId4"/>
              </a:rPr>
              <a:t>Пример исследовательской работы «Стандартные методы шифрования»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hlinkClick r:id="rId5"/>
              </a:rPr>
              <a:t>Пример исследовательской работы «Влияние интернет-зависимости»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hlinkClick r:id="rId6"/>
              </a:rPr>
              <a:t>Пример программного продукта «Конвертер физических величин»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hlinkClick r:id="rId7"/>
              </a:rPr>
              <a:t>Пример </a:t>
            </a:r>
            <a:r>
              <a:rPr lang="en-US" dirty="0" smtClean="0">
                <a:hlinkClick r:id="rId7"/>
              </a:rPr>
              <a:t>flash</a:t>
            </a:r>
            <a:r>
              <a:rPr lang="ru-RU" dirty="0" smtClean="0">
                <a:hlinkClick r:id="rId7"/>
              </a:rPr>
              <a:t>-ролика «Часы со стрелками»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2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16000" t="16000" r="16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290" y="-34290"/>
            <a:ext cx="9189720" cy="980728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/>
              <a:t>Ситуативное обучение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1723" y="6724513"/>
            <a:ext cx="9167192" cy="180431"/>
          </a:xfrm>
          <a:prstGeom prst="rect">
            <a:avLst/>
          </a:prstGeom>
          <a:gradFill>
            <a:gsLst>
              <a:gs pos="68000">
                <a:srgbClr val="4F81B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129" y="1114917"/>
            <a:ext cx="880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Чтобы организовать твор­ческую деятельность ученика, </a:t>
            </a:r>
            <a:r>
              <a:rPr lang="ru-RU" dirty="0" smtClean="0"/>
              <a:t>необходимо создать или использовать </a:t>
            </a:r>
            <a:r>
              <a:rPr lang="ru-RU" dirty="0"/>
              <a:t>воз­никшую образовательную ситуацию. Ее цель — вызвать мотива­цию и обеспечить деятельность ученика в направлении познания образовательных объектов и решения связанных с ними проблем.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286" y="2564904"/>
            <a:ext cx="8556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Используемые методы создания ситуаций: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противоречие;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различные </a:t>
            </a:r>
            <a:r>
              <a:rPr lang="ru-RU" dirty="0"/>
              <a:t>точки зрения на один и тот же вопрос;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сравнения</a:t>
            </a:r>
            <a:r>
              <a:rPr lang="ru-RU" dirty="0"/>
              <a:t>, обобщения, выводы из ситуаций, </a:t>
            </a:r>
            <a:r>
              <a:rPr lang="ru-RU" dirty="0" smtClean="0"/>
              <a:t>сопоставление фактов;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задачи </a:t>
            </a:r>
            <a:r>
              <a:rPr lang="ru-RU" dirty="0"/>
              <a:t>с недостаточными или избыточными исходными данными, с неопределенностью в постановке вопроса, с противоречивыми данными, с заведомо допущенными ошибками, с ограниченным временем решения.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81" y="4896867"/>
            <a:ext cx="894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Примеры создания проблемных ситуаций при изучении раздела «Программирование»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381" y="5435932"/>
            <a:ext cx="565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Система мотивации в разделе «Бонус» (ссылка на сайт)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52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2174</Words>
  <Application>Microsoft Office PowerPoint</Application>
  <PresentationFormat>Экран (4:3)</PresentationFormat>
  <Paragraphs>263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 Саныч</dc:creator>
  <cp:lastModifiedBy>Юр Саныч</cp:lastModifiedBy>
  <cp:revision>107</cp:revision>
  <dcterms:created xsi:type="dcterms:W3CDTF">2015-08-07T11:17:29Z</dcterms:created>
  <dcterms:modified xsi:type="dcterms:W3CDTF">2015-08-15T09:38:08Z</dcterms:modified>
</cp:coreProperties>
</file>