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318" r:id="rId3"/>
    <p:sldId id="274" r:id="rId4"/>
    <p:sldId id="301" r:id="rId5"/>
    <p:sldId id="302" r:id="rId6"/>
    <p:sldId id="290" r:id="rId7"/>
    <p:sldId id="304" r:id="rId8"/>
    <p:sldId id="305" r:id="rId9"/>
    <p:sldId id="303" r:id="rId10"/>
    <p:sldId id="308" r:id="rId11"/>
    <p:sldId id="296" r:id="rId12"/>
    <p:sldId id="310" r:id="rId13"/>
    <p:sldId id="321" r:id="rId14"/>
    <p:sldId id="311" r:id="rId15"/>
    <p:sldId id="312" r:id="rId16"/>
    <p:sldId id="309" r:id="rId17"/>
    <p:sldId id="313" r:id="rId18"/>
    <p:sldId id="300" r:id="rId19"/>
    <p:sldId id="315" r:id="rId20"/>
    <p:sldId id="32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99FF33"/>
    <a:srgbClr val="FF3300"/>
    <a:srgbClr val="33CC33"/>
    <a:srgbClr val="00E266"/>
    <a:srgbClr val="00CC00"/>
    <a:srgbClr val="0078D2"/>
    <a:srgbClr val="FF9966"/>
    <a:srgbClr val="CC3300"/>
    <a:srgbClr val="00B8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7996D-FB9F-490E-9902-8B9E6E2E54C2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310BE-3061-4C03-9CFD-C1D591432E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497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4A10-A1CE-41C5-815A-AFF440AEF4BA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41A-1D81-4B39-87BE-0E9C83F40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732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4A10-A1CE-41C5-815A-AFF440AEF4BA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41A-1D81-4B39-87BE-0E9C83F40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66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4A10-A1CE-41C5-815A-AFF440AEF4BA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41A-1D81-4B39-87BE-0E9C83F40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193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4A10-A1CE-41C5-815A-AFF440AEF4BA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41A-1D81-4B39-87BE-0E9C83F40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667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4A10-A1CE-41C5-815A-AFF440AEF4BA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41A-1D81-4B39-87BE-0E9C83F40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204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4A10-A1CE-41C5-815A-AFF440AEF4BA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41A-1D81-4B39-87BE-0E9C83F40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40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4A10-A1CE-41C5-815A-AFF440AEF4BA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41A-1D81-4B39-87BE-0E9C83F40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870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4A10-A1CE-41C5-815A-AFF440AEF4BA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41A-1D81-4B39-87BE-0E9C83F40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445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4A10-A1CE-41C5-815A-AFF440AEF4BA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41A-1D81-4B39-87BE-0E9C83F40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18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4A10-A1CE-41C5-815A-AFF440AEF4BA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41A-1D81-4B39-87BE-0E9C83F40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98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4A10-A1CE-41C5-815A-AFF440AEF4BA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41A-1D81-4B39-87BE-0E9C83F40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475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54A10-A1CE-41C5-815A-AFF440AEF4BA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1541A-1D81-4B39-87BE-0E9C83F40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285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etrushina.ivsoft.ru/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ibac.info/13501" TargetMode="External"/><Relationship Id="rId5" Type="http://schemas.openxmlformats.org/officeDocument/2006/relationships/hyperlink" Target="http://sibac.info/" TargetMode="External"/><Relationship Id="rId4" Type="http://schemas.openxmlformats.org/officeDocument/2006/relationships/hyperlink" Target="http://petrushina.ivsoft.ru/docs/posternaya-tehnologiya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2699792" cy="14287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14875" y="5301208"/>
            <a:ext cx="3972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latin typeface="Arial Black" pitchFamily="34" charset="0"/>
              </a:rPr>
              <a:t>Новик-Качан</a:t>
            </a:r>
            <a:r>
              <a:rPr lang="ru-RU" sz="2400" b="1" dirty="0" smtClean="0">
                <a:latin typeface="Arial Black" pitchFamily="34" charset="0"/>
              </a:rPr>
              <a:t> Е. А.,</a:t>
            </a:r>
            <a:endParaRPr lang="ru-RU" sz="2400" b="1" dirty="0"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Ставропольский край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112" y="2355926"/>
            <a:ext cx="786831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МЕТОДИЧЕСКИЙ СЕМИНАР</a:t>
            </a:r>
          </a:p>
          <a:p>
            <a:pPr algn="ctr"/>
            <a:endParaRPr lang="ru-RU" sz="2000" b="1" dirty="0" smtClean="0">
              <a:latin typeface="Arial Black" pitchFamily="34" charset="0"/>
            </a:endParaRPr>
          </a:p>
          <a:p>
            <a:pPr algn="ctr"/>
            <a:r>
              <a:rPr lang="ru-RU" sz="2800" b="1" dirty="0" smtClean="0">
                <a:latin typeface="Arial Black" pitchFamily="34" charset="0"/>
              </a:rPr>
              <a:t>«</a:t>
            </a:r>
            <a:r>
              <a:rPr lang="ru-RU" sz="2400" b="1" dirty="0" smtClean="0">
                <a:latin typeface="Arial Black" pitchFamily="34" charset="0"/>
              </a:rPr>
              <a:t>ИСПОЛЬЗОВАНИЕ МЕТОДА ПОСТЕРНОЙ ПРЕЗЕНТАЦИИ В ПРЕПОДАВАНИИ ИСТОРИИ КАК СРЕДСТВО РАЗВИТИЯ КОММУНИКАТИВНЫХ  УНИВЕРСАЛЬНЫХ УЧЕБНЫХ ДЕЙСТВИЙ</a:t>
            </a:r>
            <a:r>
              <a:rPr lang="ru-RU" b="1" dirty="0" smtClean="0">
                <a:latin typeface="Arial Black" pitchFamily="34" charset="0"/>
              </a:rPr>
              <a:t>»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-2"/>
            <a:ext cx="2699792" cy="14287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195736" y="0"/>
            <a:ext cx="4374025" cy="2299745"/>
            <a:chOff x="2195736" y="0"/>
            <a:chExt cx="4374025" cy="229974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0"/>
              <a:ext cx="4374025" cy="2299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756416" y="1921594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 smtClean="0">
                  <a:latin typeface="Monotype Corsiva" pitchFamily="66" charset="0"/>
                  <a:cs typeface="Mongolian Baiti" pitchFamily="66" charset="0"/>
                </a:rPr>
                <a:t>2015</a:t>
              </a:r>
              <a:endParaRPr lang="ru-RU" b="1" i="1" dirty="0">
                <a:latin typeface="Monotype Corsiva" pitchFamily="66" charset="0"/>
                <a:cs typeface="Mongolian Baiti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341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2348880"/>
            <a:ext cx="7704856" cy="2016223"/>
          </a:xfrm>
          <a:prstGeom prst="roundRect">
            <a:avLst>
              <a:gd name="adj" fmla="val 7602"/>
            </a:avLst>
          </a:prstGeom>
          <a:solidFill>
            <a:srgbClr val="00B0F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-1"/>
            <a:ext cx="9144000" cy="121442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1772816"/>
            <a:ext cx="4211960" cy="32564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 Р Е Д П О Л А Г А Е 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0" y="0"/>
            <a:ext cx="6300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МЕТОД  ПОСТЕРНОЙ ПРЕЗЕНТАЦИИ</a:t>
            </a:r>
            <a:endParaRPr lang="ru-RU" sz="28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85786" y="5357826"/>
            <a:ext cx="6624736" cy="90107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развитие </a:t>
            </a:r>
            <a:r>
              <a:rPr lang="ru-RU" sz="2000" b="1" dirty="0">
                <a:solidFill>
                  <a:schemeClr val="tx1"/>
                </a:solidFill>
              </a:rPr>
              <a:t>коммуникативных  УУД обучающихся  в образовательном процессе</a:t>
            </a:r>
          </a:p>
        </p:txBody>
      </p:sp>
      <p:sp>
        <p:nvSpPr>
          <p:cNvPr id="9" name="Стрелка вниз 8"/>
          <p:cNvSpPr/>
          <p:nvPr/>
        </p:nvSpPr>
        <p:spPr>
          <a:xfrm flipH="1">
            <a:off x="1403648" y="1268760"/>
            <a:ext cx="530497" cy="432047"/>
          </a:xfrm>
          <a:prstGeom prst="down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/>
          </a:p>
        </p:txBody>
      </p:sp>
      <p:sp>
        <p:nvSpPr>
          <p:cNvPr id="10" name="Стрелка вниз 9"/>
          <p:cNvSpPr/>
          <p:nvPr/>
        </p:nvSpPr>
        <p:spPr>
          <a:xfrm flipH="1">
            <a:off x="5000628" y="1285860"/>
            <a:ext cx="530497" cy="432047"/>
          </a:xfrm>
          <a:prstGeom prst="down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/>
          </a:p>
        </p:txBody>
      </p:sp>
      <p:sp>
        <p:nvSpPr>
          <p:cNvPr id="14" name="Стрелка вниз 13"/>
          <p:cNvSpPr/>
          <p:nvPr/>
        </p:nvSpPr>
        <p:spPr>
          <a:xfrm flipH="1">
            <a:off x="1928794" y="4714884"/>
            <a:ext cx="530497" cy="432047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/>
          </a:p>
        </p:txBody>
      </p:sp>
      <p:sp>
        <p:nvSpPr>
          <p:cNvPr id="15" name="Стрелка вниз 14"/>
          <p:cNvSpPr/>
          <p:nvPr/>
        </p:nvSpPr>
        <p:spPr>
          <a:xfrm flipH="1">
            <a:off x="5364088" y="4725144"/>
            <a:ext cx="530497" cy="432047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282" y="2500306"/>
            <a:ext cx="2356073" cy="1720782"/>
          </a:xfrm>
          <a:prstGeom prst="roundRect">
            <a:avLst>
              <a:gd name="adj" fmla="val 7602"/>
            </a:avLst>
          </a:prstGeom>
          <a:solidFill>
            <a:srgbClr val="00B0F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создание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постеров (на основе иллюстраций и текстовой информации</a:t>
            </a:r>
            <a:r>
              <a:rPr lang="ru-RU" sz="2000" b="1" dirty="0" smtClean="0">
                <a:solidFill>
                  <a:schemeClr val="tx1"/>
                </a:solidFill>
              </a:rPr>
              <a:t>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14612" y="2500306"/>
            <a:ext cx="2356073" cy="1720782"/>
          </a:xfrm>
          <a:prstGeom prst="roundRect">
            <a:avLst>
              <a:gd name="adj" fmla="val 7602"/>
            </a:avLst>
          </a:prstGeom>
          <a:solidFill>
            <a:srgbClr val="00B0F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групповое представление постеров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14942" y="2500306"/>
            <a:ext cx="2356073" cy="1720782"/>
          </a:xfrm>
          <a:prstGeom prst="roundRect">
            <a:avLst>
              <a:gd name="adj" fmla="val 7602"/>
            </a:avLst>
          </a:prstGeom>
          <a:solidFill>
            <a:srgbClr val="00B0F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обсуждение постеров</a:t>
            </a:r>
          </a:p>
        </p:txBody>
      </p:sp>
      <p:pic>
        <p:nvPicPr>
          <p:cNvPr id="23" name="Picture 2" descr="C:\Users\1\Desktop\P1020267.JPG"/>
          <p:cNvPicPr>
            <a:picLocks noChangeAspect="1" noChangeArrowheads="1"/>
          </p:cNvPicPr>
          <p:nvPr/>
        </p:nvPicPr>
        <p:blipFill>
          <a:blip r:embed="rId2" cstate="print"/>
          <a:srcRect l="20676" t="3446"/>
          <a:stretch>
            <a:fillRect/>
          </a:stretch>
        </p:blipFill>
        <p:spPr bwMode="auto">
          <a:xfrm>
            <a:off x="7524328" y="4941168"/>
            <a:ext cx="1432550" cy="130779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5" name="Овал 24"/>
          <p:cNvSpPr/>
          <p:nvPr/>
        </p:nvSpPr>
        <p:spPr>
          <a:xfrm>
            <a:off x="214282" y="2357430"/>
            <a:ext cx="586527" cy="492522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714612" y="2357430"/>
            <a:ext cx="586527" cy="492522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286380" y="2357430"/>
            <a:ext cx="586527" cy="492522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68144" y="1340768"/>
            <a:ext cx="3096344" cy="646331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Постер</a:t>
            </a:r>
            <a:r>
              <a:rPr lang="ru-RU" b="1" dirty="0" smtClean="0"/>
              <a:t> (от англ. </a:t>
            </a:r>
            <a:r>
              <a:rPr lang="ru-RU" b="1" dirty="0" err="1" smtClean="0"/>
              <a:t>poster</a:t>
            </a:r>
            <a:r>
              <a:rPr lang="ru-RU" b="1" dirty="0" smtClean="0"/>
              <a:t>)  -  плакат или афиша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55853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0" grpId="0" animBg="1"/>
      <p:bldP spid="9" grpId="0" animBg="1"/>
      <p:bldP spid="10" grpId="0" animBg="1"/>
      <p:bldP spid="14" grpId="0" animBg="1"/>
      <p:bldP spid="15" grpId="0" animBg="1"/>
      <p:bldP spid="18" grpId="0" animBg="1"/>
      <p:bldP spid="19" grpId="0" animBg="1"/>
      <p:bldP spid="22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1691679" y="5517232"/>
            <a:ext cx="6984777" cy="936104"/>
          </a:xfrm>
          <a:prstGeom prst="roundRect">
            <a:avLst>
              <a:gd name="adj" fmla="val 50000"/>
            </a:avLst>
          </a:prstGeom>
          <a:solidFill>
            <a:srgbClr val="9966FF">
              <a:alpha val="47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68613" algn="ctr"/>
            <a:r>
              <a:rPr lang="ru-RU" sz="1400" b="1" dirty="0">
                <a:solidFill>
                  <a:schemeClr val="tx1"/>
                </a:solidFill>
              </a:rPr>
              <a:t>Определение степени достижения группой поставленных целей. Контакт с аудиторией, взаимодействие со слушателями.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691679" y="5517232"/>
            <a:ext cx="3078596" cy="936104"/>
          </a:xfrm>
          <a:prstGeom prst="roundRect">
            <a:avLst>
              <a:gd name="adj" fmla="val 50000"/>
            </a:avLst>
          </a:prstGeom>
          <a:solidFill>
            <a:srgbClr val="9966FF">
              <a:alpha val="47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9138" algn="ctr"/>
            <a:r>
              <a:rPr lang="ru-RU" sz="1500" b="1" dirty="0">
                <a:solidFill>
                  <a:schemeClr val="tx1"/>
                </a:solidFill>
              </a:rPr>
              <a:t>Рефлексия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259631" y="4509120"/>
            <a:ext cx="6984777" cy="936104"/>
          </a:xfrm>
          <a:prstGeom prst="roundRect">
            <a:avLst>
              <a:gd name="adj" fmla="val 50000"/>
            </a:avLst>
          </a:prstGeom>
          <a:solidFill>
            <a:srgbClr val="00B0F0">
              <a:alpha val="47000"/>
            </a:srgbClr>
          </a:solidFill>
          <a:ln>
            <a:solidFill>
              <a:srgbClr val="007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57513" algn="ctr"/>
            <a:r>
              <a:rPr lang="ru-RU" sz="1400" b="1" dirty="0">
                <a:solidFill>
                  <a:schemeClr val="tx1"/>
                </a:solidFill>
              </a:rPr>
              <a:t>Донесение важной информации до слушателей. Аргументированное изложение своей точки зрения. 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259631" y="4509120"/>
            <a:ext cx="3078596" cy="936104"/>
          </a:xfrm>
          <a:prstGeom prst="roundRect">
            <a:avLst>
              <a:gd name="adj" fmla="val 50000"/>
            </a:avLst>
          </a:prstGeom>
          <a:solidFill>
            <a:srgbClr val="00B0F0">
              <a:alpha val="47000"/>
            </a:srgbClr>
          </a:solidFill>
          <a:ln>
            <a:solidFill>
              <a:srgbClr val="007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9138" algn="ctr"/>
            <a:r>
              <a:rPr lang="ru-RU" sz="1500" b="1" dirty="0" smtClean="0">
                <a:solidFill>
                  <a:schemeClr val="tx1"/>
                </a:solidFill>
              </a:rPr>
              <a:t>Презентация</a:t>
            </a:r>
          </a:p>
          <a:p>
            <a:pPr marL="719138" algn="ctr"/>
            <a:r>
              <a:rPr lang="ru-RU" sz="1500" b="1" dirty="0" smtClean="0">
                <a:solidFill>
                  <a:schemeClr val="tx1"/>
                </a:solidFill>
              </a:rPr>
              <a:t>  </a:t>
            </a:r>
            <a:r>
              <a:rPr lang="ru-RU" sz="1500" b="1" dirty="0">
                <a:solidFill>
                  <a:schemeClr val="tx1"/>
                </a:solidFill>
              </a:rPr>
              <a:t>постеров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899592" y="3501008"/>
            <a:ext cx="6984776" cy="936104"/>
          </a:xfrm>
          <a:prstGeom prst="roundRect">
            <a:avLst>
              <a:gd name="adj" fmla="val 50000"/>
            </a:avLst>
          </a:prstGeom>
          <a:solidFill>
            <a:srgbClr val="00E266">
              <a:alpha val="47000"/>
            </a:srgbClr>
          </a:solidFill>
          <a:ln>
            <a:solidFill>
              <a:srgbClr val="00B8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59100" algn="ctr"/>
            <a:r>
              <a:rPr lang="ru-RU" sz="1400" b="1" dirty="0">
                <a:solidFill>
                  <a:schemeClr val="tx1"/>
                </a:solidFill>
              </a:rPr>
              <a:t>Определение концепции. Выбор структуры. Выбор средств для лучшего донесения информации.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99591" y="3501008"/>
            <a:ext cx="3078596" cy="936104"/>
          </a:xfrm>
          <a:prstGeom prst="roundRect">
            <a:avLst>
              <a:gd name="adj" fmla="val 50000"/>
            </a:avLst>
          </a:prstGeom>
          <a:solidFill>
            <a:srgbClr val="00E266">
              <a:alpha val="47000"/>
            </a:srgbClr>
          </a:solidFill>
          <a:ln>
            <a:solidFill>
              <a:srgbClr val="00B8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9138" algn="ctr"/>
            <a:r>
              <a:rPr lang="ru-RU" sz="1500" b="1" dirty="0">
                <a:solidFill>
                  <a:schemeClr val="tx1"/>
                </a:solidFill>
              </a:rPr>
              <a:t>Изготовление 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marL="719138" algn="ctr"/>
            <a:r>
              <a:rPr lang="ru-RU" sz="1500" b="1" dirty="0" err="1" smtClean="0">
                <a:solidFill>
                  <a:schemeClr val="tx1"/>
                </a:solidFill>
              </a:rPr>
              <a:t>постера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39550" y="2492896"/>
            <a:ext cx="6984778" cy="936104"/>
          </a:xfrm>
          <a:prstGeom prst="roundRect">
            <a:avLst>
              <a:gd name="adj" fmla="val 50000"/>
            </a:avLst>
          </a:prstGeom>
          <a:solidFill>
            <a:srgbClr val="FF9900">
              <a:alpha val="47000"/>
            </a:srgbClr>
          </a:solidFill>
          <a:ln>
            <a:solidFill>
              <a:srgbClr val="CC7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79713" algn="ctr"/>
            <a:r>
              <a:rPr lang="ru-RU" sz="1400" b="1" dirty="0" smtClean="0">
                <a:solidFill>
                  <a:schemeClr val="tx1"/>
                </a:solidFill>
              </a:rPr>
              <a:t>Обсуждение разных вариантов </a:t>
            </a:r>
            <a:r>
              <a:rPr lang="ru-RU" sz="1400" b="1" dirty="0">
                <a:solidFill>
                  <a:schemeClr val="tx1"/>
                </a:solidFill>
              </a:rPr>
              <a:t>решения </a:t>
            </a:r>
            <a:r>
              <a:rPr lang="ru-RU" sz="1400" b="1" dirty="0" smtClean="0">
                <a:solidFill>
                  <a:schemeClr val="tx1"/>
                </a:solidFill>
              </a:rPr>
              <a:t>задания</a:t>
            </a:r>
            <a:r>
              <a:rPr lang="ru-RU" sz="1400" b="1" dirty="0">
                <a:solidFill>
                  <a:schemeClr val="tx1"/>
                </a:solidFill>
              </a:rPr>
              <a:t>. Отбор наиболее удачных  решений. Постановка целей.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39551" y="2492896"/>
            <a:ext cx="3078596" cy="936104"/>
          </a:xfrm>
          <a:prstGeom prst="roundRect">
            <a:avLst>
              <a:gd name="adj" fmla="val 50000"/>
            </a:avLst>
          </a:prstGeom>
          <a:solidFill>
            <a:srgbClr val="FF9900">
              <a:alpha val="47000"/>
            </a:srgbClr>
          </a:solidFill>
          <a:ln>
            <a:solidFill>
              <a:srgbClr val="CC7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9138" algn="ctr"/>
            <a:r>
              <a:rPr lang="ru-RU" sz="1500" b="1" dirty="0">
                <a:solidFill>
                  <a:schemeClr val="tx1"/>
                </a:solidFill>
              </a:rPr>
              <a:t>Мозговой штурм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51520" y="1484784"/>
            <a:ext cx="6696744" cy="936104"/>
          </a:xfrm>
          <a:prstGeom prst="roundRect">
            <a:avLst>
              <a:gd name="adj" fmla="val 50000"/>
            </a:avLst>
          </a:prstGeom>
          <a:solidFill>
            <a:srgbClr val="FF0000">
              <a:alpha val="47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5575" algn="ctr"/>
            <a:r>
              <a:rPr lang="ru-RU" sz="1400" b="1" dirty="0">
                <a:solidFill>
                  <a:schemeClr val="tx1"/>
                </a:solidFill>
              </a:rPr>
              <a:t>Сотрудничество между участниками, взаимоконтроль.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51520" y="1484784"/>
            <a:ext cx="3078596" cy="936104"/>
          </a:xfrm>
          <a:prstGeom prst="roundRect">
            <a:avLst>
              <a:gd name="adj" fmla="val 50000"/>
            </a:avLst>
          </a:prstGeom>
          <a:solidFill>
            <a:srgbClr val="FF0000">
              <a:alpha val="47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ru-RU" sz="1500" b="1" dirty="0">
                <a:solidFill>
                  <a:schemeClr val="tx1"/>
                </a:solidFill>
              </a:rPr>
              <a:t>Создание творческих коллективов (парная или групповая работа)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-1"/>
            <a:ext cx="9144000" cy="121442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357290" y="0"/>
            <a:ext cx="6300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ЭТАПЫ СОЗДАНИЯ ПОСТЕРА </a:t>
            </a:r>
            <a:br>
              <a:rPr lang="ru-RU" sz="3200" b="1" dirty="0" smtClean="0"/>
            </a:br>
            <a:r>
              <a:rPr lang="ru-RU" sz="3200" b="1" dirty="0" smtClean="0"/>
              <a:t>(ПО АЛЕКСЕЕНКО И.В.)</a:t>
            </a:r>
            <a:endParaRPr lang="ru-RU" sz="3200" b="1" dirty="0"/>
          </a:p>
        </p:txBody>
      </p:sp>
      <p:sp>
        <p:nvSpPr>
          <p:cNvPr id="31" name="Овал 30"/>
          <p:cNvSpPr/>
          <p:nvPr/>
        </p:nvSpPr>
        <p:spPr>
          <a:xfrm>
            <a:off x="251520" y="1484784"/>
            <a:ext cx="936104" cy="936104"/>
          </a:xfrm>
          <a:prstGeom prst="ellipse">
            <a:avLst/>
          </a:prstGeom>
          <a:solidFill>
            <a:srgbClr val="FF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этап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39551" y="2492896"/>
            <a:ext cx="936104" cy="936104"/>
          </a:xfrm>
          <a:prstGeom prst="ellipse">
            <a:avLst/>
          </a:prstGeom>
          <a:solidFill>
            <a:srgbClr val="FF9900"/>
          </a:solidFill>
          <a:ln>
            <a:solidFill>
              <a:srgbClr val="CC7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этап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99591" y="3501008"/>
            <a:ext cx="936104" cy="936104"/>
          </a:xfrm>
          <a:prstGeom prst="ellipse">
            <a:avLst/>
          </a:prstGeom>
          <a:solidFill>
            <a:srgbClr val="00E266"/>
          </a:solidFill>
          <a:ln>
            <a:solidFill>
              <a:srgbClr val="00B8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3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этап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259631" y="4509120"/>
            <a:ext cx="936104" cy="936104"/>
          </a:xfrm>
          <a:prstGeom prst="ellipse">
            <a:avLst/>
          </a:prstGeom>
          <a:solidFill>
            <a:srgbClr val="0192FF"/>
          </a:solidFill>
          <a:ln>
            <a:solidFill>
              <a:srgbClr val="007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4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этап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691679" y="5517232"/>
            <a:ext cx="936104" cy="936104"/>
          </a:xfrm>
          <a:prstGeom prst="ellipse">
            <a:avLst/>
          </a:prstGeom>
          <a:solidFill>
            <a:srgbClr val="9966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5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этап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75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0" grpId="0" animBg="1"/>
      <p:bldP spid="51" grpId="0" animBg="1"/>
      <p:bldP spid="46" grpId="0" animBg="1"/>
      <p:bldP spid="47" grpId="0" animBg="1"/>
      <p:bldP spid="44" grpId="0" animBg="1"/>
      <p:bldP spid="45" grpId="0" animBg="1"/>
      <p:bldP spid="43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429256" y="1785926"/>
            <a:ext cx="3528392" cy="4608512"/>
          </a:xfrm>
          <a:prstGeom prst="roundRect">
            <a:avLst>
              <a:gd name="adj" fmla="val 7602"/>
            </a:avLst>
          </a:prstGeom>
          <a:solidFill>
            <a:srgbClr val="00B0F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-1"/>
            <a:ext cx="9144000" cy="128586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357290" y="0"/>
            <a:ext cx="6300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ПРИМЕР</a:t>
            </a:r>
          </a:p>
          <a:p>
            <a:r>
              <a:rPr lang="ru-RU" sz="3200" b="1" dirty="0" smtClean="0"/>
              <a:t>АССОЦИАТИВНОГО   ПОСТЕРА</a:t>
            </a:r>
            <a:endParaRPr lang="ru-RU" sz="3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5851" y="1738203"/>
            <a:ext cx="4702213" cy="646331"/>
          </a:xfrm>
          <a:prstGeom prst="roundRect">
            <a:avLst/>
          </a:prstGeom>
          <a:solidFill>
            <a:srgbClr val="00B0F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Перед вами текст и репродукции русских художников второй половины XIX века.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852163" y="1298109"/>
            <a:ext cx="1826188" cy="4027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1\Desktop\P1020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786190"/>
            <a:ext cx="3251566" cy="243867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572132" y="2000240"/>
            <a:ext cx="3251566" cy="1689458"/>
          </a:xfrm>
          <a:prstGeom prst="roundRect">
            <a:avLst>
              <a:gd name="adj" fmla="val 7602"/>
            </a:avLst>
          </a:prstGeom>
          <a:solidFill>
            <a:srgbClr val="00B0F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8 </a:t>
            </a:r>
            <a:r>
              <a:rPr lang="ru-RU" sz="1600" b="1" dirty="0" smtClean="0">
                <a:solidFill>
                  <a:schemeClr val="tx1"/>
                </a:solidFill>
              </a:rPr>
              <a:t>класс  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Тема: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«Художественная культура второй половины XIX века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Форма организации учебного сотрудничества</a:t>
            </a:r>
            <a:r>
              <a:rPr lang="ru-RU" sz="1600" b="1" i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группы по 3-4 </a:t>
            </a:r>
            <a:r>
              <a:rPr lang="ru-RU" sz="1600" b="1" dirty="0" smtClean="0">
                <a:solidFill>
                  <a:schemeClr val="tx1"/>
                </a:solidFill>
              </a:rPr>
              <a:t>человека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5851" y="2420888"/>
            <a:ext cx="4702213" cy="1265514"/>
          </a:xfrm>
          <a:prstGeom prst="roundRect">
            <a:avLst/>
          </a:prstGeom>
          <a:solidFill>
            <a:srgbClr val="00B0F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 ассоциации подберите к каждой картине название, проверьте правильность своего выбора с помощью представленного текста.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6135" y="3717032"/>
            <a:ext cx="4702213" cy="1265514"/>
          </a:xfrm>
          <a:prstGeom prst="roundRect">
            <a:avLst/>
          </a:prstGeom>
          <a:solidFill>
            <a:srgbClr val="00B0F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Создайте постер – картинную галерею, придумайте название. Выберите одну картину, которая по вашему мнению будет занимать центральное место в </a:t>
            </a:r>
            <a:r>
              <a:rPr lang="ru-RU" b="1" dirty="0" smtClean="0">
                <a:solidFill>
                  <a:schemeClr val="tx1"/>
                </a:solidFill>
              </a:rPr>
              <a:t>постере.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6135" y="5013176"/>
            <a:ext cx="4702213" cy="864096"/>
          </a:xfrm>
          <a:prstGeom prst="roundRect">
            <a:avLst/>
          </a:prstGeom>
          <a:solidFill>
            <a:srgbClr val="00B0F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Используя представленный текст, укажите фамилии и имена художников, напишите интересные факты о создании картин.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4151" y="5949280"/>
            <a:ext cx="4702213" cy="632757"/>
          </a:xfrm>
          <a:prstGeom prst="roundRect">
            <a:avLst/>
          </a:prstGeom>
          <a:solidFill>
            <a:srgbClr val="00B0F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Выберите от группы участника, который представит ваш постер.</a:t>
            </a:r>
          </a:p>
        </p:txBody>
      </p:sp>
      <p:sp>
        <p:nvSpPr>
          <p:cNvPr id="22" name="Овал 21"/>
          <p:cNvSpPr/>
          <p:nvPr/>
        </p:nvSpPr>
        <p:spPr>
          <a:xfrm>
            <a:off x="179513" y="1702549"/>
            <a:ext cx="432047" cy="43030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4" name="Овал 23"/>
          <p:cNvSpPr/>
          <p:nvPr/>
        </p:nvSpPr>
        <p:spPr>
          <a:xfrm>
            <a:off x="179513" y="2410730"/>
            <a:ext cx="432047" cy="43030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5" name="Овал 24"/>
          <p:cNvSpPr/>
          <p:nvPr/>
        </p:nvSpPr>
        <p:spPr>
          <a:xfrm>
            <a:off x="179513" y="3686402"/>
            <a:ext cx="432047" cy="43030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26" name="Овал 25"/>
          <p:cNvSpPr/>
          <p:nvPr/>
        </p:nvSpPr>
        <p:spPr>
          <a:xfrm>
            <a:off x="179513" y="5013176"/>
            <a:ext cx="432047" cy="43030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27" name="Овал 26"/>
          <p:cNvSpPr/>
          <p:nvPr/>
        </p:nvSpPr>
        <p:spPr>
          <a:xfrm>
            <a:off x="179513" y="5949280"/>
            <a:ext cx="432047" cy="43030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95929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429256" y="1785926"/>
            <a:ext cx="3528392" cy="4608512"/>
          </a:xfrm>
          <a:prstGeom prst="roundRect">
            <a:avLst>
              <a:gd name="adj" fmla="val 7602"/>
            </a:avLst>
          </a:prstGeom>
          <a:solidFill>
            <a:srgbClr val="99FF33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-1"/>
            <a:ext cx="9144000" cy="121442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428728" y="0"/>
            <a:ext cx="6300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ПРИМЕР</a:t>
            </a:r>
          </a:p>
          <a:p>
            <a:r>
              <a:rPr lang="ru-RU" sz="3200" b="1" dirty="0" smtClean="0"/>
              <a:t>АНАЛИТИЧЕСКОГО  ПОСТЕРА</a:t>
            </a:r>
            <a:endParaRPr lang="ru-RU" sz="3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1844824"/>
            <a:ext cx="4702213" cy="806657"/>
          </a:xfrm>
          <a:prstGeom prst="round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Перед вами тексты исторических документов и иллюстрации по теме «Куликовская битва».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63688" y="1268760"/>
            <a:ext cx="1826188" cy="4027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72132" y="2000240"/>
            <a:ext cx="3251566" cy="1689458"/>
          </a:xfrm>
          <a:prstGeom prst="roundRect">
            <a:avLst>
              <a:gd name="adj" fmla="val 7602"/>
            </a:avLst>
          </a:prstGeom>
          <a:solidFill>
            <a:srgbClr val="99FF33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10 </a:t>
            </a:r>
            <a:r>
              <a:rPr lang="ru-RU" sz="1600" b="1" dirty="0" smtClean="0">
                <a:solidFill>
                  <a:schemeClr val="tx1"/>
                </a:solidFill>
              </a:rPr>
              <a:t>класс  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Тема: </a:t>
            </a:r>
            <a:r>
              <a:rPr lang="ru-RU" sz="1600" b="1" dirty="0">
                <a:solidFill>
                  <a:schemeClr val="tx1"/>
                </a:solidFill>
              </a:rPr>
              <a:t>«По пути Дмитрия Донского. Куликовская битва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Форма организации учебного </a:t>
            </a:r>
            <a:r>
              <a:rPr lang="ru-RU" sz="1600" b="1" i="1" dirty="0" smtClean="0">
                <a:solidFill>
                  <a:schemeClr val="tx1"/>
                </a:solidFill>
              </a:rPr>
              <a:t>сотрудничества: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группы </a:t>
            </a:r>
            <a:r>
              <a:rPr lang="ru-RU" sz="1600" b="1" dirty="0">
                <a:solidFill>
                  <a:schemeClr val="tx1"/>
                </a:solidFill>
              </a:rPr>
              <a:t>по 3-5 </a:t>
            </a:r>
            <a:r>
              <a:rPr lang="ru-RU" sz="1600" b="1" dirty="0" smtClean="0">
                <a:solidFill>
                  <a:schemeClr val="tx1"/>
                </a:solidFill>
              </a:rPr>
              <a:t>человек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2780928"/>
            <a:ext cx="4702213" cy="1056602"/>
          </a:xfrm>
          <a:prstGeom prst="round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Используя иллюстрации и представленные тексты исторических документов, создайте постер, отражающий ход битвы и её значение.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3933056"/>
            <a:ext cx="4702213" cy="758814"/>
          </a:xfrm>
          <a:prstGeom prst="round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Выберите иллюстрацию, которая по вашему мнению будет занимать центральное место.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536" y="5661248"/>
            <a:ext cx="4702213" cy="720080"/>
          </a:xfrm>
          <a:prstGeom prst="round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Выберите от группы участника, который представит ваш </a:t>
            </a:r>
            <a:r>
              <a:rPr lang="ru-RU" b="1" dirty="0" err="1" smtClean="0">
                <a:solidFill>
                  <a:schemeClr val="tx1"/>
                </a:solidFill>
              </a:rPr>
              <a:t>постер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51520" y="1988840"/>
            <a:ext cx="432047" cy="43030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4" name="Овал 23"/>
          <p:cNvSpPr/>
          <p:nvPr/>
        </p:nvSpPr>
        <p:spPr>
          <a:xfrm>
            <a:off x="251520" y="3212976"/>
            <a:ext cx="432047" cy="43030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5" name="Овал 24"/>
          <p:cNvSpPr/>
          <p:nvPr/>
        </p:nvSpPr>
        <p:spPr>
          <a:xfrm>
            <a:off x="251520" y="4149080"/>
            <a:ext cx="432047" cy="43030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26" name="Овал 25"/>
          <p:cNvSpPr/>
          <p:nvPr/>
        </p:nvSpPr>
        <p:spPr>
          <a:xfrm>
            <a:off x="251520" y="5661248"/>
            <a:ext cx="432047" cy="43030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pic>
        <p:nvPicPr>
          <p:cNvPr id="28" name="Picture 3" descr="C:\Users\1\Desktop\P10202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786190"/>
            <a:ext cx="3283136" cy="246235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95536" y="4797152"/>
            <a:ext cx="4702213" cy="758814"/>
          </a:xfrm>
          <a:prstGeom prst="round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Придумайте </a:t>
            </a:r>
            <a:r>
              <a:rPr lang="ru-RU" b="1" dirty="0">
                <a:solidFill>
                  <a:schemeClr val="tx1"/>
                </a:solidFill>
              </a:rPr>
              <a:t>название вашему </a:t>
            </a:r>
            <a:r>
              <a:rPr lang="ru-RU" b="1" dirty="0" smtClean="0">
                <a:solidFill>
                  <a:schemeClr val="tx1"/>
                </a:solidFill>
              </a:rPr>
              <a:t>постеру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9" name="Овал 18"/>
          <p:cNvSpPr/>
          <p:nvPr/>
        </p:nvSpPr>
        <p:spPr>
          <a:xfrm>
            <a:off x="251520" y="5013176"/>
            <a:ext cx="432047" cy="43030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783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436096" y="2060848"/>
            <a:ext cx="3528392" cy="4608512"/>
          </a:xfrm>
          <a:prstGeom prst="roundRect">
            <a:avLst>
              <a:gd name="adj" fmla="val 7602"/>
            </a:avLst>
          </a:prstGeom>
          <a:solidFill>
            <a:srgbClr val="FF9966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121442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214414" y="0"/>
            <a:ext cx="6300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ПРИМЕР  ЗАДАНИЯ  НА ЭТАПЕ</a:t>
            </a:r>
            <a:br>
              <a:rPr lang="ru-RU" sz="3200" b="1" dirty="0" smtClean="0"/>
            </a:br>
            <a:r>
              <a:rPr lang="ru-RU" sz="3200" b="1" dirty="0" smtClean="0"/>
              <a:t> РЕФЛЕКСИИ  УРОКА </a:t>
            </a:r>
            <a:endParaRPr lang="ru-RU" sz="32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852163" y="1412776"/>
            <a:ext cx="1826188" cy="402700"/>
          </a:xfrm>
          <a:prstGeom prst="roundRect">
            <a:avLst/>
          </a:prstGeom>
          <a:solidFill>
            <a:srgbClr val="CC33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74510" y="2204864"/>
            <a:ext cx="3251566" cy="1689458"/>
          </a:xfrm>
          <a:prstGeom prst="roundRect">
            <a:avLst>
              <a:gd name="adj" fmla="val 7602"/>
            </a:avLst>
          </a:prstGeom>
          <a:solidFill>
            <a:srgbClr val="FF9966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8 класс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Тема: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«Отечественная </a:t>
            </a:r>
            <a:r>
              <a:rPr lang="ru-RU" sz="1600" b="1" dirty="0" smtClean="0">
                <a:solidFill>
                  <a:schemeClr val="tx1"/>
                </a:solidFill>
              </a:rPr>
              <a:t>война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1812 </a:t>
            </a:r>
            <a:r>
              <a:rPr lang="ru-RU" sz="1600" b="1" dirty="0">
                <a:solidFill>
                  <a:schemeClr val="tx1"/>
                </a:solidFill>
              </a:rPr>
              <a:t>года»</a:t>
            </a:r>
          </a:p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Форма организации учебного сотрудничества</a:t>
            </a:r>
            <a:r>
              <a:rPr lang="ru-RU" sz="1600" b="1" i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группы </a:t>
            </a:r>
            <a:r>
              <a:rPr lang="ru-RU" sz="1600" b="1" dirty="0">
                <a:solidFill>
                  <a:schemeClr val="tx1"/>
                </a:solidFill>
              </a:rPr>
              <a:t>по 3-5 человек</a:t>
            </a:r>
          </a:p>
        </p:txBody>
      </p:sp>
      <p:pic>
        <p:nvPicPr>
          <p:cNvPr id="23" name="Picture 2" descr="C:\Users\1\Desktop\P1020272.JPG"/>
          <p:cNvPicPr>
            <a:picLocks noChangeAspect="1" noChangeArrowheads="1"/>
          </p:cNvPicPr>
          <p:nvPr/>
        </p:nvPicPr>
        <p:blipFill>
          <a:blip r:embed="rId2" cstate="print"/>
          <a:srcRect t="13226"/>
          <a:stretch>
            <a:fillRect/>
          </a:stretch>
        </p:blipFill>
        <p:spPr bwMode="auto">
          <a:xfrm>
            <a:off x="5574510" y="4429132"/>
            <a:ext cx="3251565" cy="202420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445851" y="2026235"/>
            <a:ext cx="4702213" cy="646331"/>
          </a:xfrm>
          <a:prstGeom prst="round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Придумайте название вашему постеру.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45851" y="2708920"/>
            <a:ext cx="4702213" cy="1368152"/>
          </a:xfrm>
          <a:prstGeom prst="round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Определите, что, по вашему мнению, является наиболее значимым, выберите те изображения, которые помогут вам подтвердить ваш выбор.  Главное изображение разместите в центре.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16135" y="4117578"/>
            <a:ext cx="4702213" cy="751582"/>
          </a:xfrm>
          <a:prstGeom prst="round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Дополните постер словами, выражениями, раскрывающими  его смысл.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16135" y="4941168"/>
            <a:ext cx="4702213" cy="864096"/>
          </a:xfrm>
          <a:prstGeom prst="round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Вы можете клеить, разрезать, писать, рисовать.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14151" y="5892587"/>
            <a:ext cx="4702213" cy="632757"/>
          </a:xfrm>
          <a:prstGeom prst="round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Выберите от группы участника, который представит ваш постер.</a:t>
            </a:r>
          </a:p>
        </p:txBody>
      </p:sp>
      <p:sp>
        <p:nvSpPr>
          <p:cNvPr id="37" name="Овал 36"/>
          <p:cNvSpPr/>
          <p:nvPr/>
        </p:nvSpPr>
        <p:spPr>
          <a:xfrm>
            <a:off x="179513" y="1990581"/>
            <a:ext cx="432047" cy="430307"/>
          </a:xfrm>
          <a:prstGeom prst="ellipse">
            <a:avLst/>
          </a:prstGeom>
          <a:solidFill>
            <a:srgbClr val="FF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38" name="Овал 37"/>
          <p:cNvSpPr/>
          <p:nvPr/>
        </p:nvSpPr>
        <p:spPr>
          <a:xfrm>
            <a:off x="179513" y="2698762"/>
            <a:ext cx="432047" cy="430307"/>
          </a:xfrm>
          <a:prstGeom prst="ellipse">
            <a:avLst/>
          </a:prstGeom>
          <a:solidFill>
            <a:srgbClr val="FF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39" name="Овал 38"/>
          <p:cNvSpPr/>
          <p:nvPr/>
        </p:nvSpPr>
        <p:spPr>
          <a:xfrm>
            <a:off x="179513" y="4077072"/>
            <a:ext cx="432047" cy="430307"/>
          </a:xfrm>
          <a:prstGeom prst="ellipse">
            <a:avLst/>
          </a:prstGeom>
          <a:solidFill>
            <a:srgbClr val="FF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40" name="Овал 39"/>
          <p:cNvSpPr/>
          <p:nvPr/>
        </p:nvSpPr>
        <p:spPr>
          <a:xfrm>
            <a:off x="179513" y="4956483"/>
            <a:ext cx="432047" cy="430307"/>
          </a:xfrm>
          <a:prstGeom prst="ellipse">
            <a:avLst/>
          </a:prstGeom>
          <a:solidFill>
            <a:srgbClr val="FF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41" name="Овал 40"/>
          <p:cNvSpPr/>
          <p:nvPr/>
        </p:nvSpPr>
        <p:spPr>
          <a:xfrm>
            <a:off x="179513" y="5892587"/>
            <a:ext cx="432047" cy="430307"/>
          </a:xfrm>
          <a:prstGeom prst="ellipse">
            <a:avLst/>
          </a:prstGeom>
          <a:solidFill>
            <a:srgbClr val="FF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89647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-1"/>
            <a:ext cx="9144000" cy="121442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8596" y="0"/>
            <a:ext cx="84296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ПРИМЕРЫ  </a:t>
            </a:r>
            <a:r>
              <a:rPr lang="ru-RU" sz="2400" b="1" dirty="0" smtClean="0"/>
              <a:t>ПОСТЕРОВ </a:t>
            </a:r>
            <a:r>
              <a:rPr lang="ru-RU" sz="2400" b="1" dirty="0" smtClean="0"/>
              <a:t> УЧАЩИХСЯ  </a:t>
            </a:r>
            <a:r>
              <a:rPr lang="ru-RU" sz="2400" b="1" dirty="0" smtClean="0"/>
              <a:t>8 КЛАССА </a:t>
            </a:r>
          </a:p>
          <a:p>
            <a:r>
              <a:rPr lang="ru-RU" sz="2400" b="1" dirty="0" smtClean="0"/>
              <a:t>ПО ТЕМЕ  «ОТЕЧЕСТВЕННАЯ ВОЙНА 1812 ГОДА»</a:t>
            </a:r>
            <a:endParaRPr lang="ru-RU" sz="2400" b="1" dirty="0"/>
          </a:p>
        </p:txBody>
      </p:sp>
      <p:pic>
        <p:nvPicPr>
          <p:cNvPr id="9" name="Picture 1" descr="G:\ааааа\DSC_0001.JPG"/>
          <p:cNvPicPr>
            <a:picLocks noChangeAspect="1" noChangeArrowheads="1"/>
          </p:cNvPicPr>
          <p:nvPr/>
        </p:nvPicPr>
        <p:blipFill rotWithShape="1">
          <a:blip r:embed="rId2" cstate="print"/>
          <a:srcRect l="1976"/>
          <a:stretch/>
        </p:blipFill>
        <p:spPr bwMode="auto">
          <a:xfrm>
            <a:off x="230914" y="1824044"/>
            <a:ext cx="3301234" cy="4642624"/>
          </a:xfrm>
          <a:prstGeom prst="rect">
            <a:avLst/>
          </a:prstGeom>
          <a:noFill/>
        </p:spPr>
      </p:pic>
      <p:pic>
        <p:nvPicPr>
          <p:cNvPr id="10" name="Picture 2" descr="G:\ааааа\DSC_0005.JPG"/>
          <p:cNvPicPr>
            <a:picLocks noChangeAspect="1" noChangeArrowheads="1"/>
          </p:cNvPicPr>
          <p:nvPr/>
        </p:nvPicPr>
        <p:blipFill>
          <a:blip r:embed="rId3" cstate="print"/>
          <a:srcRect l="3891" r="3372"/>
          <a:stretch>
            <a:fillRect/>
          </a:stretch>
        </p:blipFill>
        <p:spPr bwMode="auto">
          <a:xfrm>
            <a:off x="3707904" y="2492896"/>
            <a:ext cx="5292080" cy="3973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04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096"/>
          <a:stretch/>
        </p:blipFill>
        <p:spPr bwMode="auto">
          <a:xfrm>
            <a:off x="6012161" y="-2"/>
            <a:ext cx="3131840" cy="191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-1"/>
            <a:ext cx="6660232" cy="11967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0" y="-2"/>
            <a:ext cx="66602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РЕЗУЛЬТАТЫ  ДИАГНОСТИКИ ПО ТЕСТУ КОММУНИКАТИВНЫХ УМЕНИЙ Л. МИХЕЛЬСОНА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95535" y="6054145"/>
            <a:ext cx="618785" cy="32403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11" name="Овал 10"/>
          <p:cNvSpPr/>
          <p:nvPr/>
        </p:nvSpPr>
        <p:spPr>
          <a:xfrm>
            <a:off x="1140900" y="4371175"/>
            <a:ext cx="2535330" cy="519471"/>
          </a:xfrm>
          <a:prstGeom prst="ellipse">
            <a:avLst/>
          </a:prstGeom>
          <a:solidFill>
            <a:srgbClr val="00B853"/>
          </a:solidFill>
          <a:scene3d>
            <a:camera prst="orthographicFront">
              <a:rot lat="17699988" lon="0" rev="0"/>
            </a:camera>
            <a:lightRig rig="threePt" dir="t"/>
          </a:scene3d>
          <a:sp3d extrusionH="190500"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5839" y="3156289"/>
            <a:ext cx="720898" cy="1464566"/>
          </a:xfrm>
          <a:prstGeom prst="rect">
            <a:avLst/>
          </a:prstGeom>
          <a:solidFill>
            <a:srgbClr val="00E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15947" y="3022538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25%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38673" y="4890646"/>
            <a:ext cx="1969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К</a:t>
            </a:r>
            <a:r>
              <a:rPr lang="ru-RU" sz="1600" b="1" dirty="0" smtClean="0"/>
              <a:t>ОНСТАТИРУЮЩИЙ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18906" y="2829486"/>
            <a:ext cx="720898" cy="1791369"/>
          </a:xfrm>
          <a:prstGeom prst="rect">
            <a:avLst/>
          </a:prstGeom>
          <a:solidFill>
            <a:srgbClr val="007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204928" y="3281388"/>
            <a:ext cx="720898" cy="13394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129927" y="2534999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45%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966859" y="2878522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30%</a:t>
            </a:r>
            <a:endParaRPr lang="ru-RU" sz="1400" b="1" dirty="0"/>
          </a:p>
        </p:txBody>
      </p:sp>
      <p:sp>
        <p:nvSpPr>
          <p:cNvPr id="26" name="Овал 25"/>
          <p:cNvSpPr/>
          <p:nvPr/>
        </p:nvSpPr>
        <p:spPr>
          <a:xfrm>
            <a:off x="5502693" y="4371175"/>
            <a:ext cx="2535330" cy="519471"/>
          </a:xfrm>
          <a:prstGeom prst="ellipse">
            <a:avLst/>
          </a:prstGeom>
          <a:solidFill>
            <a:srgbClr val="00B853"/>
          </a:solidFill>
          <a:scene3d>
            <a:camera prst="orthographicFront">
              <a:rot lat="17699988" lon="0" rev="0"/>
            </a:camera>
            <a:lightRig rig="threePt" dir="t"/>
          </a:scene3d>
          <a:sp3d extrusionH="190500"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217632" y="4015967"/>
            <a:ext cx="720898" cy="604888"/>
          </a:xfrm>
          <a:prstGeom prst="rect">
            <a:avLst/>
          </a:prstGeom>
          <a:solidFill>
            <a:srgbClr val="00E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669895" y="3114291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20%</a:t>
            </a:r>
            <a:endParaRPr lang="ru-RU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996224" y="4890646"/>
            <a:ext cx="1578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КОНТРОЛЬНЫЙ</a:t>
            </a:r>
            <a:endParaRPr lang="ru-RU" sz="16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380699" y="2394210"/>
            <a:ext cx="720898" cy="2226645"/>
          </a:xfrm>
          <a:prstGeom prst="rect">
            <a:avLst/>
          </a:prstGeom>
          <a:solidFill>
            <a:srgbClr val="007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566721" y="3411079"/>
            <a:ext cx="720898" cy="12097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6491721" y="2106179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66%</a:t>
            </a:r>
            <a:endParaRPr lang="ru-RU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328653" y="3759135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14%</a:t>
            </a:r>
            <a:endParaRPr lang="ru-RU" sz="14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460431" y="6022528"/>
            <a:ext cx="618785" cy="324036"/>
          </a:xfrm>
          <a:prstGeom prst="roundRect">
            <a:avLst/>
          </a:prstGeom>
          <a:solidFill>
            <a:srgbClr val="007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978226" y="6037046"/>
            <a:ext cx="618785" cy="324036"/>
          </a:xfrm>
          <a:prstGeom prst="roundRect">
            <a:avLst/>
          </a:prstGeom>
          <a:solidFill>
            <a:srgbClr val="00E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643528" y="6039627"/>
            <a:ext cx="1303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- зависимый</a:t>
            </a:r>
            <a:endParaRPr lang="ru-RU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184040" y="6008010"/>
            <a:ext cx="16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- компетентный</a:t>
            </a:r>
            <a:endParaRPr lang="ru-RU" sz="1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703517" y="6038286"/>
            <a:ext cx="1438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- агрессивный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12892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096"/>
          <a:stretch/>
        </p:blipFill>
        <p:spPr bwMode="auto">
          <a:xfrm>
            <a:off x="6012161" y="-2"/>
            <a:ext cx="3131840" cy="191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-1"/>
            <a:ext cx="6660232" cy="11967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0" y="-2"/>
            <a:ext cx="66602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РЕЗУЛЬТАТЫ ДИАГНОСТИКИ ПО ТЕСТУ Л. АНН «КАКОЙ Я В ОБЩЕНИИ?»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47664" y="6054145"/>
            <a:ext cx="618785" cy="32403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11" name="Овал 10"/>
          <p:cNvSpPr/>
          <p:nvPr/>
        </p:nvSpPr>
        <p:spPr>
          <a:xfrm>
            <a:off x="1140900" y="4371175"/>
            <a:ext cx="2535330" cy="519471"/>
          </a:xfrm>
          <a:prstGeom prst="ellipse">
            <a:avLst/>
          </a:prstGeom>
          <a:solidFill>
            <a:srgbClr val="00B853"/>
          </a:solidFill>
          <a:scene3d>
            <a:camera prst="orthographicFront">
              <a:rot lat="17699988" lon="0" rev="0"/>
            </a:camera>
            <a:lightRig rig="threePt" dir="t"/>
          </a:scene3d>
          <a:sp3d extrusionH="190500"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5839" y="3268179"/>
            <a:ext cx="720898" cy="1352676"/>
          </a:xfrm>
          <a:prstGeom prst="rect">
            <a:avLst/>
          </a:prstGeom>
          <a:solidFill>
            <a:srgbClr val="00E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15948" y="3049215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22%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38673" y="4890646"/>
            <a:ext cx="1969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К</a:t>
            </a:r>
            <a:r>
              <a:rPr lang="ru-RU" sz="1600" b="1" dirty="0" smtClean="0"/>
              <a:t>ОНСТАТИРУЮЩИЙ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18906" y="2584650"/>
            <a:ext cx="720898" cy="2036206"/>
          </a:xfrm>
          <a:prstGeom prst="rect">
            <a:avLst/>
          </a:prstGeom>
          <a:solidFill>
            <a:srgbClr val="007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204928" y="3330315"/>
            <a:ext cx="720898" cy="12905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129927" y="2276872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54%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966859" y="2996952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24%</a:t>
            </a:r>
            <a:endParaRPr lang="ru-RU" sz="1400" b="1" dirty="0"/>
          </a:p>
        </p:txBody>
      </p:sp>
      <p:sp>
        <p:nvSpPr>
          <p:cNvPr id="26" name="Овал 25"/>
          <p:cNvSpPr/>
          <p:nvPr/>
        </p:nvSpPr>
        <p:spPr>
          <a:xfrm>
            <a:off x="5502693" y="4371175"/>
            <a:ext cx="2535330" cy="519471"/>
          </a:xfrm>
          <a:prstGeom prst="ellipse">
            <a:avLst/>
          </a:prstGeom>
          <a:solidFill>
            <a:srgbClr val="00B853"/>
          </a:solidFill>
          <a:scene3d>
            <a:camera prst="orthographicFront">
              <a:rot lat="17699988" lon="0" rev="0"/>
            </a:camera>
            <a:lightRig rig="threePt" dir="t"/>
          </a:scene3d>
          <a:sp3d extrusionH="190500"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217632" y="2708920"/>
            <a:ext cx="720898" cy="1911935"/>
          </a:xfrm>
          <a:prstGeom prst="rect">
            <a:avLst/>
          </a:prstGeom>
          <a:solidFill>
            <a:srgbClr val="00E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669895" y="3789040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12%</a:t>
            </a:r>
            <a:endParaRPr lang="ru-RU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996224" y="4890646"/>
            <a:ext cx="1578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КОНТРОЛЬНЫЙ</a:t>
            </a:r>
            <a:endParaRPr lang="ru-RU" sz="16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380699" y="3913023"/>
            <a:ext cx="720898" cy="707832"/>
          </a:xfrm>
          <a:prstGeom prst="rect">
            <a:avLst/>
          </a:prstGeom>
          <a:solidFill>
            <a:srgbClr val="007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566721" y="4066913"/>
            <a:ext cx="720898" cy="5539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6491717" y="3645024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15%</a:t>
            </a:r>
            <a:endParaRPr lang="ru-RU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328653" y="2473151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52%</a:t>
            </a:r>
            <a:endParaRPr lang="ru-RU" sz="14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710394" y="6022528"/>
            <a:ext cx="618785" cy="324036"/>
          </a:xfrm>
          <a:prstGeom prst="roundRect">
            <a:avLst/>
          </a:prstGeom>
          <a:solidFill>
            <a:srgbClr val="007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872572" y="6037046"/>
            <a:ext cx="618785" cy="324036"/>
          </a:xfrm>
          <a:prstGeom prst="roundRect">
            <a:avLst/>
          </a:prstGeom>
          <a:solidFill>
            <a:srgbClr val="00E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199793" y="6039627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- низкий</a:t>
            </a:r>
            <a:endParaRPr lang="ru-RU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461923" y="6008010"/>
            <a:ext cx="1050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- средний</a:t>
            </a:r>
            <a:endParaRPr lang="ru-RU" sz="1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530017" y="6038286"/>
            <a:ext cx="1066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- высокий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13565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096"/>
          <a:stretch/>
        </p:blipFill>
        <p:spPr bwMode="auto">
          <a:xfrm>
            <a:off x="6012161" y="-2"/>
            <a:ext cx="3131840" cy="191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-1"/>
            <a:ext cx="6660232" cy="11967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0" y="-2"/>
            <a:ext cx="66987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КОЛИЧЕСТВЕННЫЕ  ПОКАЗАТЕЛИ </a:t>
            </a:r>
            <a:r>
              <a:rPr lang="ru-RU" sz="2400" b="1" dirty="0" smtClean="0"/>
              <a:t> ПРЕДМЕТНЫХ </a:t>
            </a:r>
            <a:r>
              <a:rPr lang="ru-RU" sz="2400" b="1" dirty="0" smtClean="0"/>
              <a:t>РЕЗУЛЬТАТОВ  ОБУЧАЮЩИХСЯ</a:t>
            </a:r>
            <a:endParaRPr lang="ru-RU" sz="2400" b="1" dirty="0"/>
          </a:p>
        </p:txBody>
      </p:sp>
      <p:sp>
        <p:nvSpPr>
          <p:cNvPr id="14" name="Овал 13"/>
          <p:cNvSpPr/>
          <p:nvPr/>
        </p:nvSpPr>
        <p:spPr>
          <a:xfrm>
            <a:off x="792090" y="4263535"/>
            <a:ext cx="1781944" cy="288032"/>
          </a:xfrm>
          <a:prstGeom prst="ellipse">
            <a:avLst/>
          </a:prstGeom>
          <a:solidFill>
            <a:srgbClr val="0192FF"/>
          </a:solidFill>
          <a:scene3d>
            <a:camera prst="orthographicFront">
              <a:rot lat="17699988" lon="0" rev="0"/>
            </a:camera>
            <a:lightRig rig="threePt" dir="t"/>
          </a:scene3d>
          <a:sp3d extrusionH="190500"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4827" y="2513320"/>
            <a:ext cx="360040" cy="1894231"/>
          </a:xfrm>
          <a:prstGeom prst="rect">
            <a:avLst/>
          </a:prstGeom>
          <a:solidFill>
            <a:srgbClr val="00E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654154" y="4263535"/>
            <a:ext cx="1656184" cy="288032"/>
          </a:xfrm>
          <a:prstGeom prst="ellipse">
            <a:avLst/>
          </a:prstGeom>
          <a:solidFill>
            <a:srgbClr val="0192FF"/>
          </a:solidFill>
          <a:scene3d>
            <a:camera prst="orthographicFront">
              <a:rot lat="17699988" lon="0" rev="0"/>
            </a:camera>
            <a:lightRig rig="threePt" dir="t"/>
          </a:scene3d>
          <a:sp3d extrusionH="190500"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606482" y="4263535"/>
            <a:ext cx="1637926" cy="288032"/>
          </a:xfrm>
          <a:prstGeom prst="ellipse">
            <a:avLst/>
          </a:prstGeom>
          <a:solidFill>
            <a:srgbClr val="0192FF"/>
          </a:solidFill>
          <a:scene3d>
            <a:camera prst="orthographicFront">
              <a:rot lat="17699988" lon="0" rev="0"/>
            </a:camera>
            <a:lightRig rig="threePt" dir="t"/>
          </a:scene3d>
          <a:sp3d extrusionH="190500"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698706" y="4716433"/>
            <a:ext cx="1309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2014-2015</a:t>
            </a:r>
          </a:p>
          <a:p>
            <a:pPr algn="ctr"/>
            <a:r>
              <a:rPr lang="ru-RU" sz="1600" b="1" dirty="0" smtClean="0"/>
              <a:t>учебный год</a:t>
            </a:r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827515" y="4716433"/>
            <a:ext cx="1309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2013-2014</a:t>
            </a:r>
          </a:p>
          <a:p>
            <a:pPr algn="ctr"/>
            <a:r>
              <a:rPr lang="ru-RU" sz="1600" b="1" dirty="0" smtClean="0"/>
              <a:t>учебный год</a:t>
            </a:r>
            <a:endParaRPr lang="ru-RU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28331" y="4716433"/>
            <a:ext cx="1309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2012-2013</a:t>
            </a:r>
          </a:p>
          <a:p>
            <a:pPr algn="ctr"/>
            <a:r>
              <a:rPr lang="ru-RU" sz="1600" b="1" dirty="0" smtClean="0"/>
              <a:t>учебный год</a:t>
            </a:r>
            <a:endParaRPr lang="ru-RU" sz="16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133873" y="2930600"/>
            <a:ext cx="363723" cy="14769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590258" y="2513320"/>
            <a:ext cx="360040" cy="1894231"/>
          </a:xfrm>
          <a:prstGeom prst="rect">
            <a:avLst/>
          </a:prstGeom>
          <a:solidFill>
            <a:srgbClr val="00E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933922" y="2707052"/>
            <a:ext cx="311638" cy="1700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649734" y="2205543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100%</a:t>
            </a:r>
            <a:endParaRPr lang="ru-RU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475165" y="2205542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100%</a:t>
            </a:r>
            <a:endParaRPr lang="ru-RU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064466" y="2636912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78%</a:t>
            </a:r>
            <a:endParaRPr lang="ru-RU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833362" y="2545159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81%</a:t>
            </a:r>
            <a:endParaRPr lang="ru-RU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840313" y="2420888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83%</a:t>
            </a:r>
            <a:endParaRPr lang="ru-RU" sz="1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902929" y="5589280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902889" y="6021328"/>
            <a:ext cx="360000" cy="360000"/>
          </a:xfrm>
          <a:prstGeom prst="rect">
            <a:avLst/>
          </a:prstGeom>
          <a:solidFill>
            <a:srgbClr val="00E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7262929" y="5610726"/>
            <a:ext cx="1779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- качество знаний</a:t>
            </a:r>
            <a:endParaRPr lang="ru-RU" sz="1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313106" y="6042774"/>
            <a:ext cx="1415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- </a:t>
            </a:r>
            <a:r>
              <a:rPr lang="ru-RU" sz="1600" b="1" dirty="0" err="1" smtClean="0"/>
              <a:t>обученность</a:t>
            </a:r>
            <a:endParaRPr lang="ru-RU" sz="16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902771" y="2852936"/>
            <a:ext cx="363723" cy="15546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560842" y="2513320"/>
            <a:ext cx="360040" cy="1894231"/>
          </a:xfrm>
          <a:prstGeom prst="rect">
            <a:avLst/>
          </a:prstGeom>
          <a:solidFill>
            <a:srgbClr val="00E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7423111" y="2205542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100%</a:t>
            </a:r>
            <a:endParaRPr lang="ru-RU" sz="1400" b="1" dirty="0"/>
          </a:p>
        </p:txBody>
      </p:sp>
      <p:sp>
        <p:nvSpPr>
          <p:cNvPr id="53" name="Стрелка вправо 52"/>
          <p:cNvSpPr/>
          <p:nvPr/>
        </p:nvSpPr>
        <p:spPr>
          <a:xfrm rot="16200000">
            <a:off x="4118014" y="2506724"/>
            <a:ext cx="332656" cy="215751"/>
          </a:xfrm>
          <a:prstGeom prst="rightArrow">
            <a:avLst/>
          </a:prstGeom>
          <a:solidFill>
            <a:srgbClr val="00B85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16200000">
            <a:off x="7142349" y="2362708"/>
            <a:ext cx="332656" cy="215751"/>
          </a:xfrm>
          <a:prstGeom prst="rightArrow">
            <a:avLst/>
          </a:prstGeom>
          <a:solidFill>
            <a:srgbClr val="00B85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555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D:\ВС КРАСНОДАР 2015\100D3100\DSC_0044.JPG"/>
          <p:cNvPicPr>
            <a:picLocks noChangeAspect="1" noChangeArrowheads="1"/>
          </p:cNvPicPr>
          <p:nvPr/>
        </p:nvPicPr>
        <p:blipFill>
          <a:blip r:embed="rId2" cstate="print"/>
          <a:srcRect l="5556" r="5556"/>
          <a:stretch>
            <a:fillRect/>
          </a:stretch>
        </p:blipFill>
        <p:spPr bwMode="auto">
          <a:xfrm>
            <a:off x="7380312" y="3717032"/>
            <a:ext cx="1632181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096"/>
          <a:stretch/>
        </p:blipFill>
        <p:spPr bwMode="auto">
          <a:xfrm>
            <a:off x="6012161" y="-2"/>
            <a:ext cx="3131840" cy="191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0"/>
            <a:ext cx="6660232" cy="11967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0" y="0"/>
            <a:ext cx="6876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ПОБЕДИТЕЛИ И ПРИЗЕРЫ КОМАНДНЫХ КОНКУРСОВ  2012-2015 ГГ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pic>
        <p:nvPicPr>
          <p:cNvPr id="47" name="Picture 3" descr="C:\Users\Библиотека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204864"/>
            <a:ext cx="1468381" cy="110748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" name="Прямоугольник 18"/>
          <p:cNvSpPr/>
          <p:nvPr/>
        </p:nvSpPr>
        <p:spPr>
          <a:xfrm>
            <a:off x="179512" y="1484784"/>
            <a:ext cx="3672408" cy="5184576"/>
          </a:xfrm>
          <a:prstGeom prst="rect">
            <a:avLst/>
          </a:prstGeom>
          <a:solidFill>
            <a:srgbClr val="FF3300">
              <a:alpha val="4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Второй Открытый Кубок СКФО по </a:t>
            </a: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интеллектуальной игре «Интеллектуальное шоу» «Ворошиловский стрелок» </a:t>
            </a: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(июнь 2014 года) –</a:t>
            </a:r>
            <a:r>
              <a:rPr lang="ru-RU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2 место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Открытый Кубок ЮФО по интеллектуальной игре «Интеллектуальное шоу» «Ворошиловский стрелок» (апрель 2015 года, Краснодар) – </a:t>
            </a:r>
            <a:r>
              <a:rPr lang="ru-RU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3 место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Третий Открытый Кубок СКФО по </a:t>
            </a: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интеллектуальной игре «Интеллектуальное шоу» «Ворошиловский стрелок» </a:t>
            </a: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(июнь 2015 года) –</a:t>
            </a:r>
            <a:r>
              <a:rPr lang="ru-RU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2 место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43608" y="1412776"/>
            <a:ext cx="1944216" cy="474708"/>
          </a:xfrm>
          <a:prstGeom prst="roundRect">
            <a:avLst/>
          </a:prstGeom>
          <a:solidFill>
            <a:srgbClr val="FF33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ИНТЕЛЛЕКТ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79912" y="1484784"/>
            <a:ext cx="3672408" cy="5184576"/>
          </a:xfrm>
          <a:prstGeom prst="rect">
            <a:avLst/>
          </a:prstGeom>
          <a:solidFill>
            <a:srgbClr val="7030A0">
              <a:alpha val="4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  <a:ea typeface="Times New Roman" pitchFamily="18" charset="0"/>
              <a:cs typeface="Arial" pitchFamily="34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  <a:ea typeface="Times New Roman" pitchFamily="18" charset="0"/>
              <a:cs typeface="Arial" pitchFamily="34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Краевой </a:t>
            </a: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конкурс социальной рекламы «Новый взгляд»  – </a:t>
            </a:r>
            <a:r>
              <a:rPr lang="ru-RU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2 место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Городской фестиваль театральных постановок  (2012,2013,2014,2015) – </a:t>
            </a:r>
            <a:r>
              <a:rPr lang="ru-RU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1 место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Краевой музыкальный фестиваль «Голосящий КИВИН» </a:t>
            </a:r>
            <a:r>
              <a:rPr lang="ru-RU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- 2 место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Городской конкурс творческих презентаций, посвященных 200-летию победы в Отечественной войне 1812 </a:t>
            </a: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года – </a:t>
            </a:r>
            <a:r>
              <a:rPr lang="ru-RU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1 место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b="1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b="1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b="1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b="1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44008" y="1484784"/>
            <a:ext cx="1944216" cy="474708"/>
          </a:xfrm>
          <a:prstGeom prst="round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ТВОРЧЕСТВО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9" name="Picture 2" descr="E:\z_8164fcbe.jpg"/>
          <p:cNvPicPr>
            <a:picLocks noChangeAspect="1" noChangeArrowheads="1"/>
          </p:cNvPicPr>
          <p:nvPr/>
        </p:nvPicPr>
        <p:blipFill rotWithShape="1">
          <a:blip r:embed="rId5" cstate="print"/>
          <a:srcRect l="1758" t="11429" r="13234" b="44712"/>
          <a:stretch/>
        </p:blipFill>
        <p:spPr bwMode="auto">
          <a:xfrm>
            <a:off x="5940152" y="5577556"/>
            <a:ext cx="2952328" cy="1064419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61966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096"/>
          <a:stretch/>
        </p:blipFill>
        <p:spPr bwMode="auto">
          <a:xfrm>
            <a:off x="6012161" y="-2"/>
            <a:ext cx="3131840" cy="191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-1"/>
            <a:ext cx="6660232" cy="11967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«Светить всегда, светить везде, до дней последних донца…»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В.В. Маяковский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139952" y="1916832"/>
            <a:ext cx="4752528" cy="792088"/>
          </a:xfrm>
          <a:prstGeom prst="round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Новик-Качан</a:t>
            </a:r>
            <a:r>
              <a:rPr lang="ru-RU" sz="2000" b="1" dirty="0" smtClean="0">
                <a:solidFill>
                  <a:schemeClr val="tx1"/>
                </a:solidFill>
              </a:rPr>
              <a:t> Елена Андреевна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11960" y="2924944"/>
            <a:ext cx="4680520" cy="1008112"/>
          </a:xfrm>
          <a:prstGeom prst="round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Учитель истории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Педагогический стаж: 6 лет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4653136"/>
            <a:ext cx="4176464" cy="1584176"/>
          </a:xfrm>
          <a:prstGeom prst="round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Муниципальное бюджетное общеобразовательное учреждение Лицей №6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города Невинномысска Ставропольского края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Лена Новик-Качан\Desktop\фотосессия\IMG_7985_view.jpg"/>
          <p:cNvPicPr>
            <a:picLocks noChangeAspect="1" noChangeArrowheads="1"/>
          </p:cNvPicPr>
          <p:nvPr/>
        </p:nvPicPr>
        <p:blipFill>
          <a:blip r:embed="rId3" cstate="print"/>
          <a:srcRect l="34260" t="14192" r="5560" b="1809"/>
          <a:stretch>
            <a:fillRect/>
          </a:stretch>
        </p:blipFill>
        <p:spPr bwMode="auto">
          <a:xfrm>
            <a:off x="539552" y="1412776"/>
            <a:ext cx="3250450" cy="302433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Лена Новик-Качан\Desktop\i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149080"/>
            <a:ext cx="3024336" cy="2117035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337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096"/>
          <a:stretch/>
        </p:blipFill>
        <p:spPr bwMode="auto">
          <a:xfrm>
            <a:off x="6012161" y="-2"/>
            <a:ext cx="3131840" cy="191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0"/>
            <a:ext cx="6660232" cy="11967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0" y="0"/>
            <a:ext cx="7020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/>
              <a:t>СПИСОК  ИСПОЛЬЗОВАННЫХ  </a:t>
            </a:r>
            <a:r>
              <a:rPr lang="ru-RU" sz="2700" b="1" dirty="0" smtClean="0"/>
              <a:t>ИСТОЧНИКОВ</a:t>
            </a:r>
            <a:endParaRPr lang="ru-RU" sz="27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340768"/>
            <a:ext cx="6120680" cy="648072"/>
          </a:xfrm>
          <a:prstGeom prst="round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ru-RU" sz="1400" dirty="0" err="1" smtClean="0">
                <a:solidFill>
                  <a:schemeClr val="tx1"/>
                </a:solidFill>
              </a:rPr>
              <a:t>Асмолов</a:t>
            </a:r>
            <a:r>
              <a:rPr lang="ru-RU" sz="1400" dirty="0" smtClean="0">
                <a:solidFill>
                  <a:schemeClr val="tx1"/>
                </a:solidFill>
              </a:rPr>
              <a:t> А.Г. Как проектировать  универсальные учебные действия: от действия к мысли/ Под ред. А.Г. </a:t>
            </a:r>
            <a:r>
              <a:rPr lang="ru-RU" sz="1400" dirty="0" err="1" smtClean="0">
                <a:solidFill>
                  <a:schemeClr val="tx1"/>
                </a:solidFill>
              </a:rPr>
              <a:t>Асмолова</a:t>
            </a:r>
            <a:r>
              <a:rPr lang="ru-RU" sz="1400" dirty="0" smtClean="0">
                <a:solidFill>
                  <a:schemeClr val="tx1"/>
                </a:solidFill>
              </a:rPr>
              <a:t> и др. – М., 2010. 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3068960"/>
            <a:ext cx="7128792" cy="720080"/>
          </a:xfrm>
          <a:prstGeom prst="round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ru-RU" sz="1400" dirty="0" err="1" smtClean="0">
                <a:solidFill>
                  <a:schemeClr val="tx1"/>
                </a:solidFill>
              </a:rPr>
              <a:t>Богачинская</a:t>
            </a:r>
            <a:r>
              <a:rPr lang="ru-RU" sz="1400" dirty="0" smtClean="0">
                <a:solidFill>
                  <a:schemeClr val="tx1"/>
                </a:solidFill>
              </a:rPr>
              <a:t> Ю.С. Опыт использования </a:t>
            </a:r>
            <a:r>
              <a:rPr lang="ru-RU" sz="1400" dirty="0" err="1" smtClean="0">
                <a:solidFill>
                  <a:schemeClr val="tx1"/>
                </a:solidFill>
              </a:rPr>
              <a:t>постерной</a:t>
            </a:r>
            <a:r>
              <a:rPr lang="ru-RU" sz="1400" dirty="0" smtClean="0">
                <a:solidFill>
                  <a:schemeClr val="tx1"/>
                </a:solidFill>
              </a:rPr>
              <a:t> презентации в процессе формирования </a:t>
            </a:r>
            <a:r>
              <a:rPr lang="ru-RU" sz="1400" dirty="0" err="1" smtClean="0">
                <a:solidFill>
                  <a:schemeClr val="tx1"/>
                </a:solidFill>
              </a:rPr>
              <a:t>тьюторских</a:t>
            </a:r>
            <a:r>
              <a:rPr lang="ru-RU" sz="1400" dirty="0" smtClean="0">
                <a:solidFill>
                  <a:schemeClr val="tx1"/>
                </a:solidFill>
              </a:rPr>
              <a:t> компетенций/ Ю.С. </a:t>
            </a:r>
            <a:r>
              <a:rPr lang="ru-RU" sz="1400" dirty="0" err="1" smtClean="0">
                <a:solidFill>
                  <a:schemeClr val="tx1"/>
                </a:solidFill>
              </a:rPr>
              <a:t>Богачинская</a:t>
            </a:r>
            <a:r>
              <a:rPr lang="ru-RU" sz="1400" dirty="0" smtClean="0">
                <a:solidFill>
                  <a:schemeClr val="tx1"/>
                </a:solidFill>
              </a:rPr>
              <a:t>// Школьные </a:t>
            </a:r>
            <a:r>
              <a:rPr lang="ru-RU" sz="1400" dirty="0" smtClean="0">
                <a:solidFill>
                  <a:schemeClr val="tx1"/>
                </a:solidFill>
              </a:rPr>
              <a:t>технологии. – 2014. - №1 – 142-146.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3933056"/>
            <a:ext cx="7488832" cy="720080"/>
          </a:xfrm>
          <a:prstGeom prst="round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Технологии воспитания и обучения: Учебное пособие для студ. </a:t>
            </a:r>
            <a:r>
              <a:rPr lang="ru-RU" sz="1400" dirty="0" err="1" smtClean="0">
                <a:solidFill>
                  <a:schemeClr val="tx1"/>
                </a:solidFill>
              </a:rPr>
              <a:t>высш</a:t>
            </a:r>
            <a:r>
              <a:rPr lang="ru-RU" sz="1400" dirty="0" smtClean="0">
                <a:solidFill>
                  <a:schemeClr val="tx1"/>
                </a:solidFill>
              </a:rPr>
              <a:t>.  учеб. заведений. / Под ред. Н.Н. Никитиной. – Ульяновск, 2011.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4797152"/>
            <a:ext cx="7920880" cy="792088"/>
          </a:xfrm>
          <a:prstGeom prst="round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«Применение </a:t>
            </a:r>
            <a:r>
              <a:rPr lang="ru-RU" sz="1400" dirty="0" err="1" smtClean="0">
                <a:solidFill>
                  <a:schemeClr val="tx1"/>
                </a:solidFill>
              </a:rPr>
              <a:t>постерной</a:t>
            </a:r>
            <a:r>
              <a:rPr lang="ru-RU" sz="1400" dirty="0" smtClean="0">
                <a:solidFill>
                  <a:schemeClr val="tx1"/>
                </a:solidFill>
              </a:rPr>
              <a:t> технологии на уроках истории и обществознания». Мастер-класс учителя истории и обществознания Петрушиной И.В. </a:t>
            </a:r>
            <a:r>
              <a:rPr lang="en-US" sz="1400" dirty="0" err="1" smtClean="0">
                <a:solidFill>
                  <a:schemeClr val="tx1"/>
                </a:solidFill>
                <a:hlinkClick r:id="rId3"/>
              </a:rPr>
              <a:t>petrushina.ivsoft.ru</a:t>
            </a:r>
            <a:r>
              <a:rPr lang="en-US" sz="1400" dirty="0" err="1" smtClean="0">
                <a:solidFill>
                  <a:schemeClr val="tx1"/>
                </a:solidFill>
              </a:rPr>
              <a:t>›</a:t>
            </a:r>
            <a:r>
              <a:rPr lang="en-US" sz="1400" dirty="0" err="1" smtClean="0">
                <a:solidFill>
                  <a:schemeClr val="tx1"/>
                </a:solidFill>
                <a:hlinkClick r:id="rId4"/>
              </a:rPr>
              <a:t>docs</a:t>
            </a:r>
            <a:r>
              <a:rPr lang="en-US" sz="1400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en-US" sz="1400" dirty="0" err="1" smtClean="0">
                <a:solidFill>
                  <a:schemeClr val="tx1"/>
                </a:solidFill>
                <a:hlinkClick r:id="rId4"/>
              </a:rPr>
              <a:t>posternaya</a:t>
            </a:r>
            <a:r>
              <a:rPr lang="en-US" sz="1400" dirty="0" smtClean="0">
                <a:solidFill>
                  <a:schemeClr val="tx1"/>
                </a:solidFill>
                <a:hlinkClick r:id="rId4"/>
              </a:rPr>
              <a:t>-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5733256"/>
            <a:ext cx="8568952" cy="980728"/>
          </a:xfrm>
          <a:prstGeom prst="round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Технология формирования коммуникативных компетенций. </a:t>
            </a:r>
            <a:r>
              <a:rPr lang="ru-RU" sz="1400" dirty="0" err="1" smtClean="0">
                <a:solidFill>
                  <a:schemeClr val="tx1"/>
                </a:solidFill>
              </a:rPr>
              <a:t>Алексеенко</a:t>
            </a:r>
            <a:r>
              <a:rPr lang="ru-RU" sz="1400" dirty="0" smtClean="0">
                <a:solidFill>
                  <a:schemeClr val="tx1"/>
                </a:solidFill>
              </a:rPr>
              <a:t> И.В. </a:t>
            </a:r>
            <a:r>
              <a:rPr lang="en-US" sz="1400" u="sng" dirty="0" smtClean="0">
                <a:solidFill>
                  <a:schemeClr val="tx1"/>
                </a:solidFill>
                <a:hlinkClick r:id="rId5"/>
              </a:rPr>
              <a:t>http://sibac.info</a:t>
            </a:r>
            <a:r>
              <a:rPr lang="ru-RU" sz="1400" u="sng" dirty="0" smtClean="0">
                <a:solidFill>
                  <a:schemeClr val="tx1"/>
                </a:solidFill>
                <a:hlinkClick r:id="rId6"/>
              </a:rPr>
              <a:t>XL Международной научно-практической конференции «Личность, семья и общество: вопросы педагогики и психологии» (Россия, г. Новосибирск, 19 мая 2014 г.)</a:t>
            </a:r>
            <a:r>
              <a:rPr lang="ru-RU" sz="1400" u="sng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2060848"/>
            <a:ext cx="6696744" cy="864096"/>
          </a:xfrm>
          <a:prstGeom prst="round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ru-RU" sz="1400" dirty="0" err="1" smtClean="0">
                <a:solidFill>
                  <a:schemeClr val="tx1"/>
                </a:solidFill>
              </a:rPr>
              <a:t>Алексеенко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smtClean="0">
                <a:solidFill>
                  <a:schemeClr val="tx1"/>
                </a:solidFill>
              </a:rPr>
              <a:t>И.В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  <a:r>
              <a:rPr lang="ru-RU" sz="1400" dirty="0" err="1" smtClean="0">
                <a:solidFill>
                  <a:schemeClr val="tx1"/>
                </a:solidFill>
              </a:rPr>
              <a:t>Постерная</a:t>
            </a:r>
            <a:r>
              <a:rPr lang="ru-RU" sz="1400" dirty="0" smtClean="0">
                <a:solidFill>
                  <a:schemeClr val="tx1"/>
                </a:solidFill>
              </a:rPr>
              <a:t> презентация как средство формирования коммуникативных </a:t>
            </a:r>
            <a:r>
              <a:rPr lang="ru-RU" sz="1400" dirty="0" smtClean="0">
                <a:solidFill>
                  <a:schemeClr val="tx1"/>
                </a:solidFill>
              </a:rPr>
              <a:t>компетенций/ И.В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  <a:r>
              <a:rPr lang="ru-RU" sz="1400" dirty="0" err="1" smtClean="0">
                <a:solidFill>
                  <a:schemeClr val="tx1"/>
                </a:solidFill>
              </a:rPr>
              <a:t>Алексеенко</a:t>
            </a:r>
            <a:r>
              <a:rPr lang="ru-RU" sz="1400" dirty="0" smtClean="0">
                <a:solidFill>
                  <a:schemeClr val="tx1"/>
                </a:solidFill>
              </a:rPr>
              <a:t> // </a:t>
            </a:r>
            <a:r>
              <a:rPr lang="ru-RU" sz="1400" dirty="0" smtClean="0">
                <a:solidFill>
                  <a:schemeClr val="tx1"/>
                </a:solidFill>
              </a:rPr>
              <a:t>Материалы</a:t>
            </a:r>
            <a:r>
              <a:rPr lang="ru-RU" sz="1400" dirty="0" smtClean="0">
                <a:solidFill>
                  <a:schemeClr val="tx1"/>
                </a:solidFill>
              </a:rPr>
              <a:t> IV Международной научно-методической конференции / под общей ред. Д. П. Маевского. – Омск : Омский государственный институт сервиса, 2012. – С. 303–306.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renam.ru:8484/Library/o-biblioteke/struktura/funkcionalnye-otdely/o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1988840"/>
            <a:ext cx="1424135" cy="1896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447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-1"/>
            <a:ext cx="9144000" cy="128586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1520" y="1536721"/>
            <a:ext cx="6471753" cy="165942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 (Основной текст)"/>
                <a:cs typeface="Arial" pitchFamily="34" charset="0"/>
              </a:rPr>
              <a:t>С 1 сентября 2015 года вступает в силу Федеральный государственный образовательный стандарт основного общего образования в 5-х классах</a:t>
            </a:r>
          </a:p>
        </p:txBody>
      </p:sp>
      <p:sp>
        <p:nvSpPr>
          <p:cNvPr id="38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6300192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АКТУАЛЬНОСТЬ ТЕМЫ:</a:t>
            </a:r>
            <a:endParaRPr lang="ru-RU" sz="32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15616" y="3342804"/>
            <a:ext cx="7632848" cy="1157251"/>
          </a:xfrm>
          <a:prstGeom prst="roundRect">
            <a:avLst>
              <a:gd name="adj" fmla="val 729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Готов ли я в полной мере решить главную задачу стандартов –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достижение планируемых результатов, не только предметных, но и личностных, </a:t>
            </a:r>
            <a:r>
              <a:rPr lang="ru-RU" sz="2000" b="1" dirty="0" err="1" smtClean="0">
                <a:solidFill>
                  <a:schemeClr val="tx1"/>
                </a:solidFill>
              </a:rPr>
              <a:t>метапредметных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15616" y="4691520"/>
            <a:ext cx="7632848" cy="1780721"/>
          </a:xfrm>
          <a:prstGeom prst="roundRect">
            <a:avLst>
              <a:gd name="adj" fmla="val 729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«Важнейшей </a:t>
            </a:r>
            <a:r>
              <a:rPr lang="ru-RU" sz="2000" b="1" dirty="0">
                <a:solidFill>
                  <a:schemeClr val="tx1"/>
                </a:solidFill>
              </a:rPr>
              <a:t>задачей современной системы образования является развитие  совокупности УУД, обеспечивающих умение учиться, способность личности к саморазвитию и самосовершенствованию путем сознательного и активного присвоения нового социального </a:t>
            </a:r>
            <a:r>
              <a:rPr lang="ru-RU" sz="2000" b="1" dirty="0" smtClean="0">
                <a:solidFill>
                  <a:schemeClr val="tx1"/>
                </a:solidFill>
              </a:rPr>
              <a:t>опыта.»  А.Г. </a:t>
            </a:r>
            <a:r>
              <a:rPr lang="ru-RU" sz="2000" b="1" dirty="0" err="1" smtClean="0">
                <a:solidFill>
                  <a:schemeClr val="tx1"/>
                </a:solidFill>
              </a:rPr>
              <a:t>Асмолов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95536" y="3489221"/>
            <a:ext cx="828092" cy="79468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39" name="Овал 38"/>
          <p:cNvSpPr/>
          <p:nvPr/>
        </p:nvSpPr>
        <p:spPr>
          <a:xfrm>
            <a:off x="395536" y="5184540"/>
            <a:ext cx="828092" cy="79468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6948" y="3424896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?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4237" y="5137601"/>
            <a:ext cx="410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!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25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-1"/>
            <a:ext cx="9144000" cy="128586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0" y="-2"/>
            <a:ext cx="6300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00166" y="1857364"/>
            <a:ext cx="3581492" cy="139278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algn="ctr">
              <a:tabLst>
                <a:tab pos="180975" algn="l"/>
              </a:tabLst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Современные дети управляются с компьютерной техникой лучше чем взрослые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86512" y="2214554"/>
            <a:ext cx="2592288" cy="321471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Поэтому особое внимание в программе развития универсальных учебных действий уделяется становлению коммуникативных универсальных учебных </a:t>
            </a:r>
            <a:r>
              <a:rPr lang="ru-RU" b="1" dirty="0" smtClean="0">
                <a:solidFill>
                  <a:schemeClr val="tx1"/>
                </a:solidFill>
              </a:rPr>
              <a:t> действий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http://crystalprotection.ru/assets/images/Ipad-and-kid-680x509.jpg"/>
          <p:cNvPicPr>
            <a:picLocks noChangeAspect="1" noChangeArrowheads="1"/>
          </p:cNvPicPr>
          <p:nvPr/>
        </p:nvPicPr>
        <p:blipFill rotWithShape="1">
          <a:blip r:embed="rId2" cstate="print"/>
          <a:srcRect l="12152" r="11429"/>
          <a:stretch/>
        </p:blipFill>
        <p:spPr bwMode="auto">
          <a:xfrm>
            <a:off x="285720" y="1928802"/>
            <a:ext cx="1421930" cy="1392782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1571604" y="4572008"/>
            <a:ext cx="3581492" cy="14044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Живому общению друг с другом они предпочитают общение в социальных сетях или общение с компьютерными героями</a:t>
            </a:r>
          </a:p>
        </p:txBody>
      </p:sp>
      <p:pic>
        <p:nvPicPr>
          <p:cNvPr id="15" name="Picture 6" descr="http://www.techyville.com/wp-content/uploads/2013/12/nsa-sying-on-gamers.jpg"/>
          <p:cNvPicPr>
            <a:picLocks noChangeAspect="1" noChangeArrowheads="1"/>
          </p:cNvPicPr>
          <p:nvPr/>
        </p:nvPicPr>
        <p:blipFill rotWithShape="1">
          <a:blip r:embed="rId3" cstate="print"/>
          <a:srcRect l="10549" r="17578"/>
          <a:stretch/>
        </p:blipFill>
        <p:spPr bwMode="auto">
          <a:xfrm>
            <a:off x="285720" y="4643446"/>
            <a:ext cx="1402266" cy="1394062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8" name="Picture 4" descr="http://wildplain.ru/wp-content/uploads/2015/06/Kak-otuchit-rebyonka-ot-kompyutera.jpg"/>
          <p:cNvPicPr>
            <a:picLocks noChangeAspect="1" noChangeArrowheads="1"/>
          </p:cNvPicPr>
          <p:nvPr/>
        </p:nvPicPr>
        <p:blipFill rotWithShape="1">
          <a:blip r:embed="rId4" cstate="print"/>
          <a:srcRect l="18636" r="7619"/>
          <a:stretch/>
        </p:blipFill>
        <p:spPr bwMode="auto">
          <a:xfrm>
            <a:off x="5072066" y="3357562"/>
            <a:ext cx="1385339" cy="1408928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9" name="Стрелка вниз 18"/>
          <p:cNvSpPr/>
          <p:nvPr/>
        </p:nvSpPr>
        <p:spPr>
          <a:xfrm rot="16200000">
            <a:off x="5267906" y="5012050"/>
            <a:ext cx="720080" cy="76843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/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5167679" y="2333255"/>
            <a:ext cx="720080" cy="76843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300192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АКТУАЛЬНОСТЬ  ТЕМЫ: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38865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13" grpId="0" animBg="1"/>
      <p:bldP spid="1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-1"/>
            <a:ext cx="9144000" cy="128586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5661248"/>
            <a:ext cx="8064896" cy="93610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Если не вести </a:t>
            </a:r>
            <a:r>
              <a:rPr lang="ru-RU" sz="2400" b="1" dirty="0" smtClean="0">
                <a:solidFill>
                  <a:schemeClr val="tx1"/>
                </a:solidFill>
              </a:rPr>
              <a:t>систематическую </a:t>
            </a:r>
            <a:r>
              <a:rPr lang="ru-RU" sz="2400" b="1" dirty="0">
                <a:solidFill>
                  <a:schemeClr val="tx1"/>
                </a:solidFill>
              </a:rPr>
              <a:t>работу по запоминанию, то </a:t>
            </a:r>
            <a:r>
              <a:rPr lang="ru-RU" sz="2400" b="1" dirty="0" smtClean="0">
                <a:solidFill>
                  <a:schemeClr val="tx1"/>
                </a:solidFill>
              </a:rPr>
              <a:t>многое останется забытым!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428728" y="0"/>
            <a:ext cx="6300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ИСТОРИЯ – ЭТО ПРЕЖДЕ ВСЕГО</a:t>
            </a:r>
            <a:endParaRPr lang="en-US" sz="3200" b="1" dirty="0" smtClean="0"/>
          </a:p>
          <a:p>
            <a:r>
              <a:rPr lang="ru-RU" sz="3200" b="1" dirty="0" smtClean="0"/>
              <a:t>ДАТЫ, ФАКТЫ, ТЕРМИНЫ…</a:t>
            </a:r>
            <a:endParaRPr lang="ru-RU" sz="3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88224" y="3720535"/>
            <a:ext cx="2304256" cy="165618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 30 крылатых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выражений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88224" y="2085549"/>
            <a:ext cx="2304256" cy="155947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 географических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Zakazat.ru Книги. Учебники, Учебная литература. Школьникам и абитуриентам."/>
          <p:cNvPicPr>
            <a:picLocks noChangeAspect="1" noChangeArrowheads="1"/>
          </p:cNvPicPr>
          <p:nvPr/>
        </p:nvPicPr>
        <p:blipFill>
          <a:blip r:embed="rId2" cstate="print"/>
          <a:srcRect r="987" b="3414"/>
          <a:stretch>
            <a:fillRect/>
          </a:stretch>
        </p:blipFill>
        <p:spPr bwMode="auto">
          <a:xfrm>
            <a:off x="3059832" y="1738291"/>
            <a:ext cx="2866640" cy="36384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251520" y="3720535"/>
            <a:ext cx="2232248" cy="165618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72 имени исторических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2085549"/>
            <a:ext cx="2232248" cy="155947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217 новых терминов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5962936" y="2649339"/>
            <a:ext cx="530497" cy="432047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/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5962936" y="4332603"/>
            <a:ext cx="530497" cy="432047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/>
          </a:p>
        </p:txBody>
      </p:sp>
      <p:sp>
        <p:nvSpPr>
          <p:cNvPr id="19" name="Стрелка вниз 18"/>
          <p:cNvSpPr/>
          <p:nvPr/>
        </p:nvSpPr>
        <p:spPr>
          <a:xfrm rot="5400000" flipH="1">
            <a:off x="2548819" y="2649339"/>
            <a:ext cx="530497" cy="432047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/>
          </a:p>
        </p:txBody>
      </p:sp>
      <p:sp>
        <p:nvSpPr>
          <p:cNvPr id="22" name="Стрелка вниз 21"/>
          <p:cNvSpPr/>
          <p:nvPr/>
        </p:nvSpPr>
        <p:spPr>
          <a:xfrm rot="5400000" flipH="1">
            <a:off x="2548819" y="4332603"/>
            <a:ext cx="530497" cy="432047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/>
          </a:p>
        </p:txBody>
      </p:sp>
    </p:spTree>
    <p:extLst>
      <p:ext uri="{BB962C8B-B14F-4D97-AF65-F5344CB8AC3E}">
        <p14:creationId xmlns:p14="http://schemas.microsoft.com/office/powerpoint/2010/main" xmlns="" val="367832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20" grpId="0" animBg="1"/>
      <p:bldP spid="10" grpId="0" animBg="1"/>
      <p:bldP spid="11" grpId="0" animBg="1"/>
      <p:bldP spid="15" grpId="0" animBg="1"/>
      <p:bldP spid="18" grpId="0" animBg="1"/>
      <p:bldP spid="19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121442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763688" y="0"/>
            <a:ext cx="6300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ПРОТИВОРЕЧИЯ:</a:t>
            </a:r>
            <a:endParaRPr lang="ru-RU" sz="40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43608" y="1700808"/>
            <a:ext cx="7632848" cy="1157251"/>
          </a:xfrm>
          <a:prstGeom prst="roundRect">
            <a:avLst>
              <a:gd name="adj" fmla="val 729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Между объёмом общественно-исторических знаний в соответствии с требованиями программы и объёмом знаний, усваиваемых учеником.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51520" y="1916832"/>
            <a:ext cx="828092" cy="79468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1</a:t>
            </a:r>
            <a:endParaRPr lang="ru-RU" sz="4400" b="1" dirty="0" smtClean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43608" y="3212976"/>
            <a:ext cx="7632848" cy="1157251"/>
          </a:xfrm>
          <a:prstGeom prst="roundRect">
            <a:avLst>
              <a:gd name="adj" fmla="val 7299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Между </a:t>
            </a:r>
            <a:r>
              <a:rPr lang="ru-RU" sz="2000" b="1" dirty="0">
                <a:solidFill>
                  <a:schemeClr val="tx1"/>
                </a:solidFill>
              </a:rPr>
              <a:t>требованиями ФГОС  ООО по </a:t>
            </a:r>
            <a:r>
              <a:rPr lang="ru-RU" sz="2000" b="1" dirty="0" smtClean="0">
                <a:solidFill>
                  <a:schemeClr val="tx1"/>
                </a:solidFill>
              </a:rPr>
              <a:t>развитию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коммуникативных </a:t>
            </a:r>
            <a:r>
              <a:rPr lang="ru-RU" sz="2000" b="1" dirty="0">
                <a:solidFill>
                  <a:schemeClr val="tx1"/>
                </a:solidFill>
              </a:rPr>
              <a:t>УУД и уровнем </a:t>
            </a:r>
            <a:r>
              <a:rPr lang="ru-RU" sz="2000" b="1" dirty="0" err="1">
                <a:solidFill>
                  <a:schemeClr val="tx1"/>
                </a:solidFill>
              </a:rPr>
              <a:t>сформированности</a:t>
            </a:r>
            <a:r>
              <a:rPr lang="ru-RU" sz="2000" b="1" dirty="0">
                <a:solidFill>
                  <a:schemeClr val="tx1"/>
                </a:solidFill>
              </a:rPr>
              <a:t> этих действий у </a:t>
            </a:r>
            <a:r>
              <a:rPr lang="ru-RU" sz="2000" b="1" dirty="0" smtClean="0">
                <a:solidFill>
                  <a:schemeClr val="tx1"/>
                </a:solidFill>
              </a:rPr>
              <a:t>обучающихся.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51520" y="3356992"/>
            <a:ext cx="828092" cy="79468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2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43608" y="4725144"/>
            <a:ext cx="7632848" cy="1157251"/>
          </a:xfrm>
          <a:prstGeom prst="roundRect">
            <a:avLst>
              <a:gd name="adj" fmla="val 72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Между </a:t>
            </a:r>
            <a:r>
              <a:rPr lang="ru-RU" sz="2000" b="1" dirty="0">
                <a:solidFill>
                  <a:schemeClr val="tx1"/>
                </a:solidFill>
              </a:rPr>
              <a:t>требованиями к планируемым результатам ФГОС ООО и недостаточной профессиональной подготовкой учителя, направленной на достижение личностных и </a:t>
            </a:r>
            <a:r>
              <a:rPr lang="ru-RU" sz="2000" b="1" dirty="0" err="1">
                <a:solidFill>
                  <a:schemeClr val="tx1"/>
                </a:solidFill>
              </a:rPr>
              <a:t>метапредметных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результатов.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51520" y="4797152"/>
            <a:ext cx="828092" cy="79468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3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59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500166" y="0"/>
            <a:ext cx="6300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ПРОБЛЕМА:</a:t>
            </a:r>
            <a:endParaRPr lang="ru-RU" sz="40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00100" y="1714488"/>
            <a:ext cx="7429552" cy="178595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поиск инновационных подходов при развитии коммуникативных УУД обучающихся на уроках </a:t>
            </a:r>
            <a:r>
              <a:rPr lang="ru-RU" sz="2400" b="1" dirty="0" smtClean="0">
                <a:solidFill>
                  <a:schemeClr val="tx1"/>
                </a:solidFill>
              </a:rPr>
              <a:t>истории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flipH="1">
            <a:off x="4429124" y="1285860"/>
            <a:ext cx="530497" cy="432047"/>
          </a:xfrm>
          <a:prstGeom prst="down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/>
          </a:p>
        </p:txBody>
      </p:sp>
      <p:sp>
        <p:nvSpPr>
          <p:cNvPr id="10" name="Стрелка вниз 9"/>
          <p:cNvSpPr/>
          <p:nvPr/>
        </p:nvSpPr>
        <p:spPr>
          <a:xfrm flipH="1">
            <a:off x="1285852" y="1285860"/>
            <a:ext cx="530497" cy="432047"/>
          </a:xfrm>
          <a:prstGeom prst="down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/>
          </a:p>
        </p:txBody>
      </p:sp>
      <p:pic>
        <p:nvPicPr>
          <p:cNvPr id="14" name="Picture 1" descr="C:\Users\1\Desktop\P1020280.JPG"/>
          <p:cNvPicPr>
            <a:picLocks noChangeAspect="1" noChangeArrowheads="1"/>
          </p:cNvPicPr>
          <p:nvPr/>
        </p:nvPicPr>
        <p:blipFill rotWithShape="1">
          <a:blip r:embed="rId2" cstate="print"/>
          <a:srcRect l="14854" r="8783"/>
          <a:stretch/>
        </p:blipFill>
        <p:spPr bwMode="auto">
          <a:xfrm>
            <a:off x="6467831" y="3817155"/>
            <a:ext cx="2390449" cy="2347779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5" name="Picture 2" descr="C:\Users\1\Desktop\P1020270.JPG"/>
          <p:cNvPicPr>
            <a:picLocks noChangeAspect="1" noChangeArrowheads="1"/>
          </p:cNvPicPr>
          <p:nvPr/>
        </p:nvPicPr>
        <p:blipFill rotWithShape="1">
          <a:blip r:embed="rId3" cstate="print"/>
          <a:srcRect l="12001" t="1004" r="12001" b="-1004"/>
          <a:stretch/>
        </p:blipFill>
        <p:spPr bwMode="auto">
          <a:xfrm>
            <a:off x="142844" y="3907706"/>
            <a:ext cx="2340924" cy="2310139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1" name="Стрелка вниз 10"/>
          <p:cNvSpPr/>
          <p:nvPr/>
        </p:nvSpPr>
        <p:spPr>
          <a:xfrm flipH="1">
            <a:off x="6929454" y="1285860"/>
            <a:ext cx="530497" cy="432047"/>
          </a:xfrm>
          <a:prstGeom prst="down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3108" y="4355527"/>
            <a:ext cx="4549126" cy="171667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создание </a:t>
            </a:r>
            <a:r>
              <a:rPr lang="ru-RU" sz="2000" b="1" dirty="0">
                <a:solidFill>
                  <a:schemeClr val="tx1"/>
                </a:solidFill>
              </a:rPr>
              <a:t>среды для развития коммуникативных УУД обучающихся на основе метода </a:t>
            </a:r>
            <a:r>
              <a:rPr lang="ru-RU" sz="2000" b="1" dirty="0" err="1">
                <a:solidFill>
                  <a:schemeClr val="tx1"/>
                </a:solidFill>
              </a:rPr>
              <a:t>постерной</a:t>
            </a:r>
            <a:r>
              <a:rPr lang="ru-RU" sz="2000" b="1" dirty="0">
                <a:solidFill>
                  <a:schemeClr val="tx1"/>
                </a:solidFill>
              </a:rPr>
              <a:t> презентации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96037" y="4085058"/>
            <a:ext cx="3686447" cy="57606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Ведущая идея </a:t>
            </a:r>
            <a:r>
              <a:rPr lang="ru-RU" sz="2400" b="1" dirty="0" smtClean="0">
                <a:solidFill>
                  <a:schemeClr val="tx1"/>
                </a:solidFill>
              </a:rPr>
              <a:t>опыта: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99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10" grpId="0" animBg="1"/>
      <p:bldP spid="11" grpId="0" animBg="1"/>
      <p:bldP spid="1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-1"/>
            <a:ext cx="9144000" cy="126876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27584" y="0"/>
            <a:ext cx="6300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ТЕОРЕТИЧЕСКОЕ</a:t>
            </a:r>
          </a:p>
          <a:p>
            <a:r>
              <a:rPr lang="ru-RU" sz="3200" b="1" dirty="0" smtClean="0"/>
              <a:t>ОБОСНОВАНИЕ ОПЫТА:</a:t>
            </a:r>
            <a:endParaRPr lang="ru-RU" sz="3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2204864"/>
            <a:ext cx="6120680" cy="861314"/>
          </a:xfrm>
          <a:prstGeom prst="round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Теория </a:t>
            </a:r>
            <a:r>
              <a:rPr lang="ru-RU" b="1" dirty="0">
                <a:solidFill>
                  <a:schemeClr val="tx1"/>
                </a:solidFill>
              </a:rPr>
              <a:t>поэтапного формирования умственных действий (П.Я. Гальперин)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3140968"/>
            <a:ext cx="6264696" cy="861314"/>
          </a:xfrm>
          <a:prstGeom prst="round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Теория развивающего обучения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(Д.Б. </a:t>
            </a:r>
            <a:r>
              <a:rPr lang="ru-RU" b="1" dirty="0" err="1" smtClean="0">
                <a:solidFill>
                  <a:schemeClr val="tx1"/>
                </a:solidFill>
              </a:rPr>
              <a:t>Эльконин</a:t>
            </a:r>
            <a:r>
              <a:rPr lang="ru-RU" b="1" dirty="0" smtClean="0">
                <a:solidFill>
                  <a:schemeClr val="tx1"/>
                </a:solidFill>
              </a:rPr>
              <a:t>, В.В. Давыдов)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19672" y="5013176"/>
            <a:ext cx="6264696" cy="717298"/>
          </a:xfrm>
          <a:prstGeom prst="round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Развитие </a:t>
            </a:r>
            <a:r>
              <a:rPr lang="ru-RU" b="1" dirty="0">
                <a:solidFill>
                  <a:schemeClr val="tx1"/>
                </a:solidFill>
              </a:rPr>
              <a:t>познавательного интереса (Г.И. Щукина)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3728" y="5805264"/>
            <a:ext cx="6624736" cy="933322"/>
          </a:xfrm>
          <a:prstGeom prst="round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Постерная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презентация как средство формирования коммуникативных  компетенций (И.В. Алексеенко)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4077072"/>
            <a:ext cx="6408712" cy="861314"/>
          </a:xfrm>
          <a:prstGeom prst="round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Теория личности и теория деятельности (А.Н. Леонтьев)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75656" y="1340768"/>
            <a:ext cx="6552728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Системно-деятельностный</a:t>
            </a:r>
            <a:r>
              <a:rPr lang="ru-RU" b="1" dirty="0" smtClean="0"/>
              <a:t> подход – методологическое основание ФГОС </a:t>
            </a:r>
            <a:endParaRPr lang="ru-RU" dirty="0"/>
          </a:p>
        </p:txBody>
      </p:sp>
      <p:pic>
        <p:nvPicPr>
          <p:cNvPr id="14340" name="Picture 4" descr="http://ourbuh.ru/public/img/book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0"/>
            <a:ext cx="1356073" cy="1323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4009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357290" y="0"/>
            <a:ext cx="6300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ЦЕЛЬ И ЗАДАЧИ:</a:t>
            </a:r>
            <a:endParaRPr lang="ru-RU" sz="32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39344" y="1683500"/>
            <a:ext cx="6036912" cy="109742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использовании </a:t>
            </a:r>
            <a:r>
              <a:rPr lang="ru-RU" b="1" dirty="0">
                <a:solidFill>
                  <a:schemeClr val="tx1"/>
                </a:solidFill>
              </a:rPr>
              <a:t>метода </a:t>
            </a:r>
            <a:r>
              <a:rPr lang="ru-RU" b="1" dirty="0" err="1">
                <a:solidFill>
                  <a:schemeClr val="tx1"/>
                </a:solidFill>
              </a:rPr>
              <a:t>постерной</a:t>
            </a:r>
            <a:r>
              <a:rPr lang="ru-RU" b="1" dirty="0">
                <a:solidFill>
                  <a:schemeClr val="tx1"/>
                </a:solidFill>
              </a:rPr>
              <a:t> презентации для развития коммуникативных УУД обучающихся на уроках истории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3929" y="1450170"/>
            <a:ext cx="1595782" cy="46666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ЦЕЛЬ: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9344" y="3212976"/>
            <a:ext cx="7621088" cy="109742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создать </a:t>
            </a:r>
            <a:r>
              <a:rPr lang="ru-RU" b="1" dirty="0">
                <a:solidFill>
                  <a:schemeClr val="tx1"/>
                </a:solidFill>
              </a:rPr>
              <a:t>условия для освоения обучающимися общественно-исторических знаний на основе организации учебного сотрудничества посредством визуализации исследовательских </a:t>
            </a:r>
            <a:r>
              <a:rPr lang="ru-RU" b="1" dirty="0" smtClean="0">
                <a:solidFill>
                  <a:schemeClr val="tx1"/>
                </a:solidFill>
              </a:rPr>
              <a:t>ситуаций;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9344" y="4334558"/>
            <a:ext cx="7621088" cy="109742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содействовать </a:t>
            </a:r>
            <a:r>
              <a:rPr lang="ru-RU" b="1" dirty="0">
                <a:solidFill>
                  <a:schemeClr val="tx1"/>
                </a:solidFill>
              </a:rPr>
              <a:t>проявлению умений самостоятельно и осознанно использовать речевые средства в соответствии с задачей коммуникации в рамках учебного предмета «История</a:t>
            </a:r>
            <a:r>
              <a:rPr lang="ru-RU" b="1" dirty="0" smtClean="0">
                <a:solidFill>
                  <a:schemeClr val="tx1"/>
                </a:solidFill>
              </a:rPr>
              <a:t>»;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3928" y="2979646"/>
            <a:ext cx="1595783" cy="466661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ЗАДАЧИ: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9344" y="5445224"/>
            <a:ext cx="7621088" cy="109742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повысить </a:t>
            </a:r>
            <a:r>
              <a:rPr lang="ru-RU" b="1" dirty="0">
                <a:solidFill>
                  <a:schemeClr val="tx1"/>
                </a:solidFill>
              </a:rPr>
              <a:t>мотивацию обучающихся к общественно-историческому познанию на уроках истории и во внеурочной </a:t>
            </a:r>
            <a:r>
              <a:rPr lang="ru-RU" b="1" dirty="0" smtClean="0">
                <a:solidFill>
                  <a:schemeClr val="tx1"/>
                </a:solidFill>
              </a:rPr>
              <a:t>деятельности.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22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  <p:bldP spid="9" grpId="0" animBg="1"/>
      <p:bldP spid="11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1270</Words>
  <Application>Microsoft Office PowerPoint</Application>
  <PresentationFormat>Экран (4:3)</PresentationFormat>
  <Paragraphs>224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АКТУАЛЬНОСТЬ ТЕМЫ:</vt:lpstr>
      <vt:lpstr>АКТУАЛЬНОСТЬ  ТЕМЫ: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Лена Новик-Качан</cp:lastModifiedBy>
  <cp:revision>270</cp:revision>
  <dcterms:created xsi:type="dcterms:W3CDTF">2015-01-24T03:57:51Z</dcterms:created>
  <dcterms:modified xsi:type="dcterms:W3CDTF">2015-08-13T18:51:18Z</dcterms:modified>
</cp:coreProperties>
</file>