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4" r:id="rId2"/>
    <p:sldId id="299" r:id="rId3"/>
    <p:sldId id="263" r:id="rId4"/>
    <p:sldId id="301" r:id="rId5"/>
    <p:sldId id="302" r:id="rId6"/>
    <p:sldId id="304" r:id="rId7"/>
    <p:sldId id="306" r:id="rId8"/>
    <p:sldId id="267" r:id="rId9"/>
    <p:sldId id="308" r:id="rId10"/>
    <p:sldId id="293" r:id="rId11"/>
    <p:sldId id="317" r:id="rId12"/>
    <p:sldId id="310" r:id="rId13"/>
    <p:sldId id="281" r:id="rId14"/>
    <p:sldId id="280" r:id="rId15"/>
    <p:sldId id="282" r:id="rId16"/>
    <p:sldId id="294" r:id="rId17"/>
    <p:sldId id="322" r:id="rId18"/>
    <p:sldId id="321" r:id="rId19"/>
    <p:sldId id="289" r:id="rId20"/>
    <p:sldId id="277" r:id="rId2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2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6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4 кл 2010-11</c:v>
                </c:pt>
                <c:pt idx="1">
                  <c:v>1кл 2011-12</c:v>
                </c:pt>
                <c:pt idx="2">
                  <c:v>2 кл 2012-13</c:v>
                </c:pt>
                <c:pt idx="3">
                  <c:v>3 кл 2013-14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4 кл 2010-11</c:v>
                </c:pt>
                <c:pt idx="1">
                  <c:v>1кл 2011-12</c:v>
                </c:pt>
                <c:pt idx="2">
                  <c:v>2 кл 2012-13</c:v>
                </c:pt>
                <c:pt idx="3">
                  <c:v>3 кл 2013-14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</c:v>
                </c:pt>
                <c:pt idx="1">
                  <c:v>0</c:v>
                </c:pt>
                <c:pt idx="2">
                  <c:v>79.3</c:v>
                </c:pt>
                <c:pt idx="3">
                  <c:v>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4 кл 2010-11</c:v>
                </c:pt>
                <c:pt idx="1">
                  <c:v>1кл 2011-12</c:v>
                </c:pt>
                <c:pt idx="2">
                  <c:v>2 кл 2012-13</c:v>
                </c:pt>
                <c:pt idx="3">
                  <c:v>3 кл 2013-14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96391376"/>
        <c:axId val="596391768"/>
        <c:axId val="0"/>
      </c:bar3DChart>
      <c:catAx>
        <c:axId val="59639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96391768"/>
        <c:crosses val="autoZero"/>
        <c:auto val="1"/>
        <c:lblAlgn val="ctr"/>
        <c:lblOffset val="100"/>
        <c:noMultiLvlLbl val="0"/>
      </c:catAx>
      <c:valAx>
        <c:axId val="596391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5963913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40562159760027E-2"/>
          <c:y val="5.0714107162696205E-2"/>
          <c:w val="0.83938784579491155"/>
          <c:h val="0.924573360896408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3А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60</c:v>
                </c:pt>
                <c:pt idx="1">
                  <c:v>62</c:v>
                </c:pt>
                <c:pt idx="2">
                  <c:v>58</c:v>
                </c:pt>
                <c:pt idx="3">
                  <c:v>55</c:v>
                </c:pt>
                <c:pt idx="4">
                  <c:v>65</c:v>
                </c:pt>
                <c:pt idx="5">
                  <c:v>49</c:v>
                </c:pt>
                <c:pt idx="6">
                  <c:v>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3Д</c:v>
                </c:pt>
              </c:strCache>
            </c:strRef>
          </c:tx>
          <c:spPr>
            <a:ln w="31750" cap="rnd">
              <a:gradFill>
                <a:gsLst>
                  <a:gs pos="17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56</c:v>
                </c:pt>
                <c:pt idx="1">
                  <c:v>62</c:v>
                </c:pt>
                <c:pt idx="2">
                  <c:v>64</c:v>
                </c:pt>
                <c:pt idx="3">
                  <c:v>68</c:v>
                </c:pt>
                <c:pt idx="4">
                  <c:v>74</c:v>
                </c:pt>
                <c:pt idx="5">
                  <c:v>78</c:v>
                </c:pt>
                <c:pt idx="6">
                  <c:v>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3Ж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47</c:v>
                </c:pt>
                <c:pt idx="1">
                  <c:v>48</c:v>
                </c:pt>
                <c:pt idx="2">
                  <c:v>54</c:v>
                </c:pt>
                <c:pt idx="3">
                  <c:v>68</c:v>
                </c:pt>
                <c:pt idx="4">
                  <c:v>72</c:v>
                </c:pt>
                <c:pt idx="5">
                  <c:v>73</c:v>
                </c:pt>
                <c:pt idx="6">
                  <c:v>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Лист1!$F$2:$F$9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Лист1!$G$2:$G$9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Столбец4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Лист1!$H$2:$H$9</c:f>
              <c:numCache>
                <c:formatCode>General</c:formatCode>
                <c:ptCount val="8"/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6392552"/>
        <c:axId val="285280936"/>
      </c:lineChart>
      <c:catAx>
        <c:axId val="59639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280936"/>
        <c:crosses val="autoZero"/>
        <c:auto val="1"/>
        <c:lblAlgn val="ctr"/>
        <c:lblOffset val="100"/>
        <c:noMultiLvlLbl val="0"/>
      </c:catAx>
      <c:valAx>
        <c:axId val="2852809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9639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3A86F-CA04-4D5F-950B-A94C07F0BB12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487D-C5F4-4748-8680-FE165FA75A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7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487D-C5F4-4748-8680-FE165FA75A5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5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487D-C5F4-4748-8680-FE165FA75A5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1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100;&#1079;&#1086;&#1074;&#1072;&#1090;&#1077;&#1083;&#1100;\Downloads\222.wmv" TargetMode="External"/><Relationship Id="rId6" Type="http://schemas.openxmlformats.org/officeDocument/2006/relationships/hyperlink" Target="http://nsportal.ru/nachalnaya-shkola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4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20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hyperlink" Target="http://standart.edu.ru/" TargetMode="External"/><Relationship Id="rId7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fe-school.ucoz.ru/index/fgos_v_pomosh_uchitelju/0-158" TargetMode="External"/><Relationship Id="rId5" Type="http://schemas.openxmlformats.org/officeDocument/2006/relationships/hyperlink" Target="http://www.resobr.ru/" TargetMode="External"/><Relationship Id="rId4" Type="http://schemas.openxmlformats.org/officeDocument/2006/relationships/hyperlink" Target="http://nsportal.ru/nachalnaya-shkola/vospitatelnaya-rabota/2014/08/05/programm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00" y="0"/>
            <a:ext cx="9302200" cy="6858000"/>
          </a:xfrm>
          <a:ln>
            <a:noFill/>
          </a:ln>
        </p:spPr>
      </p:pic>
      <p:pic>
        <p:nvPicPr>
          <p:cNvPr id="7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6725" y="6357958"/>
            <a:ext cx="1057275" cy="500042"/>
          </a:xfrm>
          <a:prstGeom prst="rect">
            <a:avLst/>
          </a:prstGeom>
          <a:noFill/>
        </p:spPr>
      </p:pic>
      <p:pic>
        <p:nvPicPr>
          <p:cNvPr id="1026" name="Рисунок 1" descr="C:\Users\Дмитрий\Desktop\шап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5986"/>
            <a:ext cx="661511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5656" y="1644055"/>
            <a:ext cx="6953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КОНКУРСНОЕ </a:t>
            </a:r>
            <a:r>
              <a:rPr lang="ru-RU" b="1" dirty="0"/>
              <a:t>ЗАДАНИЕ </a:t>
            </a:r>
            <a:r>
              <a:rPr lang="ru-RU" b="1" dirty="0" smtClean="0"/>
              <a:t>«МЕТОДИЧЕСКИЙ СЕМИНАР»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9714" y="4284648"/>
            <a:ext cx="3136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Тавгазова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С.С.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Карачаево-Черкесская Республика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144017"/>
            <a:ext cx="6534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ТЕМА </a:t>
            </a:r>
            <a:r>
              <a:rPr lang="ru-RU" sz="3200" b="1" i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ОПЫТА</a:t>
            </a:r>
          </a:p>
          <a:p>
            <a:pPr lvl="0" algn="ctr"/>
            <a:r>
              <a:rPr lang="ru-RU" sz="3200" b="1" i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Воспитание толерантной личности</a:t>
            </a:r>
          </a:p>
          <a:p>
            <a:pPr lvl="0" algn="ctr"/>
            <a:r>
              <a:rPr lang="ru-RU" sz="3200" b="1" i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в условиях поликультурного пространства образовательного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5028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shablon-p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95"/>
            <a:ext cx="9144000" cy="676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2696"/>
            <a:ext cx="89637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1.8.СТЕПЕНЬ НОВИЗНЫ ОПЫТА</a:t>
            </a:r>
            <a:endParaRPr lang="ru-RU" sz="1600" i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4125" y="2132856"/>
            <a:ext cx="3446122" cy="2592288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335752" y="1052736"/>
            <a:ext cx="553239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Новизна моего опыта заключается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 создании системы комплексного развития личности учащихся начальной школы в процессе работы над формированием у них толерантности.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Научная новизна результатов исследования: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раскрыты сущность, содержание, принципы и механизм, этапы процесса формирования толерантности у младших школьников;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выявлены и экспериментально обоснованы педагогические условия, обеспечивающие эффективность реализации </a:t>
            </a:r>
            <a:b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данного процесса в школе;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определены содержание, формы и методы толерантного воспитания младших школьников.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267064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0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shablon-po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62696"/>
            <a:ext cx="87849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2.</a:t>
            </a:r>
            <a:r>
              <a:rPr lang="ru-RU" sz="4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ТЕОРЕТИЧЕСКАЯ БАЗА ОПЫТА</a:t>
            </a:r>
            <a:endParaRPr lang="ru-RU" sz="1600" b="1" i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57298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Одной из главных задач в федеральной программе развития образования является формирование человека, готового к активной созидательной деятельности в современной поликультурной и многонациональной среде, стремящегося к пониманию других культур, уважающего культурно-этнические общности, умеющего жить в мире и согласии с представителями разных национальностей, рас и верований.  В современных условиях эта задача приобретает особую остроту и чрезвычайную значимость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0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7595" y="6412490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0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shablon-p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476672"/>
            <a:ext cx="666425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3.</a:t>
            </a:r>
            <a:r>
              <a:rPr lang="ru-RU" sz="4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ТЕХНОЛОГИЯ ОПЫТА</a:t>
            </a:r>
            <a:endParaRPr lang="ru-RU" sz="1600" b="1" i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3.1. Цель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3.2. Задачи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3.3. Используемые методы исследования (изучение, анализ, разработка и т.д.).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3.4 Описание используемых приемов исследования (использование методик и элементов; решение задач и заданий, применение алгоритмов, составление и использование таблиц, проектно-исследовательская деятельность, использование технологий, технологических карт)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322498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0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1\Desktop\1313978218_bez-imeni-4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548680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Динамика успеваемости и качества знаний</a:t>
            </a:r>
            <a:endParaRPr lang="ru-RU" sz="4000" b="1" i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22267388"/>
              </p:ext>
            </p:extLst>
          </p:nvPr>
        </p:nvGraphicFramePr>
        <p:xfrm>
          <a:off x="611560" y="1749009"/>
          <a:ext cx="7848872" cy="398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3995" y="6357958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71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esktop\1313978218_bez-imeni-4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" y="55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48680"/>
            <a:ext cx="828092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Динамика </a:t>
            </a:r>
            <a:r>
              <a:rPr lang="ru-RU" sz="4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воспитанности</a:t>
            </a:r>
            <a:endParaRPr lang="ru-RU" sz="48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34975594"/>
              </p:ext>
            </p:extLst>
          </p:nvPr>
        </p:nvGraphicFramePr>
        <p:xfrm>
          <a:off x="971600" y="1340768"/>
          <a:ext cx="72008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8162" y="6382518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7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esktop\1313978218_bez-imeni-4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9711" y="-747462"/>
            <a:ext cx="5040561" cy="7344816"/>
          </a:xfrm>
          <a:prstGeom prst="rect">
            <a:avLst/>
          </a:prstGeom>
        </p:spPr>
      </p:pic>
      <p:pic>
        <p:nvPicPr>
          <p:cNvPr id="5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9637" y="6357958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8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1313978218_bez-imeni-4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normalizeH="0" baseline="0" noProof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Критерием успешной работы являются участие и призовые места детей на различных конкурсах и олимпиадах</a:t>
            </a:r>
            <a:endParaRPr kumimoji="0" lang="ru-RU" sz="2000" b="1" i="1" u="none" strike="noStrike" kern="0" normalizeH="0" baseline="0" noProof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452773"/>
              </p:ext>
            </p:extLst>
          </p:nvPr>
        </p:nvGraphicFramePr>
        <p:xfrm>
          <a:off x="683568" y="1274115"/>
          <a:ext cx="7560840" cy="4538472"/>
        </p:xfrm>
        <a:graphic>
          <a:graphicData uri="http://schemas.openxmlformats.org/drawingml/2006/table">
            <a:tbl>
              <a:tblPr firstRow="1" firstCol="1" bandRow="1"/>
              <a:tblGrid>
                <a:gridCol w="1927878"/>
                <a:gridCol w="700982"/>
                <a:gridCol w="3306880"/>
                <a:gridCol w="1625100"/>
              </a:tblGrid>
              <a:tr h="846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 мероприятия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мероприятия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Результат участия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72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Конкурс чтецов </a:t>
                      </a:r>
                      <a:r>
                        <a:rPr lang="ru-RU" sz="14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«Осень бродит по дорожкам»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72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Конкурс чтецов </a:t>
                      </a:r>
                      <a:r>
                        <a:rPr lang="ru-RU" sz="14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«Зимушка- зима»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72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Конкурс рисунков </a:t>
                      </a:r>
                      <a:r>
                        <a:rPr lang="ru-RU" sz="14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«Защитники Отечества»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448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Всероссийский детский  литературный конкурс МЧС России «</a:t>
                      </a:r>
                      <a:r>
                        <a:rPr lang="ru-RU" sz="14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Дети о спасателях</a:t>
                      </a: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». Номинация «Сказка о спасении сказочных героев»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0688" y="1570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.С.: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162" y="6410618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80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1313978218_bez-imeni-4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normalizeH="0" baseline="0" noProof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Критерием успешной работы являются участие и призовые места детей на различных конкурсах и олимпиадах</a:t>
            </a:r>
            <a:endParaRPr kumimoji="0" lang="ru-RU" sz="2000" b="1" i="1" u="none" strike="noStrike" kern="0" normalizeH="0" baseline="0" noProof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61679"/>
              </p:ext>
            </p:extLst>
          </p:nvPr>
        </p:nvGraphicFramePr>
        <p:xfrm>
          <a:off x="683569" y="1169938"/>
          <a:ext cx="7884159" cy="4881564"/>
        </p:xfrm>
        <a:graphic>
          <a:graphicData uri="http://schemas.openxmlformats.org/drawingml/2006/table">
            <a:tbl>
              <a:tblPr firstRow="1" firstCol="1" bandRow="1"/>
              <a:tblGrid>
                <a:gridCol w="2010319"/>
                <a:gridCol w="730957"/>
                <a:gridCol w="3448291"/>
                <a:gridCol w="1694592"/>
              </a:tblGrid>
              <a:tr h="841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 мероприятия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мероприятия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Результат участия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897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Конкурс сказок «Сказочный мир». Номинация «</a:t>
                      </a:r>
                      <a:r>
                        <a:rPr lang="ru-RU" sz="12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Самый интересный сюжет</a:t>
                      </a: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»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897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Неделя детской книги. Номинация «</a:t>
                      </a:r>
                      <a:r>
                        <a:rPr lang="ru-RU" sz="12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Самая современная сказка»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67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Конкурс творческих работ </a:t>
                      </a:r>
                      <a:r>
                        <a:rPr lang="ru-RU" sz="12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«День Победы- праздник со слезами на глазах»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897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Конкурс чтецов стихотворений собственного сочинения </a:t>
                      </a:r>
                      <a:r>
                        <a:rPr lang="ru-RU" sz="12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«Юные поэты»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67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Олимпиада по математике  для младших школьников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162" y="6440486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3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1313978218_bez-imeni-4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normalizeH="0" baseline="0" noProof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Критерием успешной работы являются участие и призовые места детей на различных конкурсах и олимпиадах</a:t>
            </a:r>
            <a:endParaRPr kumimoji="0" lang="ru-RU" sz="2000" b="1" i="1" u="none" strike="noStrike" kern="0" normalizeH="0" baseline="0" noProof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28523"/>
              </p:ext>
            </p:extLst>
          </p:nvPr>
        </p:nvGraphicFramePr>
        <p:xfrm>
          <a:off x="539552" y="1188163"/>
          <a:ext cx="7919634" cy="4937999"/>
        </p:xfrm>
        <a:graphic>
          <a:graphicData uri="http://schemas.openxmlformats.org/drawingml/2006/table">
            <a:tbl>
              <a:tblPr firstRow="1" firstCol="1" bandRow="1"/>
              <a:tblGrid>
                <a:gridCol w="2019364"/>
                <a:gridCol w="734246"/>
                <a:gridCol w="3463807"/>
                <a:gridCol w="1702217"/>
              </a:tblGrid>
              <a:tr h="937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 мероприятия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мероприятия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Результат участия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750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mtClean="0"/>
                        <a:t>Республиканский</a:t>
                      </a:r>
                      <a:endParaRPr lang="ru-RU" dirty="0"/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2011</a:t>
                      </a: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Конкурс рисунков «Сказочница кисть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победитель</a:t>
                      </a: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50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Республиканский</a:t>
                      </a:r>
                      <a:endParaRPr lang="ru-RU" dirty="0"/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2012</a:t>
                      </a: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Конкурс рисунков «Я и мои друзья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победитель</a:t>
                      </a: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50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Республиканский</a:t>
                      </a:r>
                      <a:endParaRPr lang="ru-RU" dirty="0"/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2013</a:t>
                      </a: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Детский фестиваль «Золотой </a:t>
                      </a:r>
                      <a:r>
                        <a:rPr lang="ru-RU" dirty="0" smtClean="0"/>
                        <a:t>голосок</a:t>
                      </a:r>
                      <a:endParaRPr lang="ru-RU" dirty="0"/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победитель</a:t>
                      </a: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Всероссийский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Конкурс «</a:t>
                      </a:r>
                      <a:r>
                        <a:rPr lang="ru-RU" sz="13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Кенгуру»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Олимпиада «</a:t>
                      </a:r>
                      <a:r>
                        <a:rPr lang="ru-RU" sz="13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Медвежонок»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Лауреат 2, 3 степени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50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Олимпиада для младших школьников «</a:t>
                      </a:r>
                      <a:r>
                        <a:rPr lang="ru-RU" sz="13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Олимпусик»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Лауреат 2, 3 степени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45" marR="5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162" y="6357958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98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a078164e66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14733" y="751044"/>
            <a:ext cx="1847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204339"/>
            <a:ext cx="1057275" cy="5000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8910" y="751044"/>
            <a:ext cx="7165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Видеоприложение</a:t>
            </a:r>
            <a:endParaRPr lang="ru-RU" sz="5400" i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" name="22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87624" y="1700808"/>
            <a:ext cx="6021288" cy="45159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1926" y="6204339"/>
            <a:ext cx="3660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6"/>
              </a:rPr>
              <a:t>http://nsportal.ru/nachalnaya-shkola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260648"/>
            <a:ext cx="8643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Аналитическая записка</a:t>
            </a:r>
            <a:endParaRPr lang="ru-RU" sz="5400" b="1" i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00808"/>
            <a:ext cx="8462744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200" dirty="0" smtClean="0"/>
              <a:t>	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Содержание </a:t>
            </a:r>
          </a:p>
          <a:p>
            <a:pPr>
              <a:lnSpc>
                <a:spcPct val="80000"/>
              </a:lnSpc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	1. Информация об опыте:</a:t>
            </a:r>
          </a:p>
          <a:p>
            <a:pPr>
              <a:lnSpc>
                <a:spcPct val="80000"/>
              </a:lnSpc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200" b="1" i="1" dirty="0" smtClean="0">
              <a:solidFill>
                <a:schemeClr val="accent1">
                  <a:lumMod val="75000"/>
                </a:schemeClr>
              </a:solidFill>
              <a:hlinkClick r:id="rId4" action="ppaction://hlinksldjump"/>
            </a:endParaRPr>
          </a:p>
          <a:p>
            <a:pPr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hlinkClick r:id="rId4" action="ppaction://hlinksldjump"/>
              </a:rPr>
              <a:t>1.1. Тема опыта…………………………………………………………......</a:t>
            </a:r>
            <a:endParaRPr lang="ru-RU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/>
              </a:rPr>
              <a:t>1.2. Сведения об авторе опыта…………………………………………….</a:t>
            </a:r>
            <a:endParaRPr lang="ru-RU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hlinkClick r:id="rId6" action="ppaction://hlinksldjump"/>
              </a:rPr>
              <a:t>1.3. Условия возникновения и становления опыта………………………</a:t>
            </a:r>
            <a:endParaRPr lang="ru-RU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hlinkClick r:id="rId7" action="ppaction://hlinksldjump"/>
              </a:rPr>
              <a:t>1.4. Актуальность опыта………………………………………………......</a:t>
            </a:r>
            <a:endParaRPr lang="ru-RU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hlinkClick r:id="rId8" action="ppaction://hlinksldjump"/>
              </a:rPr>
              <a:t>1.5. Ведущая педагогическая идея опыта………………………………...</a:t>
            </a:r>
            <a:endParaRPr lang="ru-RU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hlinkClick r:id="rId9" action="ppaction://hlinksldjump"/>
              </a:rPr>
              <a:t>1.6. Длительность работы над опытом……………………………………</a:t>
            </a:r>
            <a:endParaRPr lang="ru-RU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hlinkClick r:id="rId10" action="ppaction://hlinksldjump"/>
              </a:rPr>
              <a:t>1.7. Диапазон опыта………………………………………………………..</a:t>
            </a:r>
            <a:endParaRPr lang="ru-RU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hlinkClick r:id="rId11" action="ppaction://hlinksldjump"/>
              </a:rPr>
              <a:t>1.8.Степень новизны опыта………………………………………………. </a:t>
            </a:r>
            <a:endParaRPr lang="ru-RU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hlinkClick r:id="rId12" action="ppaction://hlinksldjump"/>
              </a:rPr>
              <a:t>2.Теоретическая база опыта……………………………………</a:t>
            </a:r>
            <a:endParaRPr lang="en-US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hlinkClick r:id="rId13" action="ppaction://hlinksldjump"/>
              </a:rPr>
              <a:t>3.Технология опыта…+</a:t>
            </a:r>
            <a:r>
              <a:rPr lang="ru-RU" sz="2200" b="1" i="1" dirty="0" err="1" smtClean="0">
                <a:solidFill>
                  <a:schemeClr val="accent1">
                    <a:lumMod val="75000"/>
                  </a:schemeClr>
                </a:solidFill>
                <a:hlinkClick r:id="rId13" action="ppaction://hlinksldjump"/>
              </a:rPr>
              <a:t>видеоприложение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hlinkClick r:id="rId13" action="ppaction://hlinksldjump"/>
              </a:rPr>
              <a:t>………………</a:t>
            </a:r>
            <a:endParaRPr lang="ru-RU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hlinkClick r:id="rId14" action="ppaction://hlinksldjump"/>
              </a:rPr>
              <a:t>4. Результативность опыта…………………………………………</a:t>
            </a:r>
            <a:endParaRPr lang="en-US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hlinkClick r:id="rId15" action="ppaction://hlinksldjump"/>
              </a:rPr>
              <a:t>5. Библиография……………………………………………………….</a:t>
            </a:r>
            <a:endParaRPr lang="en-US" sz="22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11560" y="6218005"/>
            <a:ext cx="2928958" cy="598940"/>
            <a:chOff x="4357686" y="6143644"/>
            <a:chExt cx="2928958" cy="598940"/>
          </a:xfrm>
        </p:grpSpPr>
        <p:sp>
          <p:nvSpPr>
            <p:cNvPr id="8" name="TextBox 7"/>
            <p:cNvSpPr txBox="1"/>
            <p:nvPr/>
          </p:nvSpPr>
          <p:spPr>
            <a:xfrm>
              <a:off x="4357686" y="6488668"/>
              <a:ext cx="202331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Внимание! Работают ссылки!</a:t>
              </a:r>
              <a:endParaRPr lang="ru-RU" sz="1050" dirty="0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V="1">
              <a:off x="5357818" y="6143644"/>
              <a:ext cx="928694" cy="35719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headEnd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5429256" y="6143644"/>
              <a:ext cx="1857388" cy="35719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headEnd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29642" y="6347100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6237312"/>
            <a:ext cx="3048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2280" y="0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5. Библиография</a:t>
            </a:r>
            <a:endParaRPr lang="ru-RU" sz="5400" b="1" i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85795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1.Пассов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Е.И. Коммуникативное иноязычное образование. Концепция развития индивидуальности в диалоге культур. — Липецк: ЛГПИ—РЦИО, 2000. — 204 с.</a:t>
            </a:r>
          </a:p>
          <a:p>
            <a:pPr lvl="0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2.Е.И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Пассов 2-е издание: Коммуникативный метод обучения иноязычному говорению: пособие для учителей иностранных языков. — 2-е изд. — М.: Просвещение, 1991. — 223 с. — (Библиотека учителя иностранного языка). — ISBN 5-09-000707-1</a:t>
            </a:r>
          </a:p>
          <a:p>
            <a:pPr lvl="0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3.Е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С.Полат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Новые педагогические и информационные технологии в системе образования /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Под.ред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Е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С.Полат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- М., 1999.</a:t>
            </a:r>
          </a:p>
          <a:p>
            <a:pPr lvl="0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4.Авакумова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И.В., Ермаков П.Н. О становлении толерантности личности в поликультурном образовании//Вопросы психологии. – 2003. –  № 3.</a:t>
            </a:r>
          </a:p>
          <a:p>
            <a:pPr lvl="0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5.Бондырева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С.К., Колесов Д.В. Толерантность (введение в проблему). Москва – Воронеж, 2003.</a:t>
            </a:r>
          </a:p>
          <a:p>
            <a:pPr lvl="0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6.Бондырева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С.К. Психолого-педагогические проблемы интегрирования образовательного пространства: Избранные руды. Москва – Воронеж, 2003.</a:t>
            </a:r>
          </a:p>
          <a:p>
            <a:pPr lvl="0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7.Клепцова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Е.Ю. Психология и педагогика толерантности: учебное пособие. Москва, 2004.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8.Международный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педагогический словарь. Лондон, 1977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94776"/>
            <a:ext cx="86409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hlinkClick r:id="rId3"/>
              </a:rPr>
              <a:t>http://standart.edu.ru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/</a:t>
            </a:r>
            <a:endParaRPr lang="ru-RU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u="sng" dirty="0">
                <a:hlinkClick r:id="rId4"/>
              </a:rPr>
              <a:t>http://nsportal.ru/nachalnaya-shkola/vospitatelnaya-rabota/2014/08/05/programma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hlinkClick r:id="rId5"/>
              </a:rPr>
              <a:t>http://www.resobr.ru/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hlinkClick r:id="rId6"/>
              </a:rPr>
              <a:t>http://life-school.ucoz.ru/index/fgos_v_pomosh_uchitelju/0-158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1" descr="C:\Users\1\Desktop\анимированные стрелки\arr17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6324" y="6178040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73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95536" y="1071546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Школьный возраст - период становления личности, где закладываются базовые системы ценностей, формируется мировоззрение, национальное самосознание, нравственно-патриотические позиции.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404664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1.ИНФОРМАЦИЯ ОБ ОПЫТЕ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28868"/>
            <a:ext cx="7560840" cy="421484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8387" y="6186434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1500174"/>
            <a:ext cx="7415258" cy="50720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shablon-p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40466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1.2.СВЕДЕНИЯ ОБ АВТОРЕ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9"/>
            <a:ext cx="8572560" cy="52629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Тавгазова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Светлана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Сафаровна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pPr lvl="0"/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Образование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2800" b="1" i="1" dirty="0">
                <a:solidFill>
                  <a:srgbClr val="0070C0"/>
                </a:solidFill>
                <a:latin typeface="Monotype Corsiva" pitchFamily="66" charset="0"/>
              </a:rPr>
              <a:t>высшее, Карачаево-Черкесский государственный педагогический университет,1996г., по специальности «Учитель начальных классов» </a:t>
            </a:r>
          </a:p>
          <a:p>
            <a:pPr lvl="0"/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Место работы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2800" b="1" i="1" dirty="0">
                <a:solidFill>
                  <a:srgbClr val="0070C0"/>
                </a:solidFill>
                <a:latin typeface="Monotype Corsiva" pitchFamily="66" charset="0"/>
              </a:rPr>
              <a:t>МКОУ «Гимназия №17»</a:t>
            </a:r>
          </a:p>
          <a:p>
            <a:r>
              <a:rPr lang="ru-RU" sz="2800" b="1" i="1" dirty="0">
                <a:solidFill>
                  <a:srgbClr val="0070C0"/>
                </a:solidFill>
                <a:latin typeface="Monotype Corsiva" pitchFamily="66" charset="0"/>
              </a:rPr>
              <a:t>г. Черкесска</a:t>
            </a:r>
          </a:p>
          <a:p>
            <a:pPr lvl="0"/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Должность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2800" b="1" i="1" dirty="0">
                <a:solidFill>
                  <a:srgbClr val="0070C0"/>
                </a:solidFill>
                <a:latin typeface="Monotype Corsiva" pitchFamily="66" charset="0"/>
              </a:rPr>
              <a:t>учитель начальных классов</a:t>
            </a:r>
          </a:p>
          <a:p>
            <a:pPr lvl="0"/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Стаж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2800" b="1" i="1" dirty="0">
                <a:solidFill>
                  <a:srgbClr val="0070C0"/>
                </a:solidFill>
                <a:latin typeface="Monotype Corsiva" pitchFamily="66" charset="0"/>
              </a:rPr>
              <a:t>23 года</a:t>
            </a:r>
          </a:p>
          <a:p>
            <a:pPr lvl="0"/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Категория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2800" b="1" i="1" dirty="0">
                <a:solidFill>
                  <a:srgbClr val="0070C0"/>
                </a:solidFill>
                <a:latin typeface="Monotype Corsiva" pitchFamily="66" charset="0"/>
              </a:rPr>
              <a:t>высшая квалификационная категория, присвоенная 2009г. </a:t>
            </a:r>
          </a:p>
          <a:p>
            <a:pPr lvl="0"/>
            <a:r>
              <a:rPr lang="ru-RU" sz="2800" b="1" i="1" u="sng" dirty="0">
                <a:solidFill>
                  <a:srgbClr val="0070C0"/>
                </a:solidFill>
                <a:latin typeface="Monotype Corsiva" pitchFamily="66" charset="0"/>
              </a:rPr>
              <a:t>Работает по программе</a:t>
            </a:r>
            <a:r>
              <a:rPr lang="ru-RU" sz="2800" b="1" i="1" dirty="0">
                <a:solidFill>
                  <a:srgbClr val="0070C0"/>
                </a:solidFill>
                <a:latin typeface="Monotype Corsiva" pitchFamily="66" charset="0"/>
              </a:rPr>
              <a:t>: «Начальная школа ХХ1века» под редакцией </a:t>
            </a:r>
            <a:r>
              <a:rPr lang="ru-RU" sz="2800" b="1" i="1" dirty="0" err="1">
                <a:solidFill>
                  <a:srgbClr val="0070C0"/>
                </a:solidFill>
                <a:latin typeface="Monotype Corsiva" pitchFamily="66" charset="0"/>
              </a:rPr>
              <a:t>Н.Ф.Виноградовой</a:t>
            </a:r>
            <a:endParaRPr lang="ru-RU" sz="28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4119" r="8237" b="25609"/>
          <a:stretch/>
        </p:blipFill>
        <p:spPr>
          <a:xfrm>
            <a:off x="6727160" y="692696"/>
            <a:ext cx="2376264" cy="2304255"/>
          </a:xfrm>
          <a:prstGeom prst="round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9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0810" y="6430594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shablon-p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404664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1.3.УСЛОВИЯ ВОЗНИКНОВЕНИЯ И СТАНОВЛЕНИЯ ОПЫТА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4273" name="Picture 1" descr="F:\тавгазова\Тавгазовой\Исследовательская работа Вода и ее свойства\2\DSC03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57364"/>
            <a:ext cx="7704856" cy="4572032"/>
          </a:xfrm>
          <a:prstGeom prst="round2Diag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7143" y="6429396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shablon-p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40466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1.4.АКТУАЛЬНОСТЬ ОПЫТА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85926"/>
            <a:ext cx="4176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hlinkClick r:id="rId3" action="ppaction://hlinksldjump"/>
              </a:rPr>
              <a:t>Гимназия №17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является многонациональным по своему составу учащихся. Поэтому проблема формирования толерантного сознания, развития взаимоотношений в поликультурном пространстве является значимой.</a:t>
            </a:r>
          </a:p>
        </p:txBody>
      </p:sp>
      <p:pic>
        <p:nvPicPr>
          <p:cNvPr id="11" name="Содержимое 10" descr="103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43438" y="1115056"/>
            <a:ext cx="4000528" cy="3742703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5850" y="6422019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4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4018" y="0"/>
            <a:ext cx="9148018" cy="234075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1.5.Ведущая педагогическая идея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7544" y="1844824"/>
            <a:ext cx="7992888" cy="42799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Ведущая педагогическая идея –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это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идея гуманизма. Только уважительные отношения между педагогами и детьми, терпимость к мнению детей, доброе и внимательное отношение к ним создают психологический комфорт, в котором растущая личность чувствует себя защищённой, нужной,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значимой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5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436263"/>
            <a:ext cx="1057275" cy="5000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\Desktop\shablon-p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5786" y="260648"/>
            <a:ext cx="835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1.6.ДЛИТЕЛЬНОСТЬ РАБОТЫ НАД ОПЫТОМ</a:t>
            </a:r>
            <a:endParaRPr lang="ru-RU" sz="3600" b="1" i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8129" name="Picture 1" descr="F:\тавгазова\Тавгазовой\Стихи о войне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125" y="1721625"/>
            <a:ext cx="3902064" cy="4311618"/>
          </a:xfrm>
          <a:prstGeom prst="round2Diag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4499789" y="178592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В основе деятельности лежит:</a:t>
            </a:r>
          </a:p>
          <a:p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- принцип адекватности;</a:t>
            </a:r>
          </a:p>
          <a:p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- принцип индивидуализации;</a:t>
            </a:r>
          </a:p>
          <a:p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- принцип рефлексивной позиции;</a:t>
            </a:r>
          </a:p>
          <a:p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- принцип создания толерантной среды.</a:t>
            </a:r>
          </a:p>
          <a:p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Объект исследования: формирование </a:t>
            </a:r>
          </a:p>
          <a:p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толерантности школьников.</a:t>
            </a:r>
          </a:p>
          <a:p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Предмет исследования: воспитательная деятельность педагога как средство </a:t>
            </a:r>
          </a:p>
          <a:p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формирования толерантного отношения школьников в процессе воспитательной деятельности педагога.</a:t>
            </a:r>
          </a:p>
          <a:p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Представленная работа  включает в себя информацию об опыте, систему уроков, приложения  к урока, презентации уроков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dirty="0"/>
          </a:p>
        </p:txBody>
      </p:sp>
      <p:pic>
        <p:nvPicPr>
          <p:cNvPr id="8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6427570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0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\Desktop\shablon-p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425" y="260648"/>
            <a:ext cx="8851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1.7.ДИАПАЗОН ОПЫТА</a:t>
            </a:r>
            <a:endParaRPr lang="ru-RU" sz="3600" b="1" i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052736"/>
            <a:ext cx="84352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Диапазон опыта достаточно широк. В концепции воспитания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обучающихся ориентируюсь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 такие современные подходы как:</a:t>
            </a: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	личностно-ориентированный (И.Л. Бим, И.А. Зимняя, Е.С.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Полат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и др.), который является ведущим в организации внеурочной воспитательной работы по предмету с учениками, так как именно в ходе этой работы создаются условия не только для гармоничного развития личности, но и для формирования у учащихся готовности к организации своей творческой деятельности;</a:t>
            </a: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	комплексный подход, предполагающий единство воспитательных усилий педагогов, направленных на создание условий, способствующих творческому, духовно-нравственному, межкультурному, гражданскому становлению учеников;</a:t>
            </a: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	коммуникативный подход (Е.И. Пассов), способствующий развитию коммуникативной культуры учеников;</a:t>
            </a: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	социокультурный подход (В.В. Сафонова) – ориентирует будущего выпускника на готовность к межкультурному иноязычному общению, знакомит с общечеловеческими ценностями, способствует воспитанию будущего выпускника в контексте «диалога культур». Социокультурный подход позволяет формировать социокультурную толерантность – моральное качество личности, характеризующее терпимое отношение к другим людям, независимо от их этнической, национальной и культурной принадлежности.</a:t>
            </a:r>
          </a:p>
        </p:txBody>
      </p:sp>
      <p:pic>
        <p:nvPicPr>
          <p:cNvPr id="10" name="Picture 1" descr="C:\Users\1\Desktop\анимированные стрелки\arr17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2049" y="6422514"/>
            <a:ext cx="1057275" cy="50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0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5202</TotalTime>
  <Words>768</Words>
  <Application>Microsoft Office PowerPoint</Application>
  <PresentationFormat>Экран (4:3)</PresentationFormat>
  <Paragraphs>190</Paragraphs>
  <Slides>20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1.5.Ведущая педагогическая идея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</cp:lastModifiedBy>
  <cp:revision>165</cp:revision>
  <cp:lastPrinted>2014-07-23T08:50:23Z</cp:lastPrinted>
  <dcterms:created xsi:type="dcterms:W3CDTF">2012-09-23T05:13:15Z</dcterms:created>
  <dcterms:modified xsi:type="dcterms:W3CDTF">2014-08-09T08:37:33Z</dcterms:modified>
</cp:coreProperties>
</file>