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4"/>
  </p:notesMasterIdLst>
  <p:sldIdLst>
    <p:sldId id="258" r:id="rId4"/>
    <p:sldId id="300" r:id="rId5"/>
    <p:sldId id="297" r:id="rId6"/>
    <p:sldId id="287" r:id="rId7"/>
    <p:sldId id="263" r:id="rId8"/>
    <p:sldId id="288" r:id="rId9"/>
    <p:sldId id="289" r:id="rId10"/>
    <p:sldId id="268" r:id="rId11"/>
    <p:sldId id="265" r:id="rId12"/>
    <p:sldId id="267" r:id="rId13"/>
    <p:sldId id="275" r:id="rId14"/>
    <p:sldId id="270" r:id="rId15"/>
    <p:sldId id="272" r:id="rId16"/>
    <p:sldId id="274" r:id="rId17"/>
    <p:sldId id="269" r:id="rId18"/>
    <p:sldId id="273" r:id="rId19"/>
    <p:sldId id="299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E24"/>
    <a:srgbClr val="C89A20"/>
    <a:srgbClr val="D59700"/>
    <a:srgbClr val="FBDA97"/>
    <a:srgbClr val="F9CC73"/>
    <a:srgbClr val="FF5B5B"/>
    <a:srgbClr val="F7BA3F"/>
    <a:srgbClr val="8FE2FF"/>
    <a:srgbClr val="F3C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477" autoAdjust="0"/>
  </p:normalViewPr>
  <p:slideViewPr>
    <p:cSldViewPr>
      <p:cViewPr varScale="1">
        <p:scale>
          <a:sx n="86" d="100"/>
          <a:sy n="86" d="100"/>
        </p:scale>
        <p:origin x="108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FE62A-2E0E-46A7-9E00-825F0EF4E805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DC568-EC9E-4922-BFFB-2CDD1F0BDA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5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568-EC9E-4922-BFFB-2CDD1F0BDA5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0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4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3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3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7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89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45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14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81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13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4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1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45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88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7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6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28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08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4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05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8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9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12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3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13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86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2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67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7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0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8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2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387A9-9C47-4E70-BC8A-782585843A0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BEF5-44F2-4F8F-86CF-74EE1BEFDA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7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387A9-9C47-4E70-BC8A-782585843A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BEF5-44F2-4F8F-86CF-74EE1BEFDA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BA%D0%B0%D1%80%D1%82%D0%B8%D0%BD%D0%BA%D0%B0%20%D1%8D%D0%BC%D0%BE%D1%86%D0%B8%D0%B8%20%D0%B4%D0%BB%D1%8F%20%D0%B4%D0%B5%D1%82%D0%B5%D0%B9%20%D0%BD%D0%B0%20%D1%83%D1%80%D0%BE%D0%BA%D0%B0%D1%85%20%D0%BC%D1%83%D0%B7%D1%8B%D0%BA%D0%B8&amp;fp=0&amp;pos=5&amp;uinfo=ww-1349-wh-673-fw-1124-fh-467-pd-1&amp;rpt=simage&amp;img_url=http://es-foto.ru/media_file/images/School_foto9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images.yandex.ru/yandsearch?source=wiz&amp;fp=0&amp;text=%D0%BA%D0%B0%D1%80%D1%82%D0%B8%D0%BD%D0%BA%D0%B0%20%D1%8D%D0%BC%D0%BE%D1%86%D0%B8%D0%B8%20%D0%B4%D0%BB%D1%8F%20%D0%B4%D0%B5%D1%82%D0%B5%D0%B9%20%D0%BD%D0%B0%20%D1%83%D1%80%D0%BE%D0%BA%D0%B0%D1%85&amp;noreask=1&amp;pos=10&amp;lr=12&amp;rpt=simage&amp;uinfo=ww-1349-wh-673-fw-1124-fh-467-pd-1&amp;img_url=http://fotodeti.ru/images/scr/prev_foto.php?img=470_0152.jpg" TargetMode="Externa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4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1" y="56528"/>
            <a:ext cx="6743984" cy="11049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>
              <a:schemeClr val="accent1"/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902409" y="2996952"/>
            <a:ext cx="5830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Николаева Ирина Александровна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Смоленская область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ород Рославль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1904" y="4941168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учитель музыки и МХК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МБОУ СОШ №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4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622864" y="-27090"/>
            <a:ext cx="1480100" cy="1700808"/>
            <a:chOff x="-108520" y="0"/>
            <a:chExt cx="1683072" cy="191683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 4"/>
            <p:cNvSpPr/>
            <p:nvPr/>
          </p:nvSpPr>
          <p:spPr>
            <a:xfrm>
              <a:off x="-44817" y="0"/>
              <a:ext cx="1616585" cy="1916832"/>
            </a:xfrm>
            <a:prstGeom prst="rect">
              <a:avLst/>
            </a:prstGeom>
            <a:solidFill>
              <a:srgbClr val="C89A20"/>
            </a:solidFill>
            <a:ln>
              <a:solidFill>
                <a:srgbClr val="C89A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0"/>
              <a:ext cx="1683072" cy="191683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78880" y="1248634"/>
            <a:ext cx="79464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Музыкальный текст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как универсальное средство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формирования духовно-нравственной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сферы ребенка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колокола проба 20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1177455"/>
            <a:ext cx="3591739" cy="2340659"/>
          </a:xfrm>
          <a:prstGeom prst="rect">
            <a:avLst/>
          </a:prstGeom>
        </p:spPr>
      </p:pic>
      <p:sp>
        <p:nvSpPr>
          <p:cNvPr id="12290" name="Содержимое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229600" cy="6165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eaLnBrk="1" hangingPunct="1"/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17457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</a:p>
        </p:txBody>
      </p:sp>
      <p:sp>
        <p:nvSpPr>
          <p:cNvPr id="4" name="Объект 6"/>
          <p:cNvSpPr txBox="1">
            <a:spLocks/>
          </p:cNvSpPr>
          <p:nvPr/>
        </p:nvSpPr>
        <p:spPr bwMode="auto">
          <a:xfrm>
            <a:off x="-96838" y="882650"/>
            <a:ext cx="4668838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ru-RU" altLang="ru-RU" sz="2400" i="1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Многое меняется – сердце остается одно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ru-RU" altLang="ru-RU" sz="2400" i="1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Ф.М. Достоевский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интеграция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терапия творчеством 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психодрама</a:t>
            </a:r>
            <a:endParaRPr lang="ru-RU" altLang="ru-RU" sz="2400" kern="0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социодрама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музыкотерапия, </a:t>
            </a: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вокалотерапия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сказкотерапия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улыбкотерапия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логоритмическая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гимнастика 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фольклорная </a:t>
            </a: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арттерапия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5802" y="1984446"/>
            <a:ext cx="3158391" cy="3820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14984">
            <a:off x="3931637" y="471537"/>
            <a:ext cx="3636181" cy="2656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4609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698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55947"/>
              </p:ext>
            </p:extLst>
          </p:nvPr>
        </p:nvGraphicFramePr>
        <p:xfrm>
          <a:off x="107504" y="1124744"/>
          <a:ext cx="2016224" cy="56166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16224"/>
              </a:tblGrid>
              <a:tr h="13792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словесные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методы:</a:t>
                      </a:r>
                    </a:p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99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43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эвристическая беседа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798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гипнотическое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внушение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841136"/>
              </p:ext>
            </p:extLst>
          </p:nvPr>
        </p:nvGraphicFramePr>
        <p:xfrm>
          <a:off x="2195736" y="1124744"/>
          <a:ext cx="1898321" cy="56166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98321"/>
              </a:tblGrid>
              <a:tr h="13792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наглядные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методы:</a:t>
                      </a:r>
                    </a:p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99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иллюстрация</a:t>
                      </a:r>
                      <a:endParaRPr lang="ru-RU" sz="2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439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демонстрация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798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театрализация</a:t>
                      </a:r>
                      <a:endParaRPr lang="ru-RU" sz="1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617709"/>
              </p:ext>
            </p:extLst>
          </p:nvPr>
        </p:nvGraphicFramePr>
        <p:xfrm>
          <a:off x="4211960" y="1119223"/>
          <a:ext cx="2740578" cy="561662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740578"/>
              </a:tblGrid>
              <a:tr h="13756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репродуктивные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методы:</a:t>
                      </a:r>
                    </a:p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013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пластическое интонирование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466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 самоконтроль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760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активного слушателя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68655"/>
              </p:ext>
            </p:extLst>
          </p:nvPr>
        </p:nvGraphicFramePr>
        <p:xfrm>
          <a:off x="7092280" y="1124744"/>
          <a:ext cx="1826313" cy="564864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26313"/>
              </a:tblGrid>
              <a:tr h="1344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проблемно-поисковые:</a:t>
                      </a:r>
                    </a:p>
                  </a:txBody>
                  <a:tcPr marL="91383" marR="91383" marT="45729" marB="45729"/>
                </a:tc>
              </a:tr>
              <a:tr h="990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 за музыкой</a:t>
                      </a:r>
                      <a:endParaRPr lang="ru-RU" sz="16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  <a:tr h="1454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забегания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вперед и возвращения назад</a:t>
                      </a:r>
                    </a:p>
                  </a:txBody>
                  <a:tcPr marL="91383" marR="91383" marT="45729" marB="45729"/>
                </a:tc>
              </a:tr>
              <a:tr h="1827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проекты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83" marR="91383" marT="45729" marB="45729"/>
                </a:tc>
              </a:tr>
            </a:tbl>
          </a:graphicData>
        </a:graphic>
      </p:graphicFrame>
      <p:sp>
        <p:nvSpPr>
          <p:cNvPr id="7" name="Заголовок 6"/>
          <p:cNvSpPr txBox="1">
            <a:spLocks/>
          </p:cNvSpPr>
          <p:nvPr/>
        </p:nvSpPr>
        <p:spPr>
          <a:xfrm>
            <a:off x="827584" y="116632"/>
            <a:ext cx="7704856" cy="1008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altLang="ru-RU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етапредметно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-психологического взаимодействия включает :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3064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es-foto.ru/media_file/images/School_foto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79930">
            <a:off x="7127865" y="4405233"/>
            <a:ext cx="1475925" cy="221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83568" y="260648"/>
            <a:ext cx="7704856" cy="1008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altLang="ru-RU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етапредметно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-психологического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взаимодействия: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18" y="12687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«Психическая запруда».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психическое событие задерживается в своем естественном течении, то психическое движение продолжается и образует «запруду», то есть оно останавливается и повышается  на том месте, где есть налицо задержка, помеха, перерыв.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025" y="3228989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«Жизнь человеческого духа».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Акцент делается на проживании человеком сложных жизненных ситуаций, в которых проявляется духовная основа его жизнедеятельности. Через погружение и осмысление музыкального текста.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1357298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«Доминанта».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принцип: неожиданность эмоционального внушения. Применяется в тот момент, когда возникают затруднения, для прояснения ситуации (проблемная ситуация). Это помогает определить смысл, эмоциональный строй, произведения, способствует созданию ситуаций духовного прозрения.</a:t>
            </a:r>
          </a:p>
          <a:p>
            <a:pPr lvl="0" algn="just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Сопереживания».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Способствует более глубокому пониманию произведения.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1357298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«Гипнотическое внушение».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 делает высказывание, состоящее из двух частей. Первая часть адресована рациональной части сознания и выглядит как предложение или запрос. Вторая часть адресуется бессознательной сфере и внушает собеседнику получение некоторой выгоды, связанной с первой частью. Первая часть говорится очень уверенно. Там, где происходит обращение к бессознательному, тон понижается, а темп речи замедляется («Вслушайтесь в звуки…»)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fotodeti.ru/images/foto_b/470_015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8775">
            <a:off x="242773" y="5167981"/>
            <a:ext cx="2259283" cy="150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8" descr="Удивлять-600x398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34087">
            <a:off x="3587657" y="5033792"/>
            <a:ext cx="2259283" cy="150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313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1"/>
      <p:bldP spid="11" grpId="2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 bwMode="black">
          <a:xfrm>
            <a:off x="457200" y="319088"/>
            <a:ext cx="41148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Приёмы:</a:t>
            </a:r>
          </a:p>
        </p:txBody>
      </p:sp>
      <p:sp>
        <p:nvSpPr>
          <p:cNvPr id="5" name="Объект 7"/>
          <p:cNvSpPr txBox="1">
            <a:spLocks/>
          </p:cNvSpPr>
          <p:nvPr/>
        </p:nvSpPr>
        <p:spPr bwMode="auto">
          <a:xfrm>
            <a:off x="457200" y="1076325"/>
            <a:ext cx="48387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altLang="ru-RU" i="1" kern="0" dirty="0" smtClean="0">
                <a:latin typeface="Times New Roman" pitchFamily="18" charset="0"/>
                <a:cs typeface="Times New Roman" pitchFamily="18" charset="0"/>
              </a:rPr>
              <a:t>хоровое и ансамблевое пение, игра на инструментах, восприятия через синтез искусства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86" y="3053698"/>
            <a:ext cx="3860800" cy="2865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2413" y="285750"/>
            <a:ext cx="3733800" cy="30289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630">
            <a:off x="5229225" y="3586163"/>
            <a:ext cx="362108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kx="-3284103" algn="br" rotWithShape="0">
                    <a:srgbClr val="105C82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9" name="4 участие в концерте 201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9058" y="2500306"/>
            <a:ext cx="4929198" cy="394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94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6"/>
          <p:cNvSpPr txBox="1">
            <a:spLocks/>
          </p:cNvSpPr>
          <p:nvPr/>
        </p:nvSpPr>
        <p:spPr bwMode="black">
          <a:xfrm>
            <a:off x="881063" y="346075"/>
            <a:ext cx="41290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45720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Средства:</a:t>
            </a: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"/>
          <p:cNvSpPr txBox="1">
            <a:spLocks/>
          </p:cNvSpPr>
          <p:nvPr/>
        </p:nvSpPr>
        <p:spPr bwMode="auto">
          <a:xfrm>
            <a:off x="457200" y="10255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аудио-видео записи;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презентации;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посещение выставок, концертов;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в музыкальных конкурсах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alt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0099">
            <a:off x="338481" y="3035314"/>
            <a:ext cx="4127500" cy="3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2521">
            <a:off x="5796401" y="381689"/>
            <a:ext cx="3074429" cy="231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189288"/>
            <a:ext cx="4104456" cy="305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 конкурс патриотической песни 2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8303" y="2823487"/>
            <a:ext cx="4779442" cy="35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1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Показатели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ценностных ориентаций у учащихся</a:t>
            </a: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214282" y="1071546"/>
            <a:ext cx="8208912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None/>
              <a:tabLst/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kern="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«Познание»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стремления к приобретению знаний об окружающем мире и их отношение к познанию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«Я – ценность»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определяет характер отношения подростка к себе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«Другой – ценность»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устанавливает умение конструктивно выстраивать межличностные отношения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«Общественно полезная деятельность»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определяет, в какой степени на данный момент учащийся разделяет важность общественно полезной деятельности как личностной ценности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CCFF"/>
              </a:buClr>
              <a:buSz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«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Синергичность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-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как умение сознательно согласовывать собственные действия с окружающими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7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466240"/>
              </p:ext>
            </p:extLst>
          </p:nvPr>
        </p:nvGraphicFramePr>
        <p:xfrm>
          <a:off x="256158" y="1413591"/>
          <a:ext cx="8775699" cy="500634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241338"/>
                <a:gridCol w="2241338"/>
                <a:gridCol w="2241338"/>
                <a:gridCol w="2051685"/>
              </a:tblGrid>
              <a:tr h="238338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Ценностные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ориентации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и уровни их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сформированности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Количество учащихся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713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Начало внедрения методической системы </a:t>
                      </a:r>
                      <a:endParaRPr lang="ru-RU" sz="1600" dirty="0" smtClean="0">
                        <a:effectLst/>
                        <a:latin typeface="Georgia" panose="02040502050405020303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(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2011/2012 </a:t>
                      </a: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уч.г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.)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Конец </a:t>
                      </a:r>
                      <a:endParaRPr lang="ru-RU" sz="1600" dirty="0" smtClean="0">
                        <a:effectLst/>
                        <a:latin typeface="Georgia" panose="02040502050405020303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anose="02040502050405020303" pitchFamily="18" charset="0"/>
                        </a:rPr>
                        <a:t>эксперимента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(2013/2014 </a:t>
                      </a:r>
                      <a:r>
                        <a:rPr lang="ru-RU" sz="1600" dirty="0" err="1">
                          <a:effectLst/>
                          <a:latin typeface="Georgia" panose="02040502050405020303" pitchFamily="18" charset="0"/>
                        </a:rPr>
                        <a:t>уч.г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.)</a:t>
                      </a:r>
                      <a:endParaRPr lang="ru-RU" sz="1600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Познание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67,1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37.3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Constantia" panose="02030602050306030303" pitchFamily="18" charset="0"/>
                        </a:rPr>
                        <a:t>17,3</a:t>
                      </a:r>
                      <a:endParaRPr lang="ru-RU" sz="140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29,3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15,6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33,4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Я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- ценность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58,2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20,2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20,4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34,2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21,4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45,6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Другой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- ценность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70,0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59,5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16,7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17,9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13,3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22,6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Общественно-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полезная деятельность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65,5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32,3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19,1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38,1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72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15,4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29,6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Синергичность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59,2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15,7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23,3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46,4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  <a:tr h="23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высокий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17,5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Constantia" panose="02030602050306030303" pitchFamily="18" charset="0"/>
                        </a:rPr>
                        <a:t>37,9</a:t>
                      </a:r>
                      <a:endParaRPr lang="ru-RU" sz="1400" dirty="0">
                        <a:effectLst/>
                        <a:latin typeface="Constantia" panose="02030602050306030303" pitchFamily="18" charset="0"/>
                        <a:ea typeface="Calibri"/>
                        <a:cs typeface="Times New Roman"/>
                      </a:endParaRPr>
                    </a:p>
                  </a:txBody>
                  <a:tcPr marL="73027" marR="73027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188640"/>
            <a:ext cx="792088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развития ценностей личности </a:t>
            </a:r>
          </a:p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32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7-го </a:t>
            </a:r>
            <a:r>
              <a:rPr lang="ru-RU" alt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9</a:t>
            </a:r>
            <a:r>
              <a:rPr lang="ru-RU" altLang="ru-RU" sz="32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-му </a:t>
            </a:r>
            <a:r>
              <a:rPr lang="ru-RU" alt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классу (в %)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050957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F:\Новая папка (2)\1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883" y="386316"/>
            <a:ext cx="1574048" cy="246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15183">
            <a:off x="711826" y="346086"/>
            <a:ext cx="1988283" cy="252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:\Новая папка (2)\3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7657">
            <a:off x="4044606" y="2410989"/>
            <a:ext cx="163085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F:\Новая папка (2)\1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78959">
            <a:off x="2460078" y="2978972"/>
            <a:ext cx="1931587" cy="249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F:\Новая папка (2)\4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84784">
            <a:off x="4969178" y="3642768"/>
            <a:ext cx="2007373" cy="285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 descr="F:\Новая папка (2)\6 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04149">
            <a:off x="6407924" y="563704"/>
            <a:ext cx="1728192" cy="245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F:\Новая папка (2)\7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820088"/>
            <a:ext cx="1740193" cy="260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F:\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2780928"/>
            <a:ext cx="182011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Дмитрий\Desktop\моё портфолио\благодар.письма\стр1 0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2303" r="8035" b="3796"/>
          <a:stretch>
            <a:fillRect/>
          </a:stretch>
        </p:blipFill>
        <p:spPr bwMode="auto">
          <a:xfrm>
            <a:off x="251520" y="2498710"/>
            <a:ext cx="1728339" cy="242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Дмитрий\Desktop\моё портфолио\благодар.письма\стр1 0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3903" b="2191"/>
          <a:stretch>
            <a:fillRect/>
          </a:stretch>
        </p:blipFill>
        <p:spPr bwMode="auto">
          <a:xfrm>
            <a:off x="1514428" y="4331750"/>
            <a:ext cx="1723625" cy="234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20947784">
            <a:off x="332678" y="355808"/>
            <a:ext cx="4070689" cy="303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2903" y="3536742"/>
            <a:ext cx="3984625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:\Новая папка (2)\3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7657">
            <a:off x="4197006" y="2563389"/>
            <a:ext cx="163085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43695" y="121386"/>
            <a:ext cx="4013200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Дмитрий\Desktop\getImage (1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823">
            <a:off x="4069013" y="3254911"/>
            <a:ext cx="4624902" cy="307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 bwMode="black">
          <a:xfrm>
            <a:off x="0" y="319088"/>
            <a:ext cx="44894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Перспективы</a:t>
            </a:r>
          </a:p>
        </p:txBody>
      </p:sp>
      <p:sp>
        <p:nvSpPr>
          <p:cNvPr id="5" name="Объект 4"/>
          <p:cNvSpPr txBox="1">
            <a:spLocks/>
          </p:cNvSpPr>
          <p:nvPr/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Использовать «цепочку» взаимосвязей: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 - состояние эмоционального переживания - активизация </a:t>
            </a:r>
            <a:r>
              <a:rPr lang="ru-RU" altLang="ru-RU" sz="2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инсайтных</a:t>
            </a: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механизмов - развитие духовно-нравственных качеств школьников.</a:t>
            </a:r>
          </a:p>
          <a:p>
            <a:pPr marL="0" indent="0" algn="just"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Продуктивный отбор музыкального текста с целью усиления воздействия на эмоциональную и духовно-нравственную сферу учащихся.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 процессе моделирования занятий использовать как можно больше стохастических компонентов, способных доносить информацию до сознания школьников прямо и непосредственно на верхние интуитивные уровни его сознания.</a:t>
            </a:r>
          </a:p>
          <a:p>
            <a:pPr algn="just">
              <a:defRPr/>
            </a:pPr>
            <a:endParaRPr lang="ru-RU" altLang="ru-RU" sz="32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 bwMode="black">
          <a:xfrm>
            <a:off x="-382588" y="290513"/>
            <a:ext cx="3140076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Вывод</a:t>
            </a:r>
          </a:p>
        </p:txBody>
      </p:sp>
      <p:sp>
        <p:nvSpPr>
          <p:cNvPr id="5" name="Объект 4"/>
          <p:cNvSpPr txBox="1">
            <a:spLocks/>
          </p:cNvSpPr>
          <p:nvPr/>
        </p:nvSpPr>
        <p:spPr bwMode="auto">
          <a:xfrm>
            <a:off x="251520" y="1076325"/>
            <a:ext cx="7992888" cy="42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	На </a:t>
            </a:r>
            <a:r>
              <a:rPr lang="ru-RU" altLang="ru-RU" sz="2400" kern="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уроках музыки детям предоставляется возможность восприятия музыки на </a:t>
            </a:r>
            <a:r>
              <a:rPr lang="ru-RU" altLang="ru-RU" sz="2400" kern="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метапредметном</a:t>
            </a:r>
            <a:r>
              <a:rPr lang="ru-RU" altLang="ru-RU" sz="2400" kern="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уровне, позволяющем осуществлять спонтанное воздействие музыкального текста на интуицию учащегося как универсального механизма формирования духовно-нравственной сферы, что, в свою очередь, позволяет добиваться новых образовательных результатов в условиях реализации 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ФГОС</a:t>
            </a:r>
          </a:p>
          <a:p>
            <a:pPr algn="just">
              <a:defRPr/>
            </a:pPr>
            <a:endParaRPr lang="ru-RU" altLang="ru-RU" sz="2400" kern="0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вступление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836712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1259632" y="1772816"/>
            <a:ext cx="6048672" cy="57606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  <a:defRPr/>
            </a:pP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256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928670"/>
            <a:ext cx="4940776" cy="904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defRPr/>
            </a:pPr>
            <a:r>
              <a:rPr lang="ru-RU" altLang="ru-RU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предмета «музыка» </a:t>
            </a:r>
            <a:endParaRPr lang="ru-RU" altLang="ru-RU" sz="24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defRPr/>
            </a:pPr>
            <a:r>
              <a:rPr lang="ru-RU" alt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проявляются в следующем:</a:t>
            </a:r>
            <a:endParaRPr lang="ru-RU" altLang="ru-RU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6"/>
          <p:cNvSpPr txBox="1">
            <a:spLocks/>
          </p:cNvSpPr>
          <p:nvPr/>
        </p:nvSpPr>
        <p:spPr bwMode="auto">
          <a:xfrm>
            <a:off x="258324" y="1916832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altLang="ru-RU" sz="2400" kern="0" dirty="0" smtClean="0">
                <a:latin typeface="Times New Roman" pitchFamily="18" charset="0"/>
                <a:cs typeface="Times New Roman" pitchFamily="18" charset="0"/>
              </a:rPr>
              <a:t>1. в апелляции музыкального текста прямо и непосредственно к интуиции - источнику развития духовной сферы сознания ребенка;</a:t>
            </a:r>
          </a:p>
          <a:p>
            <a:pPr marL="0" indent="0" algn="just">
              <a:buFont typeface="Wingdings" pitchFamily="2" charset="2"/>
              <a:buNone/>
            </a:pPr>
            <a:endParaRPr lang="ru-RU" altLang="ru-RU" sz="2400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6"/>
          <p:cNvSpPr txBox="1">
            <a:spLocks/>
          </p:cNvSpPr>
          <p:nvPr/>
        </p:nvSpPr>
        <p:spPr bwMode="auto">
          <a:xfrm>
            <a:off x="207524" y="3240807"/>
            <a:ext cx="8229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spcBef>
                <a:spcPts val="0"/>
              </a:spcBef>
              <a:buClr>
                <a:srgbClr val="66CCFF"/>
              </a:buClr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самоорганизации сферы чувств, которые являются первичным механизмом приращения духовных ценностей мировой музыкальной культуры (синергетический подход);</a:t>
            </a:r>
          </a:p>
          <a:p>
            <a:pPr algn="just">
              <a:buClr>
                <a:srgbClr val="66CCFF"/>
              </a:buClr>
              <a:defRPr/>
            </a:pPr>
            <a:endParaRPr lang="ru-RU" altLang="ru-RU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6"/>
          <p:cNvSpPr txBox="1">
            <a:spLocks/>
          </p:cNvSpPr>
          <p:nvPr/>
        </p:nvSpPr>
        <p:spPr bwMode="auto">
          <a:xfrm>
            <a:off x="258324" y="4869160"/>
            <a:ext cx="82296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Clr>
                <a:srgbClr val="66CCFF"/>
              </a:buClr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интеллектуальной сферы, как сферы постижения смыслов музыкального текста.</a:t>
            </a:r>
          </a:p>
        </p:txBody>
      </p:sp>
    </p:spTree>
    <p:extLst>
      <p:ext uri="{BB962C8B-B14F-4D97-AF65-F5344CB8AC3E}">
        <p14:creationId xmlns:p14="http://schemas.microsoft.com/office/powerpoint/2010/main" val="37714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black">
          <a:xfrm>
            <a:off x="708025" y="325438"/>
            <a:ext cx="3613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Я.А.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Пономарёв</a:t>
            </a: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69900" y="1190625"/>
            <a:ext cx="4038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Творчество – двухфазовый процесс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Логика          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               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               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               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                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Интуиция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       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162050" y="2425700"/>
            <a:ext cx="2794000" cy="127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3" name="Прямая соединительная линия 12"/>
          <p:cNvCxnSpPr/>
          <p:nvPr/>
        </p:nvCxnSpPr>
        <p:spPr>
          <a:xfrm>
            <a:off x="1117600" y="2936875"/>
            <a:ext cx="284797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1117600" y="3433763"/>
            <a:ext cx="29083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1168400" y="3917950"/>
            <a:ext cx="290195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162050" y="4379913"/>
            <a:ext cx="2908300" cy="127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1117600" y="2438400"/>
            <a:ext cx="1397000" cy="1968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219200" y="2438400"/>
            <a:ext cx="1143000" cy="1968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2362200" y="2438400"/>
            <a:ext cx="1549400" cy="1968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565400" y="2438400"/>
            <a:ext cx="1155700" cy="195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 flipV="1">
            <a:off x="457200" y="2425700"/>
            <a:ext cx="12700" cy="187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22" name="Прямая со стрелкой 21"/>
          <p:cNvCxnSpPr/>
          <p:nvPr/>
        </p:nvCxnSpPr>
        <p:spPr>
          <a:xfrm>
            <a:off x="736600" y="2482850"/>
            <a:ext cx="12700" cy="18669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995068" y="325438"/>
            <a:ext cx="31591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В.Н. Дружинин </a:t>
            </a:r>
            <a:endParaRPr lang="ru-RU" dirty="0">
              <a:latin typeface="Arial" charset="0"/>
            </a:endParaRPr>
          </a:p>
        </p:txBody>
      </p:sp>
      <p:sp>
        <p:nvSpPr>
          <p:cNvPr id="24" name="Объект 3"/>
          <p:cNvSpPr txBox="1">
            <a:spLocks/>
          </p:cNvSpPr>
          <p:nvPr/>
        </p:nvSpPr>
        <p:spPr bwMode="auto">
          <a:xfrm>
            <a:off x="4070350" y="1003298"/>
            <a:ext cx="46640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-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это процесс доминирования бессознательного,  сознание-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субдоминантно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01381" y="2781300"/>
            <a:ext cx="34528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defRPr/>
            </a:pPr>
            <a:r>
              <a:rPr lang="ru-RU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А. Кутузов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 bwMode="auto">
          <a:xfrm>
            <a:off x="4121150" y="3243262"/>
            <a:ext cx="46132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66CCFF"/>
              </a:buClr>
              <a:buFont typeface="Wingdings" pitchFamily="2" charset="2"/>
              <a:buNone/>
              <a:defRPr/>
            </a:pPr>
            <a:r>
              <a:rPr lang="ru-RU" sz="2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Творчество-это</a:t>
            </a:r>
            <a:r>
              <a:rPr 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нелинейная система, обусловленная попаданием  сознания творящего человека в точку бифуркации (критическое состояние), из которой возможен сверхбыстрый рост</a:t>
            </a:r>
          </a:p>
          <a:p>
            <a:pPr marL="0" indent="0" algn="ctr">
              <a:buClr>
                <a:srgbClr val="66CCFF"/>
              </a:buClr>
              <a:buFont typeface="Wingdings" pitchFamily="2" charset="2"/>
              <a:buNone/>
              <a:defRPr/>
            </a:pPr>
            <a:endParaRPr lang="ru-RU" sz="2400" kern="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01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3" grpId="0"/>
      <p:bldP spid="24" grpId="0" build="p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 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между:</a:t>
            </a:r>
            <a:b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2210621">
            <a:off x="3373438" y="741363"/>
            <a:ext cx="338137" cy="102552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06888" y="1316038"/>
            <a:ext cx="338137" cy="335121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9629502">
            <a:off x="5229225" y="730250"/>
            <a:ext cx="338138" cy="10271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 bwMode="auto">
          <a:xfrm>
            <a:off x="231775" y="1376363"/>
            <a:ext cx="30019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66CCFF"/>
              </a:buClr>
              <a:buFont typeface="Wingdings" pitchFamily="2" charset="2"/>
              <a:buNone/>
              <a:defRPr/>
            </a:pPr>
            <a:r>
              <a:rPr lang="ru-RU" altLang="ru-RU" sz="2400" kern="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еобходимостью воспитания духовно-нравственных качеств личности и </a:t>
            </a:r>
            <a:r>
              <a:rPr lang="ru-RU" altLang="ru-RU" sz="2400" kern="0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технократизацией</a:t>
            </a: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подходов к её обучению и воспитанию</a:t>
            </a:r>
            <a:endParaRPr lang="ru-RU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 bwMode="auto">
          <a:xfrm>
            <a:off x="4722813" y="1519238"/>
            <a:ext cx="3949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ru-RU" altLang="ru-RU" sz="2400" kern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усилением технологического компонента в обучении и возможностями творчества как универсального способа развития духовно-нравственной сферы школьников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323528" y="5091113"/>
            <a:ext cx="8296597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1000"/>
              </a:spcAft>
              <a:buClr>
                <a:srgbClr val="66CCFF"/>
              </a:buClr>
              <a:buFont typeface="Wingdings" pitchFamily="2" charset="2"/>
              <a:buNone/>
              <a:defRPr/>
            </a:pPr>
            <a:r>
              <a:rPr lang="ru-RU" altLang="ru-RU" sz="2400" kern="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попаданием алогичной информации на уровень интуиции и ощущением ее как универсальной ценности и необходимостью ее осмысления на основе рефлексии</a:t>
            </a:r>
          </a:p>
          <a:p>
            <a:pPr algn="ctr">
              <a:defRPr/>
            </a:pPr>
            <a:endParaRPr lang="ru-RU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7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 bwMode="auto">
          <a:xfrm>
            <a:off x="95250" y="204788"/>
            <a:ext cx="266858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800" b="1">
                <a:solidFill>
                  <a:schemeClr val="tx1"/>
                </a:solidFill>
                <a:latin typeface="Arial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Проблема:</a:t>
            </a:r>
            <a:endParaRPr kumimoji="0" lang="ru-RU" altLang="ru-RU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 bwMode="auto">
          <a:xfrm>
            <a:off x="1619672" y="967890"/>
            <a:ext cx="62642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ru-RU" altLang="ru-RU" kern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какие педагогические условия необходимо создать средствами учебного предмета «музыка», чтобы они способствовали формированию духовно-нравственных качеств личности?</a:t>
            </a:r>
          </a:p>
          <a:p>
            <a:pPr algn="just">
              <a:defRPr/>
            </a:pPr>
            <a:endParaRPr lang="ru-RU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 bwMode="auto">
          <a:xfrm>
            <a:off x="119857" y="2850665"/>
            <a:ext cx="22748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800" b="1">
                <a:solidFill>
                  <a:schemeClr val="tx1"/>
                </a:solidFill>
                <a:latin typeface="Arial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CC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endParaRPr kumimoji="0" lang="ru-RU" sz="32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5"/>
          <p:cNvSpPr txBox="1">
            <a:spLocks/>
          </p:cNvSpPr>
          <p:nvPr/>
        </p:nvSpPr>
        <p:spPr bwMode="auto">
          <a:xfrm>
            <a:off x="1835696" y="3605635"/>
            <a:ext cx="61817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8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ru-RU" altLang="ru-RU" kern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«Музыкальный текст как универсальное средство формирования духовно-нравственной сферы ребёнка»</a:t>
            </a:r>
          </a:p>
        </p:txBody>
      </p:sp>
    </p:spTree>
    <p:extLst>
      <p:ext uri="{BB962C8B-B14F-4D97-AF65-F5344CB8AC3E}">
        <p14:creationId xmlns:p14="http://schemas.microsoft.com/office/powerpoint/2010/main" val="17480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allAtOnce"/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9"/>
          <p:cNvSpPr txBox="1">
            <a:spLocks noChangeArrowheads="1"/>
          </p:cNvSpPr>
          <p:nvPr/>
        </p:nvSpPr>
        <p:spPr bwMode="gray">
          <a:xfrm>
            <a:off x="173038" y="247650"/>
            <a:ext cx="251618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3200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en-US" altLang="ru-RU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995353" y="400587"/>
            <a:ext cx="58313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i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i="1" dirty="0" smtClean="0">
                <a:latin typeface="Times New Roman" pitchFamily="18" charset="0"/>
                <a:cs typeface="Times New Roman" pitchFamily="18" charset="0"/>
              </a:rPr>
              <a:t>духовно-нравственной сферы школьника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i="1" dirty="0" smtClean="0">
                <a:latin typeface="Times New Roman" pitchFamily="18" charset="0"/>
                <a:cs typeface="Times New Roman" pitchFamily="18" charset="0"/>
              </a:rPr>
              <a:t>средствами музыкального текста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gray">
          <a:xfrm>
            <a:off x="325438" y="1340768"/>
            <a:ext cx="251618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3200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en-US" altLang="ru-RU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214597" y="1844824"/>
            <a:ext cx="7974013" cy="583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r>
              <a:rPr lang="ru-RU" altLang="ru-RU" sz="24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altLang="ru-RU" sz="24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азвивать духовно-нравственную сферу обучающегося за счет культивирования на уроках музыки и во внеурочной деятельности процесса творчества;</a:t>
            </a:r>
          </a:p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r>
              <a:rPr lang="ru-RU" altLang="ru-RU" sz="24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стимулировать развитие эмоциональных переживаний, являющихся первичным механизмом творчества;</a:t>
            </a:r>
          </a:p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r>
              <a:rPr lang="ru-RU" altLang="ru-RU" sz="24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altLang="ru-RU" sz="24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оздавать условия для восприятия музыки ребенком как потока алогичной информации, ведущей к  самоорганизации порядка на уровне интуиции;</a:t>
            </a:r>
          </a:p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r>
              <a:rPr lang="ru-RU" altLang="ru-RU" sz="24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altLang="ru-RU" sz="24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азвивать интеллектуальную сферу ребенка на основе осмысления музыкального текста.</a:t>
            </a:r>
          </a:p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endParaRPr lang="ru-RU" altLang="ru-RU" sz="2400" b="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Font typeface="Wingdings" pitchFamily="2" charset="2"/>
              <a:buChar char="Ø"/>
            </a:pPr>
            <a:endParaRPr lang="ru-RU" altLang="ru-RU" sz="2400" b="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black">
          <a:xfrm>
            <a:off x="50800" y="319088"/>
            <a:ext cx="89614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модель развития духовно-нравственных качеств школьника средствами предмета «музыка»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100" y="6018213"/>
            <a:ext cx="8720138" cy="709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Энергоинформационные возможности учебного предмета «музыка»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14300" y="4940300"/>
            <a:ext cx="1195388" cy="955675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436688" y="4940300"/>
            <a:ext cx="1616075" cy="955675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148013" y="4940300"/>
            <a:ext cx="1744662" cy="955675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Интуиция</a:t>
            </a:r>
            <a:endParaRPr kumimoji="0" lang="ru-RU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029200" y="4940300"/>
            <a:ext cx="1335088" cy="955675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Стихия</a:t>
            </a:r>
            <a:endParaRPr kumimoji="0" lang="ru-RU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567488" y="4940300"/>
            <a:ext cx="1187450" cy="955675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Ниша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904163" y="4943475"/>
            <a:ext cx="1187450" cy="954088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Трофика</a:t>
            </a:r>
            <a:endParaRPr kumimoji="0" lang="ru-RU" sz="20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2244725" y="3984625"/>
            <a:ext cx="4730750" cy="815975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внешней среды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65325" y="3376613"/>
            <a:ext cx="5222875" cy="52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 внутренней среды</a:t>
            </a:r>
          </a:p>
        </p:txBody>
      </p:sp>
      <p:sp>
        <p:nvSpPr>
          <p:cNvPr id="14" name="Выноска со стрелкой вниз 13"/>
          <p:cNvSpPr/>
          <p:nvPr/>
        </p:nvSpPr>
        <p:spPr>
          <a:xfrm rot="19507701">
            <a:off x="287961" y="2356080"/>
            <a:ext cx="2318479" cy="1560513"/>
          </a:xfrm>
          <a:prstGeom prst="downArrowCallout">
            <a:avLst>
              <a:gd name="adj1" fmla="val 8467"/>
              <a:gd name="adj2" fmla="val 15027"/>
              <a:gd name="adj3" fmla="val 13268"/>
              <a:gd name="adj4" fmla="val 75726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точки бифуркации</a:t>
            </a:r>
          </a:p>
        </p:txBody>
      </p:sp>
      <p:sp>
        <p:nvSpPr>
          <p:cNvPr id="15" name="Выноска со стрелкой вниз 14"/>
          <p:cNvSpPr/>
          <p:nvPr/>
        </p:nvSpPr>
        <p:spPr>
          <a:xfrm rot="2072571">
            <a:off x="6711950" y="2397125"/>
            <a:ext cx="2181225" cy="1560513"/>
          </a:xfrm>
          <a:prstGeom prst="downArrowCallout">
            <a:avLst>
              <a:gd name="adj1" fmla="val 8467"/>
              <a:gd name="adj2" fmla="val 15027"/>
              <a:gd name="adj3" fmla="val 13268"/>
              <a:gd name="adj4" fmla="val 75726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</a:t>
            </a:r>
            <a:r>
              <a:rPr kumimoji="0" lang="ru-RU" altLang="ru-RU" sz="24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инсайта</a:t>
            </a:r>
            <a:endParaRPr kumimoji="0" lang="ru-RU" altLang="ru-RU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ройная стрелка влево/вправо/вверх 15"/>
          <p:cNvSpPr/>
          <p:nvPr/>
        </p:nvSpPr>
        <p:spPr>
          <a:xfrm>
            <a:off x="2657475" y="2400300"/>
            <a:ext cx="3838575" cy="668338"/>
          </a:xfrm>
          <a:prstGeom prst="leftRightUpArrow">
            <a:avLst/>
          </a:prstGeom>
          <a:solidFill>
            <a:srgbClr val="E4A04E">
              <a:lumMod val="60000"/>
              <a:lumOff val="40000"/>
            </a:srgbClr>
          </a:solidFill>
          <a:ln w="25400" cap="flat" cmpd="sng" algn="ctr">
            <a:solidFill>
              <a:srgbClr val="E4A04E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44725" y="1790700"/>
            <a:ext cx="4730750" cy="520700"/>
          </a:xfrm>
          <a:prstGeom prst="rect">
            <a:avLst/>
          </a:prstGeom>
          <a:solidFill>
            <a:srgbClr val="E4A04E">
              <a:lumMod val="60000"/>
              <a:lumOff val="40000"/>
            </a:srgbClr>
          </a:solidFill>
          <a:ln w="25400" cap="flat" cmpd="sng" algn="ctr">
            <a:solidFill>
              <a:srgbClr val="E4A04E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 внутренней среды</a:t>
            </a:r>
          </a:p>
        </p:txBody>
      </p:sp>
      <p:sp>
        <p:nvSpPr>
          <p:cNvPr id="19" name="Равнобедренный треугольник 30743"/>
          <p:cNvSpPr/>
          <p:nvPr/>
        </p:nvSpPr>
        <p:spPr>
          <a:xfrm>
            <a:off x="239713" y="963613"/>
            <a:ext cx="8740775" cy="557212"/>
          </a:xfrm>
          <a:prstGeom prst="triangle">
            <a:avLst>
              <a:gd name="adj" fmla="val 49864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1" u="none" strike="noStrike" kern="0" cap="none" spc="0" normalizeH="0" baseline="0" noProof="0" dirty="0">
              <a:ln>
                <a:noFill/>
              </a:ln>
              <a:solidFill>
                <a:srgbClr val="174578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6"/>
          <p:cNvSpPr txBox="1">
            <a:spLocks noChangeArrowheads="1"/>
          </p:cNvSpPr>
          <p:nvPr/>
        </p:nvSpPr>
        <p:spPr bwMode="auto">
          <a:xfrm>
            <a:off x="1406525" y="1152525"/>
            <a:ext cx="6878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Духовно-нравственные качества школьника</a:t>
            </a:r>
          </a:p>
        </p:txBody>
      </p:sp>
    </p:spTree>
    <p:extLst>
      <p:ext uri="{BB962C8B-B14F-4D97-AF65-F5344CB8AC3E}">
        <p14:creationId xmlns:p14="http://schemas.microsoft.com/office/powerpoint/2010/main" val="199121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8" name="Text Box 16"/>
          <p:cNvSpPr txBox="1">
            <a:spLocks noChangeArrowheads="1"/>
          </p:cNvSpPr>
          <p:nvPr/>
        </p:nvSpPr>
        <p:spPr bwMode="gray">
          <a:xfrm>
            <a:off x="1947730" y="1369837"/>
            <a:ext cx="2232133" cy="46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9088" indent="-319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black">
          <a:xfrm>
            <a:off x="184150" y="546100"/>
            <a:ext cx="883126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Модель </a:t>
            </a:r>
            <a:b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«Духовно-нравственное развитие школьника»</a:t>
            </a:r>
            <a:b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(содержание практической работы по предмету</a:t>
            </a:r>
            <a:r>
              <a:rPr kumimoji="0" lang="ru-RU" alt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2163" y="6178550"/>
            <a:ext cx="7615237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1750" y="5721350"/>
            <a:ext cx="64389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7988" y="5283200"/>
            <a:ext cx="5583237" cy="438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9300" y="4818063"/>
            <a:ext cx="4968875" cy="465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позитивное отношение к себе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105025" y="4403725"/>
            <a:ext cx="4797425" cy="414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позитивное отношение к другим</a:t>
            </a:r>
          </a:p>
        </p:txBody>
      </p:sp>
      <p:sp>
        <p:nvSpPr>
          <p:cNvPr id="9" name="Стрелка вправо 8"/>
          <p:cNvSpPr/>
          <p:nvPr/>
        </p:nvSpPr>
        <p:spPr>
          <a:xfrm rot="19714404">
            <a:off x="3662363" y="4192588"/>
            <a:ext cx="382587" cy="14763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2672655">
            <a:off x="4841875" y="4203700"/>
            <a:ext cx="382588" cy="14763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3400425" y="3684588"/>
            <a:ext cx="2082800" cy="4064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400425" y="3230563"/>
            <a:ext cx="2089150" cy="4064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интуиция</a:t>
            </a:r>
          </a:p>
        </p:txBody>
      </p:sp>
      <p:sp>
        <p:nvSpPr>
          <p:cNvPr id="13" name="Двойная стрелка влево/вверх 12"/>
          <p:cNvSpPr/>
          <p:nvPr/>
        </p:nvSpPr>
        <p:spPr>
          <a:xfrm rot="8057503">
            <a:off x="3036888" y="3481388"/>
            <a:ext cx="355600" cy="330200"/>
          </a:xfrm>
          <a:prstGeom prst="leftUp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4" name="Двойная стрелка влево/вверх 13"/>
          <p:cNvSpPr/>
          <p:nvPr/>
        </p:nvSpPr>
        <p:spPr>
          <a:xfrm rot="19199386">
            <a:off x="5516563" y="3471863"/>
            <a:ext cx="355600" cy="330200"/>
          </a:xfrm>
          <a:prstGeom prst="leftUp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18789697">
            <a:off x="3420269" y="2364581"/>
            <a:ext cx="196850" cy="103663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4379913" y="2844800"/>
            <a:ext cx="258762" cy="42545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2757513">
            <a:off x="5346700" y="2478088"/>
            <a:ext cx="211137" cy="89058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01750" y="2219325"/>
            <a:ext cx="1771650" cy="5873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истина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19500" y="2219325"/>
            <a:ext cx="1771650" cy="5873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49938" y="2219325"/>
            <a:ext cx="1771650" cy="5873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добро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верх 20"/>
          <p:cNvSpPr/>
          <p:nvPr/>
        </p:nvSpPr>
        <p:spPr>
          <a:xfrm rot="2097724">
            <a:off x="3268663" y="1752600"/>
            <a:ext cx="238125" cy="75565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2" name="Стрелка вверх 21"/>
          <p:cNvSpPr/>
          <p:nvPr/>
        </p:nvSpPr>
        <p:spPr>
          <a:xfrm>
            <a:off x="4351338" y="1787525"/>
            <a:ext cx="273050" cy="43180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3" name="Стрелка вверх 22"/>
          <p:cNvSpPr/>
          <p:nvPr/>
        </p:nvSpPr>
        <p:spPr>
          <a:xfrm rot="19283056">
            <a:off x="5403850" y="1720850"/>
            <a:ext cx="255588" cy="78422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01750" y="1255713"/>
            <a:ext cx="6438900" cy="5381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1B9AD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развитие школьника</a:t>
            </a:r>
          </a:p>
        </p:txBody>
      </p:sp>
    </p:spTree>
    <p:extLst>
      <p:ext uri="{BB962C8B-B14F-4D97-AF65-F5344CB8AC3E}">
        <p14:creationId xmlns:p14="http://schemas.microsoft.com/office/powerpoint/2010/main" val="3634859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Презентация к выступ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резентация к выступ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резентация к выступ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выступл</Template>
  <TotalTime>1003</TotalTime>
  <Words>909</Words>
  <Application>Microsoft Office PowerPoint</Application>
  <PresentationFormat>Экран (4:3)</PresentationFormat>
  <Paragraphs>215</Paragraphs>
  <Slides>20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Constantia</vt:lpstr>
      <vt:lpstr>Georgia</vt:lpstr>
      <vt:lpstr>Times New Roman</vt:lpstr>
      <vt:lpstr>Verdana</vt:lpstr>
      <vt:lpstr>Wingdings</vt:lpstr>
      <vt:lpstr>Презентация к выступл</vt:lpstr>
      <vt:lpstr>2_Презентация к выступл</vt:lpstr>
      <vt:lpstr>1_Презентация к выступл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Малинина</dc:creator>
  <cp:lastModifiedBy>Роман</cp:lastModifiedBy>
  <cp:revision>124</cp:revision>
  <dcterms:created xsi:type="dcterms:W3CDTF">2013-09-19T10:36:24Z</dcterms:created>
  <dcterms:modified xsi:type="dcterms:W3CDTF">2014-08-11T08:23:32Z</dcterms:modified>
</cp:coreProperties>
</file>