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37" r:id="rId2"/>
    <p:sldId id="333" r:id="rId3"/>
    <p:sldId id="336" r:id="rId4"/>
    <p:sldId id="325" r:id="rId5"/>
    <p:sldId id="334" r:id="rId6"/>
    <p:sldId id="293" r:id="rId7"/>
    <p:sldId id="294" r:id="rId8"/>
    <p:sldId id="316" r:id="rId9"/>
    <p:sldId id="296" r:id="rId10"/>
    <p:sldId id="331" r:id="rId11"/>
    <p:sldId id="304" r:id="rId12"/>
    <p:sldId id="327" r:id="rId13"/>
    <p:sldId id="300" r:id="rId14"/>
    <p:sldId id="301" r:id="rId15"/>
    <p:sldId id="266" r:id="rId16"/>
    <p:sldId id="303" r:id="rId17"/>
    <p:sldId id="305" r:id="rId18"/>
    <p:sldId id="308" r:id="rId19"/>
    <p:sldId id="306" r:id="rId20"/>
    <p:sldId id="30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A20B"/>
    <a:srgbClr val="9851EF"/>
    <a:srgbClr val="F8F8F8"/>
    <a:srgbClr val="FFFF99"/>
    <a:srgbClr val="080808"/>
    <a:srgbClr val="FE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01" autoAdjust="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D588D-46FB-496E-81E1-29190B37E84D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</dgm:pt>
    <dgm:pt modelId="{EE604E4F-B6EC-4AB9-B78B-380A43A7BB2E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Проблемное изложение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BBE94CF-F186-42C6-8106-ABB45DE85A48}" type="parTrans" cxnId="{12FA3E78-DBB2-4EBE-AEAA-4C56ECB82AA7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CD5A274B-79E4-467F-A6CB-C5E3C06C2607}" type="sibTrans" cxnId="{12FA3E78-DBB2-4EBE-AEAA-4C56ECB82AA7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EB3B90BB-3A28-4855-B087-D60F55B97D02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Исследовательский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B8DECAA-A4A6-46D2-9ECA-CAF366CF068A}" type="parTrans" cxnId="{4D7E58CA-069F-4FA2-9214-D3232DB74AB1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FA3160AA-22B7-45D1-93DF-173D556BE1C5}" type="sibTrans" cxnId="{4D7E58CA-069F-4FA2-9214-D3232DB74AB1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C3C9B415-8B18-4EE7-8D0F-A1A337C85763}">
      <dgm:prSet custT="1"/>
      <dgm:spPr>
        <a:solidFill>
          <a:srgbClr val="00B0F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Метод проектов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D9A25A91-034E-4C53-B873-2F3AA3E647B0}" type="parTrans" cxnId="{CA613352-066C-4930-AB74-A1D3A729DC47}">
      <dgm:prSet/>
      <dgm:spPr/>
      <dgm:t>
        <a:bodyPr/>
        <a:lstStyle/>
        <a:p>
          <a:endParaRPr lang="ru-RU"/>
        </a:p>
      </dgm:t>
    </dgm:pt>
    <dgm:pt modelId="{1F27AF97-9D97-4B6C-A0E2-F864DE7EFBE6}" type="sibTrans" cxnId="{CA613352-066C-4930-AB74-A1D3A729DC47}">
      <dgm:prSet/>
      <dgm:spPr/>
      <dgm:t>
        <a:bodyPr/>
        <a:lstStyle/>
        <a:p>
          <a:endParaRPr lang="ru-RU"/>
        </a:p>
      </dgm:t>
    </dgm:pt>
    <dgm:pt modelId="{658607A3-DC68-4ED1-A7A3-447A92962F5C}">
      <dgm:prSet custT="1"/>
      <dgm:spPr>
        <a:solidFill>
          <a:srgbClr val="FFC0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Поисковый (эвристический)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270188E-5A53-4AEA-839F-920E541303FA}" type="parTrans" cxnId="{46A451C4-D45A-442A-B998-A4E963CC2335}">
      <dgm:prSet/>
      <dgm:spPr/>
      <dgm:t>
        <a:bodyPr/>
        <a:lstStyle/>
        <a:p>
          <a:endParaRPr lang="ru-RU"/>
        </a:p>
      </dgm:t>
    </dgm:pt>
    <dgm:pt modelId="{36B2E437-C80D-47EC-83B4-F16EED36ECD0}" type="sibTrans" cxnId="{46A451C4-D45A-442A-B998-A4E963CC2335}">
      <dgm:prSet/>
      <dgm:spPr/>
      <dgm:t>
        <a:bodyPr/>
        <a:lstStyle/>
        <a:p>
          <a:endParaRPr lang="ru-RU"/>
        </a:p>
      </dgm:t>
    </dgm:pt>
    <dgm:pt modelId="{D5C88B2D-A127-41E2-BA3C-60B2779E3BA4}">
      <dgm:prSet custT="1"/>
      <dgm:spPr>
        <a:solidFill>
          <a:srgbClr val="92D05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Тестирование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7AA03673-798F-41A7-82DB-C0A96E711DB9}" type="parTrans" cxnId="{813F3E03-B34E-4A0F-967C-7BEE7F8EB5C1}">
      <dgm:prSet/>
      <dgm:spPr/>
      <dgm:t>
        <a:bodyPr/>
        <a:lstStyle/>
        <a:p>
          <a:endParaRPr lang="ru-RU"/>
        </a:p>
      </dgm:t>
    </dgm:pt>
    <dgm:pt modelId="{7B28D5A7-3044-4475-BC2F-9368EB26FED7}" type="sibTrans" cxnId="{813F3E03-B34E-4A0F-967C-7BEE7F8EB5C1}">
      <dgm:prSet/>
      <dgm:spPr/>
      <dgm:t>
        <a:bodyPr/>
        <a:lstStyle/>
        <a:p>
          <a:endParaRPr lang="ru-RU"/>
        </a:p>
      </dgm:t>
    </dgm:pt>
    <dgm:pt modelId="{3F8F91EA-B0DC-4A4B-9AC2-FF2C45276B94}" type="pres">
      <dgm:prSet presAssocID="{100D588D-46FB-496E-81E1-29190B37E84D}" presName="Name0" presStyleCnt="0">
        <dgm:presLayoutVars>
          <dgm:dir/>
          <dgm:resizeHandles val="exact"/>
        </dgm:presLayoutVars>
      </dgm:prSet>
      <dgm:spPr/>
    </dgm:pt>
    <dgm:pt modelId="{1EEE58DC-DDDF-4645-B27B-7A42BC1C88BE}" type="pres">
      <dgm:prSet presAssocID="{100D588D-46FB-496E-81E1-29190B37E84D}" presName="cycle" presStyleCnt="0"/>
      <dgm:spPr/>
    </dgm:pt>
    <dgm:pt modelId="{5EFB1487-1234-48D9-8801-CF2A1451EB3D}" type="pres">
      <dgm:prSet presAssocID="{EE604E4F-B6EC-4AB9-B78B-380A43A7BB2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7B5CC-A2C7-4BB1-9159-EA6016185673}" type="pres">
      <dgm:prSet presAssocID="{CD5A274B-79E4-467F-A6CB-C5E3C06C260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02B2C68-E8E1-4FB9-B712-3EADF2B1FED7}" type="pres">
      <dgm:prSet presAssocID="{EB3B90BB-3A28-4855-B087-D60F55B97D02}" presName="nodeFollowingNodes" presStyleLbl="node1" presStyleIdx="1" presStyleCnt="5" custScaleX="157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4E286-5FBD-4612-983B-7C7D9714953A}" type="pres">
      <dgm:prSet presAssocID="{C3C9B415-8B18-4EE7-8D0F-A1A337C85763}" presName="nodeFollowingNodes" presStyleLbl="node1" presStyleIdx="2" presStyleCnt="5" custScaleX="131141" custRadScaleRad="103775" custRadScaleInc="-2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1D9E3-D45D-4CCE-BB05-867A71D213F7}" type="pres">
      <dgm:prSet presAssocID="{D5C88B2D-A127-41E2-BA3C-60B2779E3BA4}" presName="nodeFollowingNodes" presStyleLbl="node1" presStyleIdx="3" presStyleCnt="5" custScaleX="115387" custRadScaleRad="104616" custRadScaleInc="25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F0E80-CD80-4C04-A1B7-C0C68116BDA3}" type="pres">
      <dgm:prSet presAssocID="{658607A3-DC68-4ED1-A7A3-447A92962F5C}" presName="nodeFollowingNodes" presStyleLbl="node1" presStyleIdx="4" presStyleCnt="5" custScaleX="148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E58CA-069F-4FA2-9214-D3232DB74AB1}" srcId="{100D588D-46FB-496E-81E1-29190B37E84D}" destId="{EB3B90BB-3A28-4855-B087-D60F55B97D02}" srcOrd="1" destOrd="0" parTransId="{BB8DECAA-A4A6-46D2-9ECA-CAF366CF068A}" sibTransId="{FA3160AA-22B7-45D1-93DF-173D556BE1C5}"/>
    <dgm:cxn modelId="{46A451C4-D45A-442A-B998-A4E963CC2335}" srcId="{100D588D-46FB-496E-81E1-29190B37E84D}" destId="{658607A3-DC68-4ED1-A7A3-447A92962F5C}" srcOrd="4" destOrd="0" parTransId="{C270188E-5A53-4AEA-839F-920E541303FA}" sibTransId="{36B2E437-C80D-47EC-83B4-F16EED36ECD0}"/>
    <dgm:cxn modelId="{A1734A4B-4403-468F-BF0F-39B3DABE3039}" type="presOf" srcId="{EB3B90BB-3A28-4855-B087-D60F55B97D02}" destId="{902B2C68-E8E1-4FB9-B712-3EADF2B1FED7}" srcOrd="0" destOrd="0" presId="urn:microsoft.com/office/officeart/2005/8/layout/cycle3"/>
    <dgm:cxn modelId="{813F3E03-B34E-4A0F-967C-7BEE7F8EB5C1}" srcId="{100D588D-46FB-496E-81E1-29190B37E84D}" destId="{D5C88B2D-A127-41E2-BA3C-60B2779E3BA4}" srcOrd="3" destOrd="0" parTransId="{7AA03673-798F-41A7-82DB-C0A96E711DB9}" sibTransId="{7B28D5A7-3044-4475-BC2F-9368EB26FED7}"/>
    <dgm:cxn modelId="{F769729E-0A79-4C21-B09C-1F16D7A15D1F}" type="presOf" srcId="{658607A3-DC68-4ED1-A7A3-447A92962F5C}" destId="{CE0F0E80-CD80-4C04-A1B7-C0C68116BDA3}" srcOrd="0" destOrd="0" presId="urn:microsoft.com/office/officeart/2005/8/layout/cycle3"/>
    <dgm:cxn modelId="{5735DACF-9EA3-4212-A8AD-872169B60270}" type="presOf" srcId="{C3C9B415-8B18-4EE7-8D0F-A1A337C85763}" destId="{A6F4E286-5FBD-4612-983B-7C7D9714953A}" srcOrd="0" destOrd="0" presId="urn:microsoft.com/office/officeart/2005/8/layout/cycle3"/>
    <dgm:cxn modelId="{545F2281-480C-467E-A21F-F26C9CB2B23B}" type="presOf" srcId="{EE604E4F-B6EC-4AB9-B78B-380A43A7BB2E}" destId="{5EFB1487-1234-48D9-8801-CF2A1451EB3D}" srcOrd="0" destOrd="0" presId="urn:microsoft.com/office/officeart/2005/8/layout/cycle3"/>
    <dgm:cxn modelId="{C895E217-D6BD-44DF-A49A-1F4444941DF6}" type="presOf" srcId="{100D588D-46FB-496E-81E1-29190B37E84D}" destId="{3F8F91EA-B0DC-4A4B-9AC2-FF2C45276B94}" srcOrd="0" destOrd="0" presId="urn:microsoft.com/office/officeart/2005/8/layout/cycle3"/>
    <dgm:cxn modelId="{373C2C67-ED3B-4C92-B5B2-EC3E3664C13F}" type="presOf" srcId="{D5C88B2D-A127-41E2-BA3C-60B2779E3BA4}" destId="{29B1D9E3-D45D-4CCE-BB05-867A71D213F7}" srcOrd="0" destOrd="0" presId="urn:microsoft.com/office/officeart/2005/8/layout/cycle3"/>
    <dgm:cxn modelId="{BACDF7A0-B820-4D4F-87F7-9249C457351B}" type="presOf" srcId="{CD5A274B-79E4-467F-A6CB-C5E3C06C2607}" destId="{CC47B5CC-A2C7-4BB1-9159-EA6016185673}" srcOrd="0" destOrd="0" presId="urn:microsoft.com/office/officeart/2005/8/layout/cycle3"/>
    <dgm:cxn modelId="{12FA3E78-DBB2-4EBE-AEAA-4C56ECB82AA7}" srcId="{100D588D-46FB-496E-81E1-29190B37E84D}" destId="{EE604E4F-B6EC-4AB9-B78B-380A43A7BB2E}" srcOrd="0" destOrd="0" parTransId="{CBBE94CF-F186-42C6-8106-ABB45DE85A48}" sibTransId="{CD5A274B-79E4-467F-A6CB-C5E3C06C2607}"/>
    <dgm:cxn modelId="{CA613352-066C-4930-AB74-A1D3A729DC47}" srcId="{100D588D-46FB-496E-81E1-29190B37E84D}" destId="{C3C9B415-8B18-4EE7-8D0F-A1A337C85763}" srcOrd="2" destOrd="0" parTransId="{D9A25A91-034E-4C53-B873-2F3AA3E647B0}" sibTransId="{1F27AF97-9D97-4B6C-A0E2-F864DE7EFBE6}"/>
    <dgm:cxn modelId="{A15D8C57-2C45-43AD-914E-177C6671E5A3}" type="presParOf" srcId="{3F8F91EA-B0DC-4A4B-9AC2-FF2C45276B94}" destId="{1EEE58DC-DDDF-4645-B27B-7A42BC1C88BE}" srcOrd="0" destOrd="0" presId="urn:microsoft.com/office/officeart/2005/8/layout/cycle3"/>
    <dgm:cxn modelId="{EC59FDA3-2A86-4CDF-A4A7-92E5796ECDB3}" type="presParOf" srcId="{1EEE58DC-DDDF-4645-B27B-7A42BC1C88BE}" destId="{5EFB1487-1234-48D9-8801-CF2A1451EB3D}" srcOrd="0" destOrd="0" presId="urn:microsoft.com/office/officeart/2005/8/layout/cycle3"/>
    <dgm:cxn modelId="{FE57C237-1C7B-4B0C-82B9-01A1CD5ACB1D}" type="presParOf" srcId="{1EEE58DC-DDDF-4645-B27B-7A42BC1C88BE}" destId="{CC47B5CC-A2C7-4BB1-9159-EA6016185673}" srcOrd="1" destOrd="0" presId="urn:microsoft.com/office/officeart/2005/8/layout/cycle3"/>
    <dgm:cxn modelId="{81C445E6-524A-46DC-A1DB-6924304001EA}" type="presParOf" srcId="{1EEE58DC-DDDF-4645-B27B-7A42BC1C88BE}" destId="{902B2C68-E8E1-4FB9-B712-3EADF2B1FED7}" srcOrd="2" destOrd="0" presId="urn:microsoft.com/office/officeart/2005/8/layout/cycle3"/>
    <dgm:cxn modelId="{059FE1FC-DEA6-42DF-815E-9C33D5EBFCB0}" type="presParOf" srcId="{1EEE58DC-DDDF-4645-B27B-7A42BC1C88BE}" destId="{A6F4E286-5FBD-4612-983B-7C7D9714953A}" srcOrd="3" destOrd="0" presId="urn:microsoft.com/office/officeart/2005/8/layout/cycle3"/>
    <dgm:cxn modelId="{01DC137A-B883-4CB3-BE34-54347B44DE14}" type="presParOf" srcId="{1EEE58DC-DDDF-4645-B27B-7A42BC1C88BE}" destId="{29B1D9E3-D45D-4CCE-BB05-867A71D213F7}" srcOrd="4" destOrd="0" presId="urn:microsoft.com/office/officeart/2005/8/layout/cycle3"/>
    <dgm:cxn modelId="{09FB31F6-3401-443A-A4A4-3D885DC6E36B}" type="presParOf" srcId="{1EEE58DC-DDDF-4645-B27B-7A42BC1C88BE}" destId="{CE0F0E80-CD80-4C04-A1B7-C0C68116BDA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750C7-C005-4A4D-AB3D-6CAABAC0F34D}" type="doc">
      <dgm:prSet loTypeId="urn:microsoft.com/office/officeart/2005/8/layout/cycle6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1CEBF51-DB67-4D38-8E0B-33D092E2691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Организация КТД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EDB1C26-723B-4931-81D6-65ABD563D2E9}" type="parTrans" cxnId="{A7636E56-6CCC-438B-B5CF-67701BBC8632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6BD0008B-9367-41A8-8227-CD67D482C280}" type="sibTrans" cxnId="{A7636E56-6CCC-438B-B5CF-67701BBC8632}">
      <dgm:prSet/>
      <dgm:spPr/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AAD642C-8310-4C6B-87E3-F4851014A06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учителями -предметниками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7855839-E89F-40E0-B027-2DC462ACECDC}" type="parTrans" cxnId="{F38A24F3-520A-4B49-819A-2AAB7D29721B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D592FF4F-6093-4E22-A041-D0D67200CAE4}" type="sibTrans" cxnId="{F38A24F3-520A-4B49-819A-2AAB7D29721B}">
      <dgm:prSet/>
      <dgm:spPr/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513DBE8-ADC1-4D6C-BA61-AF5E53E8452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Индивидуальная работа с учащимися и их родителями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9E4E81A-8333-4A6A-977E-F49F910CF63C}" type="parTrans" cxnId="{68CE50D6-63E1-4B5C-A23F-D017FF9AD9FE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C9864E9C-CF50-4C9A-94E1-A8BD21AB8F70}" type="sibTrans" cxnId="{68CE50D6-63E1-4B5C-A23F-D017FF9AD9FE}">
      <dgm:prSet/>
      <dgm:spPr/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A20A1EB-B909-4CCB-865E-C72A09215BFF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1D8C20D-50BF-4A24-91D6-4438F7C6D461}" type="parTrans" cxnId="{17862AC9-3F68-49B4-9B62-CF58EF5368B2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097A4BC8-1408-4003-9FB4-629A22FA000A}" type="sibTrans" cxnId="{17862AC9-3F68-49B4-9B62-CF58EF5368B2}">
      <dgm:prSet/>
      <dgm:spPr/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921C165-F2D9-40C5-B72D-34D150CA9A7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Диагностика учащихся и их семей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54BF4C6-0F55-4B9B-93BA-FDF3183A46FB}" type="parTrans" cxnId="{56CD11D0-EF63-4F17-8B2F-2A003BE7D32F}">
      <dgm:prSet/>
      <dgm:spPr/>
      <dgm:t>
        <a:bodyPr/>
        <a:lstStyle/>
        <a:p>
          <a:endParaRPr lang="ru-RU"/>
        </a:p>
      </dgm:t>
    </dgm:pt>
    <dgm:pt modelId="{774E2DBA-4799-4866-A7BA-1D7F50C4BC09}" type="sibTrans" cxnId="{56CD11D0-EF63-4F17-8B2F-2A003BE7D32F}">
      <dgm:prSet/>
      <dgm:spPr/>
      <dgm:t>
        <a:bodyPr/>
        <a:lstStyle/>
        <a:p>
          <a:endParaRPr lang="ru-RU" dirty="0"/>
        </a:p>
      </dgm:t>
    </dgm:pt>
    <dgm:pt modelId="{D5B2F6F4-AFD1-498F-A68A-644FF27144FE}" type="pres">
      <dgm:prSet presAssocID="{105750C7-C005-4A4D-AB3D-6CAABAC0F3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A644A-7EC5-4D2D-8F09-392144F56AAF}" type="pres">
      <dgm:prSet presAssocID="{41CEBF51-DB67-4D38-8E0B-33D092E2691E}" presName="node" presStyleLbl="node1" presStyleIdx="0" presStyleCnt="5" custScaleX="133174" custScaleY="72874" custRadScaleRad="100227" custRadScaleInc="10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55B2D-A6B1-4213-8878-CDCB0865FFB4}" type="pres">
      <dgm:prSet presAssocID="{41CEBF51-DB67-4D38-8E0B-33D092E2691E}" presName="spNode" presStyleCnt="0"/>
      <dgm:spPr/>
    </dgm:pt>
    <dgm:pt modelId="{046024EC-47E9-4E5B-BCA5-D49AE97AF813}" type="pres">
      <dgm:prSet presAssocID="{6BD0008B-9367-41A8-8227-CD67D482C28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978D05D-3439-4855-A58D-DA6569BDE67F}" type="pres">
      <dgm:prSet presAssocID="{AAAD642C-8310-4C6B-87E3-F4851014A061}" presName="node" presStyleLbl="node1" presStyleIdx="1" presStyleCnt="5" custScaleX="178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990DB-AC8B-4958-BB55-0E17467DC2D8}" type="pres">
      <dgm:prSet presAssocID="{AAAD642C-8310-4C6B-87E3-F4851014A061}" presName="spNode" presStyleCnt="0"/>
      <dgm:spPr/>
    </dgm:pt>
    <dgm:pt modelId="{777A599E-4288-4AC1-A0CE-3D0F7B885433}" type="pres">
      <dgm:prSet presAssocID="{D592FF4F-6093-4E22-A041-D0D67200CAE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77A0CB7-AA64-43FD-8920-20D0A79BD695}" type="pres">
      <dgm:prSet presAssocID="{7513DBE8-ADC1-4D6C-BA61-AF5E53E84529}" presName="node" presStyleLbl="node1" presStyleIdx="2" presStyleCnt="5" custScaleX="161617" custRadScaleRad="111277" custRadScaleInc="-60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13232-6F43-485B-BE61-06467A119E80}" type="pres">
      <dgm:prSet presAssocID="{7513DBE8-ADC1-4D6C-BA61-AF5E53E84529}" presName="spNode" presStyleCnt="0"/>
      <dgm:spPr/>
    </dgm:pt>
    <dgm:pt modelId="{A55C8175-CB97-4AF8-B2BB-7C277AFE28EB}" type="pres">
      <dgm:prSet presAssocID="{C9864E9C-CF50-4C9A-94E1-A8BD21AB8F7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B8752EF-592B-4770-AB5F-D37C5B748E72}" type="pres">
      <dgm:prSet presAssocID="{DA20A1EB-B909-4CCB-865E-C72A09215BFF}" presName="node" presStyleLbl="node1" presStyleIdx="3" presStyleCnt="5" custScaleX="172062" custScaleY="183211" custRadScaleRad="106022" custRadScaleInc="5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F83EF-3DB3-4621-931E-E7C3B43F8A1C}" type="pres">
      <dgm:prSet presAssocID="{DA20A1EB-B909-4CCB-865E-C72A09215BFF}" presName="spNode" presStyleCnt="0"/>
      <dgm:spPr/>
    </dgm:pt>
    <dgm:pt modelId="{62CD4DE0-6DBC-4548-87B1-9AA445F890F2}" type="pres">
      <dgm:prSet presAssocID="{097A4BC8-1408-4003-9FB4-629A22FA000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71CB5CF-80CD-434F-AEA0-D3085F9A9303}" type="pres">
      <dgm:prSet presAssocID="{8921C165-F2D9-40C5-B72D-34D150CA9A7E}" presName="node" presStyleLbl="node1" presStyleIdx="4" presStyleCnt="5" custScaleX="183164" custScaleY="10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67AD6-BBE5-4FFE-ADB9-ED3953936FAC}" type="pres">
      <dgm:prSet presAssocID="{8921C165-F2D9-40C5-B72D-34D150CA9A7E}" presName="spNode" presStyleCnt="0"/>
      <dgm:spPr/>
    </dgm:pt>
    <dgm:pt modelId="{F5875F7E-BC23-48FE-93FD-94C7F9F37290}" type="pres">
      <dgm:prSet presAssocID="{774E2DBA-4799-4866-A7BA-1D7F50C4BC0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8ADDD0F-C5BB-457D-B2EC-DD31BD440498}" type="presOf" srcId="{AAAD642C-8310-4C6B-87E3-F4851014A061}" destId="{A978D05D-3439-4855-A58D-DA6569BDE67F}" srcOrd="0" destOrd="0" presId="urn:microsoft.com/office/officeart/2005/8/layout/cycle6"/>
    <dgm:cxn modelId="{A7636E56-6CCC-438B-B5CF-67701BBC8632}" srcId="{105750C7-C005-4A4D-AB3D-6CAABAC0F34D}" destId="{41CEBF51-DB67-4D38-8E0B-33D092E2691E}" srcOrd="0" destOrd="0" parTransId="{0EDB1C26-723B-4931-81D6-65ABD563D2E9}" sibTransId="{6BD0008B-9367-41A8-8227-CD67D482C280}"/>
    <dgm:cxn modelId="{E0081B61-1A6E-49F8-BC4C-A152CDE4D951}" type="presOf" srcId="{D592FF4F-6093-4E22-A041-D0D67200CAE4}" destId="{777A599E-4288-4AC1-A0CE-3D0F7B885433}" srcOrd="0" destOrd="0" presId="urn:microsoft.com/office/officeart/2005/8/layout/cycle6"/>
    <dgm:cxn modelId="{68CE50D6-63E1-4B5C-A23F-D017FF9AD9FE}" srcId="{105750C7-C005-4A4D-AB3D-6CAABAC0F34D}" destId="{7513DBE8-ADC1-4D6C-BA61-AF5E53E84529}" srcOrd="2" destOrd="0" parTransId="{29E4E81A-8333-4A6A-977E-F49F910CF63C}" sibTransId="{C9864E9C-CF50-4C9A-94E1-A8BD21AB8F70}"/>
    <dgm:cxn modelId="{56CD11D0-EF63-4F17-8B2F-2A003BE7D32F}" srcId="{105750C7-C005-4A4D-AB3D-6CAABAC0F34D}" destId="{8921C165-F2D9-40C5-B72D-34D150CA9A7E}" srcOrd="4" destOrd="0" parTransId="{E54BF4C6-0F55-4B9B-93BA-FDF3183A46FB}" sibTransId="{774E2DBA-4799-4866-A7BA-1D7F50C4BC09}"/>
    <dgm:cxn modelId="{00259149-E849-4D3D-8F11-948CFA48DF96}" type="presOf" srcId="{105750C7-C005-4A4D-AB3D-6CAABAC0F34D}" destId="{D5B2F6F4-AFD1-498F-A68A-644FF27144FE}" srcOrd="0" destOrd="0" presId="urn:microsoft.com/office/officeart/2005/8/layout/cycle6"/>
    <dgm:cxn modelId="{FDCBDBA3-61ED-4051-A771-46C3556BF095}" type="presOf" srcId="{7513DBE8-ADC1-4D6C-BA61-AF5E53E84529}" destId="{677A0CB7-AA64-43FD-8920-20D0A79BD695}" srcOrd="0" destOrd="0" presId="urn:microsoft.com/office/officeart/2005/8/layout/cycle6"/>
    <dgm:cxn modelId="{CD65CBC9-94BE-4773-AB6A-30E462C34D27}" type="presOf" srcId="{097A4BC8-1408-4003-9FB4-629A22FA000A}" destId="{62CD4DE0-6DBC-4548-87B1-9AA445F890F2}" srcOrd="0" destOrd="0" presId="urn:microsoft.com/office/officeart/2005/8/layout/cycle6"/>
    <dgm:cxn modelId="{0BB753E8-61CF-407E-8ED6-718FA216B2AB}" type="presOf" srcId="{41CEBF51-DB67-4D38-8E0B-33D092E2691E}" destId="{B4BA644A-7EC5-4D2D-8F09-392144F56AAF}" srcOrd="0" destOrd="0" presId="urn:microsoft.com/office/officeart/2005/8/layout/cycle6"/>
    <dgm:cxn modelId="{4F62A651-7E0E-4057-9DD4-69DA63E8471E}" type="presOf" srcId="{C9864E9C-CF50-4C9A-94E1-A8BD21AB8F70}" destId="{A55C8175-CB97-4AF8-B2BB-7C277AFE28EB}" srcOrd="0" destOrd="0" presId="urn:microsoft.com/office/officeart/2005/8/layout/cycle6"/>
    <dgm:cxn modelId="{0E9BFCED-3854-4571-82B0-08E6F2BBE47F}" type="presOf" srcId="{774E2DBA-4799-4866-A7BA-1D7F50C4BC09}" destId="{F5875F7E-BC23-48FE-93FD-94C7F9F37290}" srcOrd="0" destOrd="0" presId="urn:microsoft.com/office/officeart/2005/8/layout/cycle6"/>
    <dgm:cxn modelId="{F38A24F3-520A-4B49-819A-2AAB7D29721B}" srcId="{105750C7-C005-4A4D-AB3D-6CAABAC0F34D}" destId="{AAAD642C-8310-4C6B-87E3-F4851014A061}" srcOrd="1" destOrd="0" parTransId="{D7855839-E89F-40E0-B027-2DC462ACECDC}" sibTransId="{D592FF4F-6093-4E22-A041-D0D67200CAE4}"/>
    <dgm:cxn modelId="{D66E3298-9F9C-4C35-ADCB-6E2CEC028AFC}" type="presOf" srcId="{DA20A1EB-B909-4CCB-865E-C72A09215BFF}" destId="{EB8752EF-592B-4770-AB5F-D37C5B748E72}" srcOrd="0" destOrd="0" presId="urn:microsoft.com/office/officeart/2005/8/layout/cycle6"/>
    <dgm:cxn modelId="{32B2EAB9-607D-4309-9E37-2FCBE59A7471}" type="presOf" srcId="{8921C165-F2D9-40C5-B72D-34D150CA9A7E}" destId="{071CB5CF-80CD-434F-AEA0-D3085F9A9303}" srcOrd="0" destOrd="0" presId="urn:microsoft.com/office/officeart/2005/8/layout/cycle6"/>
    <dgm:cxn modelId="{17862AC9-3F68-49B4-9B62-CF58EF5368B2}" srcId="{105750C7-C005-4A4D-AB3D-6CAABAC0F34D}" destId="{DA20A1EB-B909-4CCB-865E-C72A09215BFF}" srcOrd="3" destOrd="0" parTransId="{61D8C20D-50BF-4A24-91D6-4438F7C6D461}" sibTransId="{097A4BC8-1408-4003-9FB4-629A22FA000A}"/>
    <dgm:cxn modelId="{E0F1A2CA-E585-4806-AA60-6893FCBC410A}" type="presOf" srcId="{6BD0008B-9367-41A8-8227-CD67D482C280}" destId="{046024EC-47E9-4E5B-BCA5-D49AE97AF813}" srcOrd="0" destOrd="0" presId="urn:microsoft.com/office/officeart/2005/8/layout/cycle6"/>
    <dgm:cxn modelId="{7559C8EE-ECBD-4277-B411-5A31B8DDA40E}" type="presParOf" srcId="{D5B2F6F4-AFD1-498F-A68A-644FF27144FE}" destId="{B4BA644A-7EC5-4D2D-8F09-392144F56AAF}" srcOrd="0" destOrd="0" presId="urn:microsoft.com/office/officeart/2005/8/layout/cycle6"/>
    <dgm:cxn modelId="{1CBD9C38-D353-4A36-87C7-E7F4C9291A65}" type="presParOf" srcId="{D5B2F6F4-AFD1-498F-A68A-644FF27144FE}" destId="{F4855B2D-A6B1-4213-8878-CDCB0865FFB4}" srcOrd="1" destOrd="0" presId="urn:microsoft.com/office/officeart/2005/8/layout/cycle6"/>
    <dgm:cxn modelId="{1E30B1DE-0CE8-40DB-9B24-5BA03C0BBBCC}" type="presParOf" srcId="{D5B2F6F4-AFD1-498F-A68A-644FF27144FE}" destId="{046024EC-47E9-4E5B-BCA5-D49AE97AF813}" srcOrd="2" destOrd="0" presId="urn:microsoft.com/office/officeart/2005/8/layout/cycle6"/>
    <dgm:cxn modelId="{3907EDB7-3484-45A0-BA20-5CDD8E59F46D}" type="presParOf" srcId="{D5B2F6F4-AFD1-498F-A68A-644FF27144FE}" destId="{A978D05D-3439-4855-A58D-DA6569BDE67F}" srcOrd="3" destOrd="0" presId="urn:microsoft.com/office/officeart/2005/8/layout/cycle6"/>
    <dgm:cxn modelId="{FD7D88E6-255B-4741-9296-6C16031B964C}" type="presParOf" srcId="{D5B2F6F4-AFD1-498F-A68A-644FF27144FE}" destId="{FE1990DB-AC8B-4958-BB55-0E17467DC2D8}" srcOrd="4" destOrd="0" presId="urn:microsoft.com/office/officeart/2005/8/layout/cycle6"/>
    <dgm:cxn modelId="{68566718-2532-464B-B20F-E9CCDF835358}" type="presParOf" srcId="{D5B2F6F4-AFD1-498F-A68A-644FF27144FE}" destId="{777A599E-4288-4AC1-A0CE-3D0F7B885433}" srcOrd="5" destOrd="0" presId="urn:microsoft.com/office/officeart/2005/8/layout/cycle6"/>
    <dgm:cxn modelId="{CA451931-90D0-4650-8306-3936636086A7}" type="presParOf" srcId="{D5B2F6F4-AFD1-498F-A68A-644FF27144FE}" destId="{677A0CB7-AA64-43FD-8920-20D0A79BD695}" srcOrd="6" destOrd="0" presId="urn:microsoft.com/office/officeart/2005/8/layout/cycle6"/>
    <dgm:cxn modelId="{1939E931-22D5-4D65-8A05-BA5DC626EB69}" type="presParOf" srcId="{D5B2F6F4-AFD1-498F-A68A-644FF27144FE}" destId="{00513232-6F43-485B-BE61-06467A119E80}" srcOrd="7" destOrd="0" presId="urn:microsoft.com/office/officeart/2005/8/layout/cycle6"/>
    <dgm:cxn modelId="{D3FAC473-F710-4542-B08C-34009566F10B}" type="presParOf" srcId="{D5B2F6F4-AFD1-498F-A68A-644FF27144FE}" destId="{A55C8175-CB97-4AF8-B2BB-7C277AFE28EB}" srcOrd="8" destOrd="0" presId="urn:microsoft.com/office/officeart/2005/8/layout/cycle6"/>
    <dgm:cxn modelId="{50D158F0-01E1-4E65-8E4F-F74337C9049D}" type="presParOf" srcId="{D5B2F6F4-AFD1-498F-A68A-644FF27144FE}" destId="{EB8752EF-592B-4770-AB5F-D37C5B748E72}" srcOrd="9" destOrd="0" presId="urn:microsoft.com/office/officeart/2005/8/layout/cycle6"/>
    <dgm:cxn modelId="{25E5D39E-2913-4B8F-8E11-6E9F2E276C5A}" type="presParOf" srcId="{D5B2F6F4-AFD1-498F-A68A-644FF27144FE}" destId="{F05F83EF-3DB3-4621-931E-E7C3B43F8A1C}" srcOrd="10" destOrd="0" presId="urn:microsoft.com/office/officeart/2005/8/layout/cycle6"/>
    <dgm:cxn modelId="{0DCB49C7-815F-4AE6-B842-E235FF094D10}" type="presParOf" srcId="{D5B2F6F4-AFD1-498F-A68A-644FF27144FE}" destId="{62CD4DE0-6DBC-4548-87B1-9AA445F890F2}" srcOrd="11" destOrd="0" presId="urn:microsoft.com/office/officeart/2005/8/layout/cycle6"/>
    <dgm:cxn modelId="{527695BF-AC47-4DC9-AE40-07992B33FA18}" type="presParOf" srcId="{D5B2F6F4-AFD1-498F-A68A-644FF27144FE}" destId="{071CB5CF-80CD-434F-AEA0-D3085F9A9303}" srcOrd="12" destOrd="0" presId="urn:microsoft.com/office/officeart/2005/8/layout/cycle6"/>
    <dgm:cxn modelId="{EA628B55-004F-433D-97E5-FD28D511E5AA}" type="presParOf" srcId="{D5B2F6F4-AFD1-498F-A68A-644FF27144FE}" destId="{BAD67AD6-BBE5-4FFE-ADB9-ED3953936FAC}" srcOrd="13" destOrd="0" presId="urn:microsoft.com/office/officeart/2005/8/layout/cycle6"/>
    <dgm:cxn modelId="{826ABE73-6DE7-4306-9123-7E46DD23BA01}" type="presParOf" srcId="{D5B2F6F4-AFD1-498F-A68A-644FF27144FE}" destId="{F5875F7E-BC23-48FE-93FD-94C7F9F3729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7B5CC-A2C7-4BB1-9159-EA6016185673}">
      <dsp:nvSpPr>
        <dsp:cNvPr id="0" name=""/>
        <dsp:cNvSpPr/>
      </dsp:nvSpPr>
      <dsp:spPr>
        <a:xfrm>
          <a:off x="1379964" y="-35021"/>
          <a:ext cx="5622228" cy="5622228"/>
        </a:xfrm>
        <a:prstGeom prst="circularArrow">
          <a:avLst>
            <a:gd name="adj1" fmla="val 5544"/>
            <a:gd name="adj2" fmla="val 330680"/>
            <a:gd name="adj3" fmla="val 13763307"/>
            <a:gd name="adj4" fmla="val 1739364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FB1487-1234-48D9-8801-CF2A1451EB3D}">
      <dsp:nvSpPr>
        <dsp:cNvPr id="0" name=""/>
        <dsp:cNvSpPr/>
      </dsp:nvSpPr>
      <dsp:spPr>
        <a:xfrm>
          <a:off x="2867579" y="1147"/>
          <a:ext cx="2646997" cy="1323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Проблемное изложение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2187" y="65755"/>
        <a:ext cx="2517781" cy="1194282"/>
      </dsp:txXfrm>
    </dsp:sp>
    <dsp:sp modelId="{902B2C68-E8E1-4FB9-B712-3EADF2B1FED7}">
      <dsp:nvSpPr>
        <dsp:cNvPr id="0" name=""/>
        <dsp:cNvSpPr/>
      </dsp:nvSpPr>
      <dsp:spPr>
        <a:xfrm>
          <a:off x="4388616" y="1657806"/>
          <a:ext cx="4165314" cy="1323498"/>
        </a:xfrm>
        <a:prstGeom prst="roundRect">
          <a:avLst/>
        </a:prstGeom>
        <a:gradFill rotWithShape="0">
          <a:gsLst>
            <a:gs pos="0">
              <a:schemeClr val="accent2">
                <a:hueOff val="-3300024"/>
                <a:satOff val="-25000"/>
                <a:lumOff val="17500"/>
                <a:alphaOff val="0"/>
                <a:tint val="50000"/>
                <a:satMod val="300000"/>
              </a:schemeClr>
            </a:gs>
            <a:gs pos="35000">
              <a:schemeClr val="accent2">
                <a:hueOff val="-3300024"/>
                <a:satOff val="-25000"/>
                <a:lumOff val="17500"/>
                <a:alphaOff val="0"/>
                <a:tint val="37000"/>
                <a:satMod val="300000"/>
              </a:schemeClr>
            </a:gs>
            <a:gs pos="100000">
              <a:schemeClr val="accent2">
                <a:hueOff val="-3300024"/>
                <a:satOff val="-25000"/>
                <a:lumOff val="17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Исследовательский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3224" y="1722414"/>
        <a:ext cx="4036098" cy="1194282"/>
      </dsp:txXfrm>
    </dsp:sp>
    <dsp:sp modelId="{A6F4E286-5FBD-4612-983B-7C7D9714953A}">
      <dsp:nvSpPr>
        <dsp:cNvPr id="0" name=""/>
        <dsp:cNvSpPr/>
      </dsp:nvSpPr>
      <dsp:spPr>
        <a:xfrm>
          <a:off x="4390429" y="3962702"/>
          <a:ext cx="3471298" cy="132349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Метод проектов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5037" y="4027310"/>
        <a:ext cx="3342082" cy="1194282"/>
      </dsp:txXfrm>
    </dsp:sp>
    <dsp:sp modelId="{29B1D9E3-D45D-4CCE-BB05-867A71D213F7}">
      <dsp:nvSpPr>
        <dsp:cNvPr id="0" name=""/>
        <dsp:cNvSpPr/>
      </dsp:nvSpPr>
      <dsp:spPr>
        <a:xfrm>
          <a:off x="703055" y="3962678"/>
          <a:ext cx="3054290" cy="132349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Тестирование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7663" y="4027286"/>
        <a:ext cx="2925074" cy="1194282"/>
      </dsp:txXfrm>
    </dsp:sp>
    <dsp:sp modelId="{CE0F0E80-CD80-4C04-A1B7-C0C68116BDA3}">
      <dsp:nvSpPr>
        <dsp:cNvPr id="0" name=""/>
        <dsp:cNvSpPr/>
      </dsp:nvSpPr>
      <dsp:spPr>
        <a:xfrm>
          <a:off x="-56986" y="1657806"/>
          <a:ext cx="3935740" cy="132349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Поисковый (эвристический)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2" y="1722414"/>
        <a:ext cx="3806524" cy="1194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21E7F7-8E06-49B6-830B-7BCB5EFDE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8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C32E63A-6F06-48E6-A78D-BD94A4821BB4}" type="slidenum">
              <a:rPr lang="ru-RU" altLang="ru-RU" smtClean="0">
                <a:latin typeface="Arial" charset="0"/>
              </a:rPr>
              <a:pPr eaLnBrk="1" hangingPunct="1"/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852B2BD-8AED-421D-A51A-26DCA154B34F}" type="slidenum">
              <a:rPr lang="ru-RU" altLang="ru-RU" smtClean="0">
                <a:latin typeface="Arial" charset="0"/>
              </a:rPr>
              <a:pPr eaLnBrk="1" hangingPunct="1"/>
              <a:t>16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10D0A33-9B8A-4B4C-ABDF-A1E1BCDC1D28}" type="slidenum">
              <a:rPr lang="ru-RU" altLang="ru-RU" smtClean="0">
                <a:latin typeface="Arial" charset="0"/>
              </a:rPr>
              <a:pPr eaLnBrk="1" hangingPunct="1"/>
              <a:t>17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8D90C28-08C1-4F10-87C0-69764CD1F145}" type="slidenum">
              <a:rPr lang="ru-RU" altLang="ru-RU" smtClean="0">
                <a:latin typeface="Arial" charset="0"/>
              </a:rPr>
              <a:pPr eaLnBrk="1" hangingPunct="1"/>
              <a:t>18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C23CD5E-2F27-48CD-81B5-E37E33FA9FF4}" type="slidenum">
              <a:rPr lang="ru-RU" altLang="ru-RU" smtClean="0">
                <a:latin typeface="Arial" charset="0"/>
              </a:rPr>
              <a:pPr eaLnBrk="1" hangingPunct="1"/>
              <a:t>19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D12C764-F868-431A-8FAD-A999B0CBDFF4}" type="slidenum">
              <a:rPr lang="ru-RU" altLang="ru-RU" smtClean="0">
                <a:latin typeface="Arial" charset="0"/>
              </a:rPr>
              <a:pPr eaLnBrk="1" hangingPunct="1"/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1063E48-47CC-46E3-96E6-79D01F4CAE07}" type="slidenum">
              <a:rPr lang="ru-RU" altLang="ru-RU" smtClean="0">
                <a:latin typeface="Arial" charset="0"/>
              </a:rPr>
              <a:pPr eaLnBrk="1" hangingPunct="1"/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AE5E7A9-B9C8-490C-A7A4-D45F11E64A8B}" type="slidenum">
              <a:rPr lang="ru-RU" altLang="ru-RU" smtClean="0">
                <a:latin typeface="Arial" charset="0"/>
              </a:rPr>
              <a:pPr eaLnBrk="1" hangingPunct="1"/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A8EBFA0-1E92-4E68-883D-244162075D08}" type="slidenum">
              <a:rPr lang="en-US" altLang="ru-RU" smtClean="0">
                <a:latin typeface="Arial" charset="0"/>
              </a:rPr>
              <a:pPr eaLnBrk="1" hangingPunct="1"/>
              <a:t>10</a:t>
            </a:fld>
            <a:endParaRPr lang="en-US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FAA2741-33AC-40F4-A347-10765F161D1E}" type="slidenum">
              <a:rPr lang="ru-RU" altLang="ru-RU" smtClean="0">
                <a:latin typeface="Arial" charset="0"/>
              </a:rPr>
              <a:pPr eaLnBrk="1" hangingPunct="1"/>
              <a:t>11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27089B8-4806-4620-B137-60AEC6EF2571}" type="slidenum">
              <a:rPr lang="ru-RU" altLang="ru-RU" smtClean="0">
                <a:latin typeface="Arial" charset="0"/>
              </a:rPr>
              <a:pPr eaLnBrk="1" hangingPunct="1"/>
              <a:t>12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Оценку результатов своей деятельности хочу вам представить в соответствии с критериями Приоритетного Национального проекта «Образование»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62F2B02-D5E8-4C5F-B7D3-F0D99ED68AEF}" type="slidenum">
              <a:rPr lang="ru-RU" altLang="ru-RU" smtClean="0">
                <a:latin typeface="Arial" charset="0"/>
              </a:rPr>
              <a:pPr eaLnBrk="1" hangingPunct="1"/>
              <a:t>13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8E4B4BB-C836-4C32-95E5-435ED9D303AD}" type="slidenum">
              <a:rPr lang="ru-RU" altLang="ru-RU" smtClean="0">
                <a:latin typeface="Arial" charset="0"/>
              </a:rPr>
              <a:pPr eaLnBrk="1" hangingPunct="1"/>
              <a:t>14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667000" y="3962400"/>
            <a:ext cx="6019800" cy="19812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5802313"/>
            <a:ext cx="6477000" cy="369887"/>
          </a:xfrm>
          <a:solidFill>
            <a:schemeClr val="accent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13AA3F2-066C-4C71-BE80-8C52990D2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8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26C8-9ADF-416D-95D7-77DD8C97A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2C1-2D2C-4D6B-BE86-8293DBED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0" y="0"/>
          <a:ext cx="2819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Image" r:id="rId3" imgW="5206349" imgH="4165079" progId="">
                  <p:embed/>
                </p:oleObj>
              </mc:Choice>
              <mc:Fallback>
                <p:oleObj name="Image" r:id="rId3" imgW="5206349" imgH="41650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5909" b="20427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19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11150" y="6524625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 flipV="1">
            <a:off x="2082800" y="1054100"/>
            <a:ext cx="6635750" cy="7143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gray">
          <a:xfrm>
            <a:off x="8604250" y="5207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gray">
          <a:xfrm>
            <a:off x="8604250" y="80962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7DB8-4242-4E99-B830-1E06B22D4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C29F-884F-4BF0-A07E-A37B5521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4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6D42-3E3C-4BD2-A2A5-358E336C9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82F-05D4-461B-9EF3-C205DF600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0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2573-8896-4CE6-9397-F2696FAC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D379-FBE5-4E94-8450-B91899981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32D8-43F3-401B-9BD2-922A864E3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8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877A-6D03-49F7-9DC7-9B2281598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8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4606-6B52-414E-81A6-E62BB93A7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2819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15" imgW="5206349" imgH="4165079" progId="">
                  <p:embed/>
                </p:oleObj>
              </mc:Choice>
              <mc:Fallback>
                <p:oleObj name="Image" r:id="rId15" imgW="5206349" imgH="416507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5909" b="20427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19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311150" y="6524625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5800" y="65373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69EC5-0009-49B1-BCD9-869011C9A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gray">
          <a:xfrm flipV="1">
            <a:off x="2082800" y="1054100"/>
            <a:ext cx="6635750" cy="7143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gray">
          <a:xfrm>
            <a:off x="8604250" y="5207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gray">
          <a:xfrm>
            <a:off x="8604250" y="80962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png"/><Relationship Id="rId4" Type="http://schemas.openxmlformats.org/officeDocument/2006/relationships/image" Target="../media/image34.e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6;&#1090;&#1086;&#1074;&#1099;&#1081;%20&#1092;&#1080;&#1083;&#1100;&#1084;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7848600" y="152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1188" y="-674688"/>
            <a:ext cx="8353425" cy="5688013"/>
          </a:xfrm>
        </p:spPr>
        <p:txBody>
          <a:bodyPr/>
          <a:lstStyle/>
          <a:p>
            <a:pPr indent="449263"/>
            <a:r>
              <a:rPr lang="ru-RU" altLang="ru-RU" sz="1600" dirty="0" smtClean="0"/>
              <a:t> </a:t>
            </a:r>
            <a:r>
              <a:rPr lang="ru-RU" altLang="ru-RU" sz="2800" dirty="0" smtClean="0"/>
              <a:t>Всероссийский конкурс </a:t>
            </a:r>
            <a:br>
              <a:rPr lang="ru-RU" altLang="ru-RU" sz="2800" dirty="0" smtClean="0"/>
            </a:br>
            <a:r>
              <a:rPr lang="ru-RU" altLang="ru-RU" sz="2800" dirty="0" smtClean="0"/>
              <a:t>«Учитель года России — 2014» </a:t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endParaRPr lang="en-US" altLang="ru-RU" sz="1800" dirty="0" smtClean="0"/>
          </a:p>
        </p:txBody>
      </p:sp>
      <p:sp>
        <p:nvSpPr>
          <p:cNvPr id="5124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1187450" y="4437063"/>
            <a:ext cx="7632700" cy="2160587"/>
          </a:xfrm>
        </p:spPr>
        <p:txBody>
          <a:bodyPr/>
          <a:lstStyle/>
          <a:p>
            <a:pPr algn="ctr"/>
            <a:r>
              <a:rPr lang="ru-RU" altLang="ru-RU" b="1" smtClean="0">
                <a:latin typeface="Arial" charset="0"/>
                <a:cs typeface="Arial" charset="0"/>
              </a:rPr>
              <a:t>«Организация самостоятельной работы  школьников на уроках географии</a:t>
            </a:r>
            <a:endParaRPr lang="ru-RU" altLang="ru-RU" smtClean="0">
              <a:latin typeface="Arial" charset="0"/>
              <a:cs typeface="Arial" charset="0"/>
            </a:endParaRPr>
          </a:p>
          <a:p>
            <a:pPr algn="ctr"/>
            <a:r>
              <a:rPr lang="ru-RU" altLang="ru-RU" b="1" smtClean="0">
                <a:latin typeface="Arial" charset="0"/>
                <a:cs typeface="Arial" charset="0"/>
              </a:rPr>
              <a:t>и во внеурочной деятельности как основа формирования ключевых  компетенций»</a:t>
            </a:r>
          </a:p>
          <a:p>
            <a:pPr algn="r"/>
            <a:r>
              <a:rPr lang="ru-RU" altLang="ru-RU" b="1" smtClean="0">
                <a:solidFill>
                  <a:schemeClr val="tx1"/>
                </a:solidFill>
                <a:latin typeface="Arial" charset="0"/>
                <a:cs typeface="Arial" charset="0"/>
              </a:rPr>
              <a:t>Коротнева Елена Валентиновна</a:t>
            </a:r>
          </a:p>
          <a:p>
            <a:pPr algn="r"/>
            <a:r>
              <a:rPr lang="ru-RU" altLang="ru-RU" b="1" smtClean="0">
                <a:solidFill>
                  <a:schemeClr val="tx1"/>
                </a:solidFill>
                <a:latin typeface="Arial" charset="0"/>
                <a:cs typeface="Arial" charset="0"/>
              </a:rPr>
              <a:t>Новосибирская область</a:t>
            </a:r>
            <a:endParaRPr lang="ru-RU" altLang="ru-RU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altLang="ru-RU" smtClean="0"/>
          </a:p>
        </p:txBody>
      </p:sp>
      <p:pic>
        <p:nvPicPr>
          <p:cNvPr id="5125" name="Picture 2" descr="C:\Users\Elena\Desktop\afc7e18c244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2881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339752" y="548680"/>
            <a:ext cx="6561330" cy="36004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Внеклассная работа по географии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 descr="C:\Documents and Settings\Андрей Анатольевич\Рабочий стол\P101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071834" cy="229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Андрей Анатольевич\Рабочий стол\P101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52" y="1052736"/>
            <a:ext cx="3286148" cy="245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Андрей Анатольевич\Рабочий стол\P1010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286148" cy="213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2" descr="C:\Documents and Settings\Андрей Анатольевич\Рабочий стол\2009-2010 учебный год\фото 2010\фото уроки\IMG_00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2667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6654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689475"/>
            <a:ext cx="26241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3071813"/>
            <a:ext cx="12842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" descr="C:\Documents and Settings\География\Рабочий стол\IMG_301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4392613"/>
            <a:ext cx="32861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051050" y="503238"/>
            <a:ext cx="6121400" cy="487362"/>
          </a:xfrm>
        </p:spPr>
        <p:txBody>
          <a:bodyPr/>
          <a:lstStyle/>
          <a:p>
            <a:r>
              <a:rPr lang="ru-RU" altLang="ru-RU" sz="1800" smtClean="0">
                <a:latin typeface="Arial" charset="0"/>
                <a:cs typeface="Arial" charset="0"/>
              </a:rPr>
              <a:t>ПОЗИТИВНЫЕ РЕЗУЛЬТАТЫ ДЕЯТЕЛЬНОСТИ ПО ВЫПОЛНЕНИЮ ФУНКЦИЙ КЛАССНОГО РУКОВОДИТЕЛЯ</a:t>
            </a:r>
            <a:br>
              <a:rPr lang="ru-RU" altLang="ru-RU" sz="1800" smtClean="0">
                <a:latin typeface="Arial" charset="0"/>
                <a:cs typeface="Arial" charset="0"/>
              </a:rPr>
            </a:br>
            <a:endParaRPr lang="ru-RU" altLang="ru-RU" sz="1800" smtClean="0">
              <a:latin typeface="Arial" charset="0"/>
              <a:cs typeface="Arial" charset="0"/>
            </a:endParaRPr>
          </a:p>
        </p:txBody>
      </p:sp>
      <p:sp>
        <p:nvSpPr>
          <p:cNvPr id="15363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pic>
        <p:nvPicPr>
          <p:cNvPr id="5" name="Таблица 4" descr="pazl.jpg"/>
          <p:cNvPicPr>
            <a:picLocks noGrp="1" noChangeAspect="1"/>
          </p:cNvPicPr>
          <p:nvPr>
            <p:ph type="tbl" idx="1"/>
          </p:nvPr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792701">
            <a:off x="2670520" y="2270963"/>
            <a:ext cx="3917260" cy="3154274"/>
          </a:xfrm>
          <a:effectLst>
            <a:softEdge rad="6350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428596" y="857232"/>
          <a:ext cx="8280000" cy="569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086600" cy="504056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Диагностика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компонентов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учебной деятельности учащихся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класса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/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</a:br>
            <a:endParaRPr lang="ru-RU" dirty="0"/>
          </a:p>
        </p:txBody>
      </p:sp>
      <p:sp>
        <p:nvSpPr>
          <p:cNvPr id="2055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pic>
        <p:nvPicPr>
          <p:cNvPr id="2056" name="Таблица 5"/>
          <p:cNvPicPr>
            <a:picLocks noGrp="1"/>
          </p:cNvPicPr>
          <p:nvPr>
            <p:ph type="tbl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428750"/>
            <a:ext cx="2643187" cy="3152775"/>
          </a:xfrm>
        </p:spPr>
      </p:pic>
      <p:graphicFrame>
        <p:nvGraphicFramePr>
          <p:cNvPr id="2050" name="Object 10"/>
          <p:cNvGraphicFramePr>
            <a:graphicFrameLocks noGrp="1"/>
          </p:cNvGraphicFramePr>
          <p:nvPr/>
        </p:nvGraphicFramePr>
        <p:xfrm>
          <a:off x="250825" y="4652963"/>
          <a:ext cx="48260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5" imgW="7901101" imgH="2895851" progId="Excel.Sheet.8">
                  <p:embed/>
                </p:oleObj>
              </mc:Choice>
              <mc:Fallback>
                <p:oleObj r:id="rId5" imgW="7901101" imgH="2895851" progId="Excel.Sheet.8">
                  <p:embed/>
                  <p:pic>
                    <p:nvPicPr>
                      <p:cNvPr id="0" name="Object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52963"/>
                        <a:ext cx="4826000" cy="174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5572125" y="1196975"/>
          <a:ext cx="32861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иаграмма" r:id="rId7" imgW="6572250" imgH="4857750" progId="MSGraph.Chart.8">
                  <p:embed followColorScheme="full"/>
                </p:oleObj>
              </mc:Choice>
              <mc:Fallback>
                <p:oleObj name="Диаграмма" r:id="rId7" imgW="6572250" imgH="4857750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1196975"/>
                        <a:ext cx="3286125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2"/>
          <p:cNvGraphicFramePr>
            <a:graphicFrameLocks noGrp="1"/>
          </p:cNvGraphicFramePr>
          <p:nvPr/>
        </p:nvGraphicFramePr>
        <p:xfrm>
          <a:off x="4932363" y="4005263"/>
          <a:ext cx="38163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9" imgW="9004572" imgH="5499069" progId="Excel.Sheet.8">
                  <p:embed/>
                </p:oleObj>
              </mc:Choice>
              <mc:Fallback>
                <p:oleObj r:id="rId9" imgW="9004572" imgH="5499069" progId="Excel.Sheet.8">
                  <p:embed/>
                  <p:pic>
                    <p:nvPicPr>
                      <p:cNvPr id="0" name="Object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005263"/>
                        <a:ext cx="3816350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3"/>
          <p:cNvGraphicFramePr>
            <a:graphicFrameLocks noGrp="1"/>
          </p:cNvGraphicFramePr>
          <p:nvPr/>
        </p:nvGraphicFramePr>
        <p:xfrm>
          <a:off x="3143250" y="1428750"/>
          <a:ext cx="2428875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11" imgW="5114987" imgH="3926164" progId="Excel.Sheet.8">
                  <p:embed/>
                </p:oleObj>
              </mc:Choice>
              <mc:Fallback>
                <p:oleObj r:id="rId11" imgW="5114987" imgH="3926164" progId="Excel.Sheet.8">
                  <p:embed/>
                  <p:pic>
                    <p:nvPicPr>
                      <p:cNvPr id="0" name="Object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428750"/>
                        <a:ext cx="2428875" cy="292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M:\Для сайта\о себе\курсы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80828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M:\Для сайта\Достижения\мои грамоты\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5" y="1412875"/>
            <a:ext cx="2924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:\Для сайта\Достижения\мои грамоты\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170338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3732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0688" y="-171450"/>
            <a:ext cx="2500312" cy="1439863"/>
          </a:xfrm>
        </p:spPr>
        <p:txBody>
          <a:bodyPr/>
          <a:lstStyle/>
          <a:p>
            <a:r>
              <a:rPr lang="ru-RU" altLang="ru-RU" sz="2000" smtClean="0"/>
              <a:t>Критерии оценки результатов</a:t>
            </a:r>
            <a:endParaRPr lang="en-US" altLang="ru-RU" sz="2000" smtClean="0"/>
          </a:p>
        </p:txBody>
      </p:sp>
      <p:grpSp>
        <p:nvGrpSpPr>
          <p:cNvPr id="16391" name="Group 33"/>
          <p:cNvGrpSpPr>
            <a:grpSpLocks/>
          </p:cNvGrpSpPr>
          <p:nvPr/>
        </p:nvGrpSpPr>
        <p:grpSpPr bwMode="auto">
          <a:xfrm>
            <a:off x="-180975" y="1828800"/>
            <a:ext cx="9110663" cy="4368800"/>
            <a:chOff x="-114" y="1152"/>
            <a:chExt cx="5739" cy="2752"/>
          </a:xfrm>
        </p:grpSpPr>
        <p:sp>
          <p:nvSpPr>
            <p:cNvPr id="16395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6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7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8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9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0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1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2" name="Text Box 10"/>
            <p:cNvSpPr txBox="1">
              <a:spLocks noChangeArrowheads="1"/>
            </p:cNvSpPr>
            <p:nvPr/>
          </p:nvSpPr>
          <p:spPr bwMode="auto">
            <a:xfrm>
              <a:off x="3498" y="1152"/>
              <a:ext cx="21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ru-RU" altLang="ru-RU" sz="1600" b="1"/>
                <a:t>Внеурочная деятельность обучающихся</a:t>
              </a:r>
              <a:endParaRPr lang="en-US" altLang="ru-RU" sz="1600" b="1"/>
            </a:p>
          </p:txBody>
        </p:sp>
        <p:sp>
          <p:nvSpPr>
            <p:cNvPr id="16403" name="Text Box 11"/>
            <p:cNvSpPr txBox="1">
              <a:spLocks noChangeArrowheads="1"/>
            </p:cNvSpPr>
            <p:nvPr/>
          </p:nvSpPr>
          <p:spPr bwMode="auto">
            <a:xfrm>
              <a:off x="0" y="1152"/>
              <a:ext cx="203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/>
              <a:r>
                <a:rPr lang="ru-RU" altLang="ru-RU" sz="1600" b="1"/>
                <a:t>Учебные достижения учащихся</a:t>
              </a:r>
              <a:endParaRPr lang="en-US" altLang="ru-RU" sz="1600" b="1"/>
            </a:p>
          </p:txBody>
        </p:sp>
        <p:sp>
          <p:nvSpPr>
            <p:cNvPr id="16404" name="Text Box 12"/>
            <p:cNvSpPr txBox="1">
              <a:spLocks noChangeArrowheads="1"/>
            </p:cNvSpPr>
            <p:nvPr/>
          </p:nvSpPr>
          <p:spPr bwMode="auto">
            <a:xfrm>
              <a:off x="3960" y="2340"/>
              <a:ext cx="1665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ru-RU" altLang="ru-RU" sz="1600" b="1"/>
                <a:t>Деятельность по выполнению функций классного руководителя</a:t>
              </a:r>
              <a:endParaRPr lang="en-US" altLang="ru-RU" sz="1600" b="1"/>
            </a:p>
          </p:txBody>
        </p:sp>
        <p:sp>
          <p:nvSpPr>
            <p:cNvPr id="16405" name="Text Box 13"/>
            <p:cNvSpPr txBox="1">
              <a:spLocks noChangeArrowheads="1"/>
            </p:cNvSpPr>
            <p:nvPr/>
          </p:nvSpPr>
          <p:spPr bwMode="auto">
            <a:xfrm>
              <a:off x="3465" y="3240"/>
              <a:ext cx="21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ru-RU" altLang="ru-RU" sz="1600" b="1"/>
                <a:t>Повышение квалификации и профессиональная переподготовка</a:t>
              </a:r>
              <a:endParaRPr lang="en-US" altLang="ru-RU" sz="1600" b="1"/>
            </a:p>
          </p:txBody>
        </p:sp>
        <p:sp>
          <p:nvSpPr>
            <p:cNvPr id="16406" name="Text Box 14"/>
            <p:cNvSpPr txBox="1">
              <a:spLocks noChangeArrowheads="1"/>
            </p:cNvSpPr>
            <p:nvPr/>
          </p:nvSpPr>
          <p:spPr bwMode="auto">
            <a:xfrm>
              <a:off x="-114" y="2250"/>
              <a:ext cx="167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/>
              <a:r>
                <a:rPr lang="ru-RU" altLang="ru-RU" sz="1600" b="1"/>
                <a:t>Участие в профессиональных конкурсах</a:t>
              </a:r>
              <a:endParaRPr lang="en-US" altLang="ru-RU" sz="1600" b="1"/>
            </a:p>
          </p:txBody>
        </p:sp>
        <p:sp>
          <p:nvSpPr>
            <p:cNvPr id="16407" name="Text Box 15"/>
            <p:cNvSpPr txBox="1">
              <a:spLocks noChangeArrowheads="1"/>
            </p:cNvSpPr>
            <p:nvPr/>
          </p:nvSpPr>
          <p:spPr bwMode="auto">
            <a:xfrm>
              <a:off x="225" y="3225"/>
              <a:ext cx="1765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/>
              <a:r>
                <a:rPr lang="ru-RU" altLang="ru-RU" sz="1600" b="1"/>
                <a:t>Обобщение и распространение </a:t>
              </a:r>
            </a:p>
            <a:p>
              <a:pPr algn="r"/>
              <a:r>
                <a:rPr lang="ru-RU" altLang="ru-RU" sz="1600" b="1"/>
                <a:t>своего </a:t>
              </a:r>
            </a:p>
            <a:p>
              <a:pPr algn="r"/>
              <a:r>
                <a:rPr lang="ru-RU" altLang="ru-RU" sz="1600" b="1"/>
                <a:t>педагогического опыта</a:t>
              </a:r>
              <a:endParaRPr lang="en-US" altLang="ru-RU" sz="1600" b="1"/>
            </a:p>
          </p:txBody>
        </p:sp>
        <p:sp>
          <p:nvSpPr>
            <p:cNvPr id="75792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cs typeface="+mn-cs"/>
                </a:rPr>
                <a:t>6</a:t>
              </a:r>
            </a:p>
          </p:txBody>
        </p:sp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cs typeface="+mn-cs"/>
                </a:rPr>
                <a:t>1</a:t>
              </a: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cs typeface="+mn-cs"/>
                </a:rPr>
                <a:t>2</a:t>
              </a:r>
            </a:p>
          </p:txBody>
        </p:sp>
        <p:sp>
          <p:nvSpPr>
            <p:cNvPr id="75795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cs typeface="+mn-cs"/>
                </a:rPr>
                <a:t>5</a:t>
              </a:r>
            </a:p>
          </p:txBody>
        </p:sp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cs typeface="+mn-cs"/>
                </a:rPr>
                <a:t>4</a:t>
              </a: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cs typeface="+mn-cs"/>
                </a:rPr>
                <a:t>3</a:t>
              </a:r>
            </a:p>
          </p:txBody>
        </p:sp>
        <p:sp>
          <p:nvSpPr>
            <p:cNvPr id="75798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gray">
            <a:xfrm>
              <a:off x="2331" y="190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18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419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16421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22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23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24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6420" name="Text Box 32"/>
            <p:cNvSpPr txBox="1">
              <a:spLocks noChangeArrowheads="1"/>
            </p:cNvSpPr>
            <p:nvPr/>
          </p:nvSpPr>
          <p:spPr bwMode="gray">
            <a:xfrm>
              <a:off x="2205" y="2070"/>
              <a:ext cx="1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endParaRPr lang="ru-RU" alt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1639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1155700" y="990600"/>
            <a:ext cx="6934200" cy="228600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ru-RU" sz="1000" b="1" smtClean="0"/>
          </a:p>
          <a:p>
            <a:pPr algn="r">
              <a:lnSpc>
                <a:spcPct val="80000"/>
              </a:lnSpc>
            </a:pPr>
            <a:endParaRPr lang="en-US" altLang="ru-RU" sz="1000" b="1" smtClean="0"/>
          </a:p>
        </p:txBody>
      </p:sp>
      <p:pic>
        <p:nvPicPr>
          <p:cNvPr id="16393" name="Picture 2" descr="M:\Для сайта\Достижения\мои грамоты\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23399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 descr="M:\Для сайта\Достижения\мои грамоты\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3382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Учебные достижения  учащихся</a:t>
            </a:r>
            <a:endParaRPr lang="en-US" altLang="ru-RU" smtClean="0"/>
          </a:p>
        </p:txBody>
      </p:sp>
      <p:grpSp>
        <p:nvGrpSpPr>
          <p:cNvPr id="17412" name="Group 81"/>
          <p:cNvGrpSpPr>
            <a:grpSpLocks/>
          </p:cNvGrpSpPr>
          <p:nvPr/>
        </p:nvGrpSpPr>
        <p:grpSpPr bwMode="auto">
          <a:xfrm>
            <a:off x="323850" y="1773238"/>
            <a:ext cx="8351838" cy="4006850"/>
            <a:chOff x="240" y="864"/>
            <a:chExt cx="5280" cy="3120"/>
          </a:xfrm>
        </p:grpSpPr>
        <p:sp>
          <p:nvSpPr>
            <p:cNvPr id="56402" name="AutoShape 82"/>
            <p:cNvSpPr>
              <a:spLocks noChangeArrowheads="1"/>
            </p:cNvSpPr>
            <p:nvPr/>
          </p:nvSpPr>
          <p:spPr bwMode="auto">
            <a:xfrm>
              <a:off x="240" y="1007"/>
              <a:ext cx="2592" cy="2977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12157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auto">
            <a:xfrm>
              <a:off x="513" y="864"/>
              <a:ext cx="2112" cy="3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Показатели качественной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успеваемости</a:t>
              </a:r>
            </a:p>
          </p:txBody>
        </p:sp>
        <p:sp>
          <p:nvSpPr>
            <p:cNvPr id="17418" name="AutoShape 85"/>
            <p:cNvSpPr>
              <a:spLocks noChangeArrowheads="1"/>
            </p:cNvSpPr>
            <p:nvPr/>
          </p:nvSpPr>
          <p:spPr bwMode="auto">
            <a:xfrm>
              <a:off x="576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9" name="AutoShape 86"/>
            <p:cNvSpPr>
              <a:spLocks noChangeArrowheads="1"/>
            </p:cNvSpPr>
            <p:nvPr/>
          </p:nvSpPr>
          <p:spPr bwMode="auto">
            <a:xfrm>
              <a:off x="2400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auto">
            <a:xfrm>
              <a:off x="2928" y="1007"/>
              <a:ext cx="2592" cy="2977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auto">
            <a:xfrm>
              <a:off x="3168" y="864"/>
              <a:ext cx="211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22" name="AutoShape 90"/>
            <p:cNvSpPr>
              <a:spLocks noChangeArrowheads="1"/>
            </p:cNvSpPr>
            <p:nvPr/>
          </p:nvSpPr>
          <p:spPr bwMode="auto">
            <a:xfrm>
              <a:off x="3264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3" name="AutoShape 91"/>
            <p:cNvSpPr>
              <a:spLocks noChangeArrowheads="1"/>
            </p:cNvSpPr>
            <p:nvPr/>
          </p:nvSpPr>
          <p:spPr bwMode="auto">
            <a:xfrm>
              <a:off x="5088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13" name="Rectangle 92"/>
          <p:cNvSpPr>
            <a:spLocks noChangeArrowheads="1"/>
          </p:cNvSpPr>
          <p:nvPr/>
        </p:nvSpPr>
        <p:spPr bwMode="gray">
          <a:xfrm>
            <a:off x="1155700" y="990600"/>
            <a:ext cx="693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/>
          </a:p>
        </p:txBody>
      </p:sp>
      <p:graphicFrame>
        <p:nvGraphicFramePr>
          <p:cNvPr id="17414" name="Диаграмма 17"/>
          <p:cNvGraphicFramePr>
            <a:graphicFrameLocks/>
          </p:cNvGraphicFramePr>
          <p:nvPr/>
        </p:nvGraphicFramePr>
        <p:xfrm>
          <a:off x="200025" y="2298700"/>
          <a:ext cx="413702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r:id="rId4" imgW="4133446" imgH="3200677" progId="Excel.Chart.8">
                  <p:embed/>
                </p:oleObj>
              </mc:Choice>
              <mc:Fallback>
                <p:oleObj r:id="rId4" imgW="4133446" imgH="3200677" progId="Excel.Chart.8">
                  <p:embed/>
                  <p:pic>
                    <p:nvPicPr>
                      <p:cNvPr id="0" name="Диаграмма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2298700"/>
                        <a:ext cx="4137025" cy="319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Диаграмма 18"/>
          <p:cNvGraphicFramePr>
            <a:graphicFrameLocks/>
          </p:cNvGraphicFramePr>
          <p:nvPr/>
        </p:nvGraphicFramePr>
        <p:xfrm>
          <a:off x="4378325" y="1793875"/>
          <a:ext cx="4816475" cy="404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r:id="rId6" imgW="4816257" imgH="4048095" progId="Excel.Chart.8">
                  <p:embed/>
                </p:oleObj>
              </mc:Choice>
              <mc:Fallback>
                <p:oleObj r:id="rId6" imgW="4816257" imgH="4048095" progId="Excel.Chart.8">
                  <p:embed/>
                  <p:pic>
                    <p:nvPicPr>
                      <p:cNvPr id="0" name="Диаграмма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1793875"/>
                        <a:ext cx="4816475" cy="404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843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7010400" cy="830262"/>
          </a:xfrm>
        </p:spPr>
        <p:txBody>
          <a:bodyPr/>
          <a:lstStyle/>
          <a:p>
            <a:r>
              <a:rPr lang="ru-RU" altLang="ru-RU" sz="3600" smtClean="0"/>
              <a:t> </a:t>
            </a:r>
            <a:r>
              <a:rPr lang="ru-RU" altLang="ru-RU" sz="3600" smtClean="0">
                <a:latin typeface="Arial" charset="0"/>
                <a:cs typeface="Arial" charset="0"/>
              </a:rPr>
              <a:t>Результаты экзаменов</a:t>
            </a:r>
            <a:endParaRPr lang="en-US" altLang="ru-RU" sz="3600" smtClean="0">
              <a:latin typeface="Arial" charset="0"/>
              <a:cs typeface="Arial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27088" y="1525588"/>
            <a:ext cx="7640637" cy="4802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000" smtClean="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619250" y="4941888"/>
            <a:ext cx="6324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000">
              <a:latin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088" y="1557338"/>
          <a:ext cx="7848600" cy="446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/>
                <a:gridCol w="1174470"/>
                <a:gridCol w="1785889"/>
                <a:gridCol w="1500146"/>
                <a:gridCol w="1818375"/>
              </a:tblGrid>
              <a:tr h="23059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Учебный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</a:t>
                      </a:r>
                      <a:r>
                        <a:rPr lang="ru-RU" sz="1800" baseline="0" dirty="0" smtClean="0"/>
                        <a:t> уч-ся, выбравших экзамен по географии</a:t>
                      </a:r>
                      <a:endParaRPr lang="ru-RU" sz="1800" dirty="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от общего числа выпуск-</a:t>
                      </a:r>
                    </a:p>
                    <a:p>
                      <a:pPr algn="ctr"/>
                      <a:r>
                        <a:rPr lang="ru-RU" sz="1800" dirty="0" err="1" smtClean="0"/>
                        <a:t>ников</a:t>
                      </a:r>
                      <a:endParaRPr lang="ru-RU" sz="1800" dirty="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Качество результатов</a:t>
                      </a:r>
                      <a:endParaRPr lang="ru-RU" sz="1800" dirty="0"/>
                    </a:p>
                  </a:txBody>
                  <a:tcPr marL="91437" marR="91437" marT="45715" marB="45715"/>
                </a:tc>
              </a:tr>
              <a:tr h="7193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2010-2011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уч.год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</a:tr>
              <a:tr h="7193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2011-2012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уч.год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</a:tr>
              <a:tr h="7193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2012-2013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уч.год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47813" y="357188"/>
            <a:ext cx="6911975" cy="642937"/>
          </a:xfrm>
        </p:spPr>
        <p:txBody>
          <a:bodyPr/>
          <a:lstStyle/>
          <a:p>
            <a:r>
              <a:rPr lang="ru-RU" altLang="ru-RU" sz="2000" smtClean="0">
                <a:latin typeface="Arial" charset="0"/>
                <a:cs typeface="Arial" charset="0"/>
              </a:rPr>
              <a:t>Позитивные результаты внеурочной деятельности</a:t>
            </a:r>
            <a:br>
              <a:rPr lang="ru-RU" altLang="ru-RU" sz="2000" smtClean="0">
                <a:latin typeface="Arial" charset="0"/>
                <a:cs typeface="Arial" charset="0"/>
              </a:rPr>
            </a:br>
            <a:r>
              <a:rPr lang="ru-RU" altLang="ru-RU" sz="2000" smtClean="0">
                <a:latin typeface="Arial" charset="0"/>
                <a:cs typeface="Arial" charset="0"/>
              </a:rPr>
              <a:t>обучающихся по географии</a:t>
            </a:r>
          </a:p>
        </p:txBody>
      </p:sp>
      <p:sp>
        <p:nvSpPr>
          <p:cNvPr id="19459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pic>
        <p:nvPicPr>
          <p:cNvPr id="19460" name="Picture 2" descr="C:\Users\Олег\Desktop\Arctic_prizer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981075"/>
            <a:ext cx="17684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15128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1800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221163"/>
            <a:ext cx="15128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976813"/>
            <a:ext cx="136842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13684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151288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7287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4724400"/>
            <a:ext cx="28082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141663"/>
            <a:ext cx="16557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052513"/>
            <a:ext cx="15843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16058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17637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997200"/>
            <a:ext cx="19431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23399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11811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16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581525"/>
            <a:ext cx="12287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M:\Для сайта\о себе\курсы\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3756">
            <a:off x="6675438" y="2841625"/>
            <a:ext cx="2374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latin typeface="Arial" charset="0"/>
                <a:cs typeface="Arial" charset="0"/>
              </a:rPr>
              <a:t>Повышение квалификации и профессиональная переподготовка</a:t>
            </a:r>
          </a:p>
        </p:txBody>
      </p:sp>
      <p:sp>
        <p:nvSpPr>
          <p:cNvPr id="2048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3732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endParaRPr lang="ru-RU" altLang="ru-RU" smtClean="0">
              <a:latin typeface="Arial" charset="0"/>
            </a:endParaRPr>
          </a:p>
        </p:txBody>
      </p:sp>
      <p:pic>
        <p:nvPicPr>
          <p:cNvPr id="20485" name="Picture 2" descr="M:\Для сайта\о себе\курсы\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77074">
            <a:off x="1306513" y="1200150"/>
            <a:ext cx="2438400" cy="1771650"/>
          </a:xfrm>
        </p:spPr>
      </p:pic>
      <p:pic>
        <p:nvPicPr>
          <p:cNvPr id="20486" name="Picture 3" descr="M:\Для сайта\о себе\курсы\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908050"/>
            <a:ext cx="2232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M:\Для сайта\о себе\курсы\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20875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M:\Для сайта\о себе\курсы\0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13604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" descr="M:\Для сайта\о себе\курсы\0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259238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" descr="M:\Для сайта\о себе\курсы\0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25923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9" descr="M:\Для сайта\о себе\курсы\00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365625"/>
            <a:ext cx="22685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00200" y="260350"/>
            <a:ext cx="7010400" cy="806450"/>
          </a:xfrm>
        </p:spPr>
        <p:txBody>
          <a:bodyPr/>
          <a:lstStyle/>
          <a:p>
            <a:r>
              <a:rPr lang="ru-RU" altLang="ru-RU" sz="2800" smtClean="0">
                <a:latin typeface="Arial" charset="0"/>
                <a:cs typeface="Arial" charset="0"/>
              </a:rPr>
              <a:t>Участие в профессиональных конкурсах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33400" y="1412875"/>
            <a:ext cx="8153400" cy="5445125"/>
          </a:xfrm>
        </p:spPr>
        <p:txBody>
          <a:bodyPr/>
          <a:lstStyle/>
          <a:p>
            <a:r>
              <a:rPr lang="ru-RU" altLang="ru-RU" sz="1800" b="1" smtClean="0">
                <a:latin typeface="Arial" charset="0"/>
                <a:cs typeface="Arial" charset="0"/>
              </a:rPr>
              <a:t>2000 год - участвовала и стала лауреатом районного и городского конкурсов профессионального мастерства «Учитель года». 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 2007 год- победитель школьного и лауреат городского  конкурса «Учебный кабинет» 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 2010 год- победитель школьного конкурса «Интегрированный урок»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2011 год- победитель  городского конкурса статей в электронной газете «Интерактивное образование»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2011 год- лауреат областного конкурса «Педагогическая инициатива»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2012 год- победитель конкурса на получение бюджетного образовательного сертификата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2013 год- победитель городского конкурса социальных проектов «Наш город…Наши истории»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2013-2014 год- победитель районного, городского и областного конкурсов «Учитель года»</a:t>
            </a:r>
          </a:p>
          <a:p>
            <a:r>
              <a:rPr lang="ru-RU" altLang="ru-RU" sz="1800" b="1" smtClean="0">
                <a:latin typeface="Arial" charset="0"/>
                <a:cs typeface="Arial" charset="0"/>
              </a:rPr>
              <a:t>2014 год- победитель ПНП</a:t>
            </a:r>
            <a:r>
              <a:rPr lang="ru-RU" altLang="ru-RU" sz="1800" smtClean="0">
                <a:latin typeface="Arial" charset="0"/>
                <a:cs typeface="Arial" charset="0"/>
              </a:rPr>
              <a:t> «</a:t>
            </a:r>
            <a:r>
              <a:rPr lang="ru-RU" altLang="ru-RU" sz="1800" b="1" smtClean="0">
                <a:latin typeface="Arial" charset="0"/>
                <a:cs typeface="Arial" charset="0"/>
              </a:rPr>
              <a:t>Образование</a:t>
            </a:r>
            <a:r>
              <a:rPr lang="ru-RU" altLang="ru-RU" sz="1800" smtClean="0">
                <a:latin typeface="Arial" charset="0"/>
                <a:cs typeface="Arial" charset="0"/>
              </a:rPr>
              <a:t>»</a:t>
            </a:r>
            <a:endParaRPr lang="ru-RU" altLang="ru-RU" sz="1800" b="1" smtClean="0">
              <a:latin typeface="Arial" charset="0"/>
              <a:cs typeface="Arial" charset="0"/>
            </a:endParaRPr>
          </a:p>
          <a:p>
            <a:endParaRPr lang="ru-RU" altLang="ru-RU" sz="2000" smtClean="0">
              <a:latin typeface="Arial" charset="0"/>
              <a:cs typeface="Arial" charset="0"/>
            </a:endParaRPr>
          </a:p>
        </p:txBody>
      </p:sp>
      <p:sp>
        <p:nvSpPr>
          <p:cNvPr id="2150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42937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3732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42875"/>
            <a:ext cx="5473700" cy="857250"/>
          </a:xfrm>
        </p:spPr>
        <p:txBody>
          <a:bodyPr/>
          <a:lstStyle/>
          <a:p>
            <a:r>
              <a:rPr lang="ru-RU" altLang="ru-RU" sz="2400" smtClean="0">
                <a:latin typeface="Arial" charset="0"/>
                <a:cs typeface="Arial" charset="0"/>
              </a:rPr>
              <a:t>Обобщение и распространение </a:t>
            </a:r>
            <a:br>
              <a:rPr lang="ru-RU" altLang="ru-RU" sz="2400" smtClean="0">
                <a:latin typeface="Arial" charset="0"/>
                <a:cs typeface="Arial" charset="0"/>
              </a:rPr>
            </a:br>
            <a:r>
              <a:rPr lang="ru-RU" altLang="ru-RU" sz="2400" smtClean="0">
                <a:latin typeface="Arial" charset="0"/>
                <a:cs typeface="Arial" charset="0"/>
              </a:rPr>
              <a:t>педагогического опыта</a:t>
            </a:r>
            <a:r>
              <a:rPr lang="en-US" altLang="ru-RU" sz="2400" smtClean="0">
                <a:latin typeface="Arial" charset="0"/>
                <a:cs typeface="Arial" charset="0"/>
              </a:rPr>
              <a:t/>
            </a:r>
            <a:br>
              <a:rPr lang="en-US" altLang="ru-RU" sz="2400" smtClean="0">
                <a:latin typeface="Arial" charset="0"/>
                <a:cs typeface="Arial" charset="0"/>
              </a:rPr>
            </a:br>
            <a:endParaRPr lang="en-US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928688"/>
            <a:ext cx="8143875" cy="5740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200" smtClean="0">
                <a:latin typeface="Arial" charset="0"/>
                <a:cs typeface="Arial" charset="0"/>
              </a:rPr>
              <a:t>Опыт работы  обобщается на разных уровнях: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на заседании школьного методического объединения по теме: «Внедрение </a:t>
            </a:r>
          </a:p>
          <a:p>
            <a:pPr>
              <a:buFont typeface="Wingdings" pitchFamily="2" charset="2"/>
              <a:buNone/>
            </a:pPr>
            <a:r>
              <a:rPr lang="ru-RU" altLang="ru-RU" sz="1200" smtClean="0">
                <a:latin typeface="Arial" charset="0"/>
                <a:cs typeface="Arial" charset="0"/>
              </a:rPr>
              <a:t>         современных образовательных  технологий в учебный процесс»; 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на педагогическом совете по теме: «Подготовка педагогического портфолио» (2011г.);</a:t>
            </a:r>
          </a:p>
          <a:p>
            <a:pPr>
              <a:buFont typeface="Wingdings" pitchFamily="2" charset="2"/>
              <a:buNone/>
            </a:pPr>
            <a:r>
              <a:rPr lang="ru-RU" altLang="ru-RU" sz="1200" smtClean="0">
                <a:latin typeface="Arial" charset="0"/>
                <a:cs typeface="Arial" charset="0"/>
              </a:rPr>
              <a:t>«Роль классного руководителя в подготовке и сдаче  ЕГЭ» (2012г.)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С 2003 по 2005 год- работа в составе кафедры, занимающейся разработкой экспериментальной модели «Школа коммуникативной культуры», опубликован</a:t>
            </a:r>
            <a:endParaRPr lang="ru-RU" altLang="ru-RU" sz="120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ru-RU" altLang="ru-RU" sz="1200" smtClean="0">
                <a:latin typeface="Arial" charset="0"/>
                <a:cs typeface="Arial" charset="0"/>
              </a:rPr>
              <a:t>С 2010 года – работа в составе НМС школы, управление творческой группой «Гражданин»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 2010 год- участвовала в работе круглого стола по теме «Учитель в современном обществе», 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 2011 год -обобщение опыта работы </a:t>
            </a:r>
            <a:r>
              <a:rPr lang="ru-RU" altLang="ru-RU" sz="1200" i="1" smtClean="0">
                <a:latin typeface="Arial" charset="0"/>
                <a:cs typeface="Arial" charset="0"/>
              </a:rPr>
              <a:t>на семинаре для учителей района по теме « Система самостоятельной работы школьников на уроках географии и во внеурочной деятельности, как основа формирования информационных компетенций»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2011год-</a:t>
            </a:r>
            <a:r>
              <a:rPr lang="ru-RU" altLang="ru-RU" sz="1200" i="1" smtClean="0">
                <a:latin typeface="Arial" charset="0"/>
                <a:cs typeface="Arial" charset="0"/>
              </a:rPr>
              <a:t>публикация статьи «Экологическое просвещение» </a:t>
            </a:r>
            <a:r>
              <a:rPr lang="ru-RU" altLang="ru-RU" sz="1200" smtClean="0">
                <a:latin typeface="Arial" charset="0"/>
                <a:cs typeface="Arial" charset="0"/>
              </a:rPr>
              <a:t>в электронной газете «Интерактивное образование» (1 место)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2011 год-участие в областном конкурсе «Педагогическая инициатива»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2011год- участие в городском конкурсе на получение образовательного сертификата (победитель)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2012год-выступление на районном МО учителей географии по теме «Образовательный сертификат»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2012год-выступление на региональном семинаре «Внеурочная деятельность лицея в условиях ФГОС» с темой «Образовательные возможности портфолио»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2012год-открытое мероприятие по теме «Хочу-могу-надо</a:t>
            </a:r>
            <a:r>
              <a:rPr lang="ru-RU" altLang="ru-RU" sz="1200" b="1" smtClean="0">
                <a:latin typeface="Arial" charset="0"/>
                <a:cs typeface="Arial" charset="0"/>
              </a:rPr>
              <a:t>» </a:t>
            </a:r>
            <a:r>
              <a:rPr lang="ru-RU" altLang="ru-RU" sz="1200" smtClean="0">
                <a:latin typeface="Arial" charset="0"/>
                <a:cs typeface="Arial" charset="0"/>
              </a:rPr>
              <a:t>в рамках регионального семинара «Внеурочная деятельность лицея в условиях ФГОС», МБОУ Лицей №136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2012 год- руководитель кафедры воспитательной работы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2013 год-выступление на общешкольном родительском собрании по теме «Здоровьесберегающее пространство лицея №136»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Член  комиссии по проверке и оценке олимпиадных работ муниципального этапа олимпиады школьников (2012-2013)</a:t>
            </a:r>
          </a:p>
          <a:p>
            <a:r>
              <a:rPr lang="ru-RU" altLang="ru-RU" sz="1200" smtClean="0">
                <a:latin typeface="Arial" charset="0"/>
                <a:cs typeface="Arial" charset="0"/>
              </a:rPr>
              <a:t>Член комиссии по проверке работ ГИА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12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gray">
          <a:xfrm>
            <a:off x="1155700" y="990600"/>
            <a:ext cx="693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7848600" y="152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1188" y="-674688"/>
            <a:ext cx="6019800" cy="5688013"/>
          </a:xfrm>
        </p:spPr>
        <p:txBody>
          <a:bodyPr/>
          <a:lstStyle/>
          <a:p>
            <a:pPr indent="449263"/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>Муниципальное бюджетное общеобразовательное учреждение города Новосибирска «Лицей №136»</a:t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800" dirty="0" smtClean="0">
                <a:latin typeface="Arial" charset="0"/>
                <a:ea typeface="Calibri" pitchFamily="34" charset="0"/>
                <a:cs typeface="Arial" charset="0"/>
              </a:rPr>
              <a:t>«Не вводить знания в готовом виде. Даже если нет никакой возможности повести детей к открытию нового, всегда можно создать ситуацию поиска…» </a:t>
            </a:r>
            <a:br>
              <a:rPr lang="ru-RU" altLang="ru-RU" sz="1800" dirty="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800" dirty="0" err="1" smtClean="0">
                <a:latin typeface="Arial" charset="0"/>
                <a:ea typeface="Calibri" pitchFamily="34" charset="0"/>
                <a:cs typeface="Arial" charset="0"/>
              </a:rPr>
              <a:t>Г.А.Цукерман</a:t>
            </a:r>
            <a:r>
              <a:rPr lang="ru-RU" altLang="ru-RU" sz="1800" dirty="0" smtClean="0"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altLang="ru-RU" sz="1800" dirty="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endParaRPr lang="en-US" altLang="ru-RU" sz="1800" dirty="0" smtClean="0"/>
          </a:p>
        </p:txBody>
      </p:sp>
      <p:pic>
        <p:nvPicPr>
          <p:cNvPr id="6148" name="Picture 2" descr="C:\Users\Elena\Desktop\138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542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1187450" y="4437063"/>
            <a:ext cx="7632700" cy="2160587"/>
          </a:xfrm>
        </p:spPr>
        <p:txBody>
          <a:bodyPr/>
          <a:lstStyle/>
          <a:p>
            <a:pPr algn="ctr"/>
            <a:r>
              <a:rPr lang="ru-RU" altLang="ru-RU" b="1" smtClean="0">
                <a:latin typeface="Arial" charset="0"/>
                <a:cs typeface="Arial" charset="0"/>
              </a:rPr>
              <a:t>«Организация самостоятельной работы  школьников на уроках географии</a:t>
            </a:r>
            <a:endParaRPr lang="ru-RU" altLang="ru-RU" smtClean="0">
              <a:latin typeface="Arial" charset="0"/>
              <a:cs typeface="Arial" charset="0"/>
            </a:endParaRPr>
          </a:p>
          <a:p>
            <a:pPr algn="ctr"/>
            <a:r>
              <a:rPr lang="ru-RU" altLang="ru-RU" b="1" smtClean="0">
                <a:latin typeface="Arial" charset="0"/>
                <a:cs typeface="Arial" charset="0"/>
              </a:rPr>
              <a:t>и во внеурочной деятельности как основа формирования ключевых  компетенций»</a:t>
            </a:r>
          </a:p>
          <a:p>
            <a:pPr algn="ctr"/>
            <a:endParaRPr lang="ru-RU" altLang="ru-RU" b="1" smtClean="0">
              <a:latin typeface="Arial" charset="0"/>
              <a:cs typeface="Arial" charset="0"/>
            </a:endParaRPr>
          </a:p>
          <a:p>
            <a:pPr algn="r"/>
            <a:r>
              <a:rPr lang="ru-RU" altLang="ru-RU" b="1" smtClean="0">
                <a:solidFill>
                  <a:schemeClr val="tx1"/>
                </a:solidFill>
                <a:latin typeface="Arial" charset="0"/>
                <a:cs typeface="Arial" charset="0"/>
              </a:rPr>
              <a:t>Коротнева Елена Валентиновна</a:t>
            </a:r>
            <a:endParaRPr lang="ru-RU" altLang="ru-RU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5791200"/>
            <a:ext cx="5791200" cy="319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1800" smtClean="0"/>
              <a:t> </a:t>
            </a:r>
            <a:endParaRPr lang="en-US" altLang="ru-RU" sz="1800" b="1" smtClean="0"/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71775" y="5715000"/>
            <a:ext cx="6019800" cy="882650"/>
          </a:xfrm>
        </p:spPr>
        <p:txBody>
          <a:bodyPr/>
          <a:lstStyle/>
          <a:p>
            <a:pPr eaLnBrk="0" hangingPunct="0"/>
            <a:r>
              <a:rPr lang="ru-RU" altLang="ru-RU" sz="2400" smtClean="0">
                <a:latin typeface="Arial" charset="0"/>
                <a:cs typeface="Arial" charset="0"/>
              </a:rPr>
              <a:t/>
            </a:r>
            <a:br>
              <a:rPr lang="ru-RU" altLang="ru-RU" sz="2400" smtClean="0">
                <a:latin typeface="Arial" charset="0"/>
                <a:cs typeface="Arial" charset="0"/>
              </a:rPr>
            </a:br>
            <a:r>
              <a:rPr lang="ru-RU" altLang="ru-RU" sz="2400" smtClean="0">
                <a:latin typeface="Arial" charset="0"/>
                <a:cs typeface="Arial" charset="0"/>
              </a:rPr>
              <a:t/>
            </a:r>
            <a:br>
              <a:rPr lang="ru-RU" altLang="ru-RU" sz="2400" smtClean="0">
                <a:latin typeface="Arial" charset="0"/>
                <a:cs typeface="Arial" charset="0"/>
              </a:rPr>
            </a:br>
            <a:r>
              <a:rPr lang="ru-RU" altLang="ru-RU" sz="2400" smtClean="0">
                <a:latin typeface="Arial" charset="0"/>
                <a:cs typeface="Arial" charset="0"/>
              </a:rPr>
              <a:t/>
            </a:r>
            <a:br>
              <a:rPr lang="ru-RU" altLang="ru-RU" sz="2400" smtClean="0">
                <a:latin typeface="Arial" charset="0"/>
                <a:cs typeface="Arial" charset="0"/>
              </a:rPr>
            </a:br>
            <a:r>
              <a:rPr lang="ru-RU" altLang="ru-RU" sz="2400" smtClean="0">
                <a:latin typeface="Arial" charset="0"/>
                <a:cs typeface="Arial" charset="0"/>
              </a:rPr>
              <a:t/>
            </a:r>
            <a:br>
              <a:rPr lang="ru-RU" altLang="ru-RU" sz="2400" smtClean="0">
                <a:latin typeface="Arial" charset="0"/>
                <a:cs typeface="Arial" charset="0"/>
              </a:rPr>
            </a:br>
            <a:r>
              <a:rPr lang="ru-RU" altLang="ru-RU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«Ученик-это не сосуд, который нужно наполнить, а факел, который нужно зажечь, а зажечь факел может лишь тот,</a:t>
            </a:r>
            <a:br>
              <a:rPr lang="ru-RU" altLang="ru-RU" sz="280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 кто сам горит»</a:t>
            </a:r>
            <a:br>
              <a:rPr lang="ru-RU" altLang="ru-RU" sz="280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Плутарх</a:t>
            </a:r>
            <a:r>
              <a:rPr lang="en-US" altLang="ru-R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ru-RU" sz="28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280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altLang="ru-RU" sz="280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altLang="ru-RU" sz="320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altLang="ru-RU" sz="320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3200" smtClean="0">
                <a:solidFill>
                  <a:srgbClr val="C00000"/>
                </a:solidFill>
              </a:rPr>
              <a:t/>
            </a:r>
            <a:br>
              <a:rPr lang="ru-RU" altLang="ru-RU" sz="3200" smtClean="0">
                <a:solidFill>
                  <a:srgbClr val="C00000"/>
                </a:solidFill>
              </a:rPr>
            </a:br>
            <a:r>
              <a:rPr lang="ru-RU" altLang="ru-RU" sz="3200" smtClean="0">
                <a:latin typeface="Cambria" pitchFamily="18" charset="0"/>
              </a:rPr>
              <a:t/>
            </a:r>
            <a:br>
              <a:rPr lang="ru-RU" altLang="ru-RU" sz="3200" smtClean="0">
                <a:latin typeface="Cambria" pitchFamily="18" charset="0"/>
              </a:rPr>
            </a:br>
            <a:r>
              <a:rPr lang="ru-RU" altLang="ru-RU" sz="3200" smtClean="0">
                <a:latin typeface="Cambria" pitchFamily="18" charset="0"/>
              </a:rPr>
              <a:t/>
            </a:r>
            <a:br>
              <a:rPr lang="ru-RU" altLang="ru-RU" sz="3200" smtClean="0">
                <a:latin typeface="Cambria" pitchFamily="18" charset="0"/>
              </a:rPr>
            </a:br>
            <a:r>
              <a:rPr lang="ru-RU" altLang="ru-RU" sz="3200" smtClean="0">
                <a:latin typeface="Cambria" pitchFamily="18" charset="0"/>
              </a:rPr>
              <a:t/>
            </a:r>
            <a:br>
              <a:rPr lang="ru-RU" altLang="ru-RU" sz="3200" smtClean="0">
                <a:latin typeface="Cambria" pitchFamily="18" charset="0"/>
              </a:rPr>
            </a:br>
            <a:r>
              <a:rPr lang="ru-RU" altLang="ru-RU" sz="3200" smtClean="0">
                <a:latin typeface="Cambria" pitchFamily="18" charset="0"/>
              </a:rPr>
              <a:t/>
            </a:r>
            <a:br>
              <a:rPr lang="ru-RU" altLang="ru-RU" sz="3200" smtClean="0">
                <a:latin typeface="Cambria" pitchFamily="18" charset="0"/>
              </a:rPr>
            </a:br>
            <a:endParaRPr lang="en-US" altLang="ru-RU" smtClean="0"/>
          </a:p>
        </p:txBody>
      </p:sp>
      <p:pic>
        <p:nvPicPr>
          <p:cNvPr id="23556" name="Picture 3" descr="C:\Users\Elena\Desktop\DSC_0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4271">
            <a:off x="2984500" y="1296988"/>
            <a:ext cx="3149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Elena\Desktop\DSC024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1577">
            <a:off x="131763" y="4751388"/>
            <a:ext cx="2841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C:\Users\Elena\Desktop\фотофотофото\IMG_0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125538"/>
            <a:ext cx="28067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6559550" cy="1989138"/>
          </a:xfrm>
        </p:spPr>
        <p:txBody>
          <a:bodyPr/>
          <a:lstStyle/>
          <a:p>
            <a:r>
              <a:rPr lang="ru-RU" altLang="ru-RU" sz="2800" smtClean="0">
                <a:latin typeface="Arial" charset="0"/>
                <a:cs typeface="Arial" charset="0"/>
              </a:rPr>
              <a:t>Актуальность</a:t>
            </a:r>
            <a:br>
              <a:rPr lang="ru-RU" altLang="ru-RU" sz="2800" smtClean="0">
                <a:latin typeface="Arial" charset="0"/>
                <a:cs typeface="Arial" charset="0"/>
              </a:rPr>
            </a:br>
            <a:r>
              <a:rPr lang="ru-RU" altLang="ru-RU" sz="1600" smtClean="0">
                <a:solidFill>
                  <a:schemeClr val="tx1"/>
                </a:solidFill>
              </a:rPr>
              <a:t>(от позднелат. actualis</a:t>
            </a:r>
            <a:r>
              <a:rPr lang="ru-RU" altLang="ru-RU" sz="1600" b="0" smtClean="0"/>
              <a:t> -</a:t>
            </a:r>
            <a:r>
              <a:rPr lang="ru-RU" altLang="ru-RU" sz="1600" smtClean="0">
                <a:solidFill>
                  <a:schemeClr val="tx1"/>
                </a:solidFill>
              </a:rPr>
              <a:t> важность, значительность чего-либо для настоящего момента, современность, злободневность</a:t>
            </a:r>
            <a:r>
              <a:rPr lang="ru-RU" altLang="ru-RU" sz="3600" b="0" smtClean="0"/>
              <a:t/>
            </a:r>
            <a:br>
              <a:rPr lang="ru-RU" altLang="ru-RU" sz="3600" b="0" smtClean="0"/>
            </a:br>
            <a:endParaRPr lang="en-US" altLang="ru-RU" sz="3600" smtClean="0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295400" y="1447800"/>
            <a:ext cx="6477000" cy="4071938"/>
            <a:chOff x="576" y="960"/>
            <a:chExt cx="4608" cy="2897"/>
          </a:xfrm>
        </p:grpSpPr>
        <p:sp>
          <p:nvSpPr>
            <p:cNvPr id="63492" name="Freeform 4"/>
            <p:cNvSpPr>
              <a:spLocks/>
            </p:cNvSpPr>
            <p:nvPr/>
          </p:nvSpPr>
          <p:spPr bwMode="gray">
            <a:xfrm>
              <a:off x="3196" y="960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90980"/>
                    <a:invGamma/>
                    <a:alpha val="32001"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7" name="AutoShape 5"/>
            <p:cNvSpPr>
              <a:spLocks noChangeArrowheads="1"/>
            </p:cNvSpPr>
            <p:nvPr/>
          </p:nvSpPr>
          <p:spPr bwMode="auto">
            <a:xfrm>
              <a:off x="2157" y="1863"/>
              <a:ext cx="1446" cy="1737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494" name="AutoShape 6"/>
            <p:cNvSpPr>
              <a:spLocks noChangeArrowheads="1"/>
            </p:cNvSpPr>
            <p:nvPr/>
          </p:nvSpPr>
          <p:spPr bwMode="gray">
            <a:xfrm>
              <a:off x="2304" y="1775"/>
              <a:ext cx="1173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9" name="AutoShape 7"/>
            <p:cNvSpPr>
              <a:spLocks noChangeArrowheads="1"/>
            </p:cNvSpPr>
            <p:nvPr/>
          </p:nvSpPr>
          <p:spPr bwMode="auto">
            <a:xfrm flipH="1">
              <a:off x="3360" y="1824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0" name="AutoShape 8"/>
            <p:cNvSpPr>
              <a:spLocks noChangeArrowheads="1"/>
            </p:cNvSpPr>
            <p:nvPr/>
          </p:nvSpPr>
          <p:spPr bwMode="auto">
            <a:xfrm flipH="1">
              <a:off x="2358" y="1818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1" name="AutoShape 9"/>
            <p:cNvSpPr>
              <a:spLocks noChangeArrowheads="1"/>
            </p:cNvSpPr>
            <p:nvPr/>
          </p:nvSpPr>
          <p:spPr bwMode="auto">
            <a:xfrm>
              <a:off x="3738" y="1547"/>
              <a:ext cx="1446" cy="1737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3874" y="1457"/>
              <a:ext cx="1175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3" name="AutoShape 11"/>
            <p:cNvSpPr>
              <a:spLocks noChangeArrowheads="1"/>
            </p:cNvSpPr>
            <p:nvPr/>
          </p:nvSpPr>
          <p:spPr bwMode="auto">
            <a:xfrm flipH="1">
              <a:off x="4936" y="1502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4" name="AutoShape 12"/>
            <p:cNvSpPr>
              <a:spLocks noChangeArrowheads="1"/>
            </p:cNvSpPr>
            <p:nvPr/>
          </p:nvSpPr>
          <p:spPr bwMode="auto">
            <a:xfrm flipH="1">
              <a:off x="3939" y="1502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gray">
            <a:xfrm>
              <a:off x="1570" y="1276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6" name="Text Box 14"/>
            <p:cNvSpPr txBox="1">
              <a:spLocks noChangeArrowheads="1"/>
            </p:cNvSpPr>
            <p:nvPr/>
          </p:nvSpPr>
          <p:spPr bwMode="gray">
            <a:xfrm>
              <a:off x="2293" y="1759"/>
              <a:ext cx="116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ru-RU" altLang="ru-RU" sz="1400">
                  <a:solidFill>
                    <a:schemeClr val="bg1"/>
                  </a:solidFill>
                  <a:latin typeface="Arial" charset="0"/>
                </a:rPr>
                <a:t>Вторая проблема</a:t>
              </a:r>
              <a:endParaRPr lang="en-US" altLang="ru-RU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7" name="Text Box 15"/>
            <p:cNvSpPr txBox="1">
              <a:spLocks noChangeArrowheads="1"/>
            </p:cNvSpPr>
            <p:nvPr/>
          </p:nvSpPr>
          <p:spPr bwMode="gray">
            <a:xfrm>
              <a:off x="3886" y="1446"/>
              <a:ext cx="115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ru-RU" altLang="ru-RU" sz="1400">
                  <a:solidFill>
                    <a:srgbClr val="FFFFFF"/>
                  </a:solidFill>
                  <a:latin typeface="Arial" charset="0"/>
                </a:rPr>
                <a:t>Третья проблема</a:t>
              </a:r>
              <a:endParaRPr lang="en-US" altLang="ru-RU" sz="14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7188" name="Group 16"/>
            <p:cNvGrpSpPr>
              <a:grpSpLocks/>
            </p:cNvGrpSpPr>
            <p:nvPr/>
          </p:nvGrpSpPr>
          <p:grpSpPr bwMode="auto">
            <a:xfrm>
              <a:off x="576" y="2028"/>
              <a:ext cx="1446" cy="1829"/>
              <a:chOff x="576" y="1836"/>
              <a:chExt cx="1446" cy="2094"/>
            </a:xfrm>
          </p:grpSpPr>
          <p:sp>
            <p:nvSpPr>
              <p:cNvPr id="7191" name="AutoShape 17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3506" name="AutoShape 18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5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93" name="AutoShape 19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4" name="AutoShape 20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5" name="Text Box 21"/>
              <p:cNvSpPr txBox="1">
                <a:spLocks noChangeArrowheads="1"/>
              </p:cNvSpPr>
              <p:nvPr/>
            </p:nvSpPr>
            <p:spPr bwMode="gray">
              <a:xfrm>
                <a:off x="700" y="1836"/>
                <a:ext cx="118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ru-RU" altLang="ru-RU" sz="1400">
                    <a:solidFill>
                      <a:schemeClr val="bg1"/>
                    </a:solidFill>
                    <a:latin typeface="Arial" charset="0"/>
                  </a:rPr>
                  <a:t>Первая проблема</a:t>
                </a:r>
                <a:endParaRPr lang="en-US" altLang="ru-RU" sz="1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7196" name="Text Box 22"/>
              <p:cNvSpPr txBox="1">
                <a:spLocks noChangeArrowheads="1"/>
              </p:cNvSpPr>
              <p:nvPr/>
            </p:nvSpPr>
            <p:spPr bwMode="auto">
              <a:xfrm>
                <a:off x="623" y="2106"/>
                <a:ext cx="134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altLang="ru-RU" sz="1600">
                    <a:latin typeface="Arial" charset="0"/>
                  </a:rPr>
                  <a:t>.</a:t>
                </a:r>
              </a:p>
            </p:txBody>
          </p:sp>
        </p:grpSp>
        <p:sp>
          <p:nvSpPr>
            <p:cNvPr id="7189" name="Text Box 23"/>
            <p:cNvSpPr txBox="1">
              <a:spLocks noChangeArrowheads="1"/>
            </p:cNvSpPr>
            <p:nvPr/>
          </p:nvSpPr>
          <p:spPr bwMode="auto">
            <a:xfrm>
              <a:off x="2208" y="2010"/>
              <a:ext cx="134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ru-RU" sz="1600">
                  <a:latin typeface="Arial" charset="0"/>
                </a:rPr>
                <a:t>.</a:t>
              </a:r>
            </a:p>
          </p:txBody>
        </p:sp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3793" y="1674"/>
              <a:ext cx="134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 sz="1600">
                <a:latin typeface="Arial" charset="0"/>
              </a:endParaRPr>
            </a:p>
          </p:txBody>
        </p:sp>
      </p:grpSp>
      <p:sp>
        <p:nvSpPr>
          <p:cNvPr id="7173" name="Прямоугольник 27"/>
          <p:cNvSpPr>
            <a:spLocks noChangeArrowheads="1"/>
          </p:cNvSpPr>
          <p:nvPr/>
        </p:nvSpPr>
        <p:spPr bwMode="auto">
          <a:xfrm>
            <a:off x="1258888" y="3284538"/>
            <a:ext cx="20177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600" b="1"/>
              <a:t>рассогласован-</a:t>
            </a:r>
          </a:p>
          <a:p>
            <a:pPr algn="ctr" eaLnBrk="1" hangingPunct="1"/>
            <a:r>
              <a:rPr lang="ru-RU" altLang="ru-RU" sz="1600" b="1"/>
              <a:t>ность между основными программными документами и учебниками по географии</a:t>
            </a:r>
          </a:p>
        </p:txBody>
      </p:sp>
      <p:sp>
        <p:nvSpPr>
          <p:cNvPr id="7174" name="Прямоугольник 28"/>
          <p:cNvSpPr>
            <a:spLocks noChangeArrowheads="1"/>
          </p:cNvSpPr>
          <p:nvPr/>
        </p:nvSpPr>
        <p:spPr bwMode="auto">
          <a:xfrm>
            <a:off x="3708400" y="3105150"/>
            <a:ext cx="172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пассивность школьников в обучении</a:t>
            </a:r>
          </a:p>
        </p:txBody>
      </p:sp>
      <p:sp>
        <p:nvSpPr>
          <p:cNvPr id="7175" name="Прямоугольник 29"/>
          <p:cNvSpPr>
            <a:spLocks noChangeArrowheads="1"/>
          </p:cNvSpPr>
          <p:nvPr/>
        </p:nvSpPr>
        <p:spPr bwMode="auto">
          <a:xfrm>
            <a:off x="5795963" y="2708275"/>
            <a:ext cx="1944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низкий уровень самостоятель-ности у обучающихся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0825" y="6453188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-171450"/>
            <a:ext cx="4368800" cy="7704138"/>
          </a:xfrm>
        </p:spPr>
        <p:txBody>
          <a:bodyPr/>
          <a:lstStyle/>
          <a:p>
            <a:pPr algn="l"/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   задачи</a:t>
            </a:r>
            <a:endParaRPr lang="en-US" altLang="ru-RU" sz="2000" smtClean="0"/>
          </a:p>
        </p:txBody>
      </p:sp>
      <p:grpSp>
        <p:nvGrpSpPr>
          <p:cNvPr id="8196" name="Group 26"/>
          <p:cNvGrpSpPr>
            <a:grpSpLocks/>
          </p:cNvGrpSpPr>
          <p:nvPr/>
        </p:nvGrpSpPr>
        <p:grpSpPr bwMode="auto">
          <a:xfrm>
            <a:off x="5786438" y="2500313"/>
            <a:ext cx="3071812" cy="4143375"/>
            <a:chOff x="3440" y="2112"/>
            <a:chExt cx="1578" cy="1680"/>
          </a:xfrm>
        </p:grpSpPr>
        <p:sp>
          <p:nvSpPr>
            <p:cNvPr id="8218" name="AutoShape 3"/>
            <p:cNvSpPr>
              <a:spLocks noChangeArrowheads="1"/>
            </p:cNvSpPr>
            <p:nvPr/>
          </p:nvSpPr>
          <p:spPr bwMode="auto">
            <a:xfrm>
              <a:off x="3440" y="2112"/>
              <a:ext cx="1578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endParaRPr lang="ru-RU" altLang="ru-RU"/>
            </a:p>
          </p:txBody>
        </p:sp>
        <p:sp>
          <p:nvSpPr>
            <p:cNvPr id="8219" name="Text Box 4"/>
            <p:cNvSpPr txBox="1">
              <a:spLocks noChangeArrowheads="1"/>
            </p:cNvSpPr>
            <p:nvPr/>
          </p:nvSpPr>
          <p:spPr bwMode="auto">
            <a:xfrm>
              <a:off x="3479" y="2149"/>
              <a:ext cx="140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buFont typeface="Wingdings" pitchFamily="2" charset="2"/>
                <a:buChar char="v"/>
              </a:pPr>
              <a:endParaRPr lang="ru-RU" altLang="ru-RU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8197" name="Group 25"/>
          <p:cNvGrpSpPr>
            <a:grpSpLocks/>
          </p:cNvGrpSpPr>
          <p:nvPr/>
        </p:nvGrpSpPr>
        <p:grpSpPr bwMode="auto">
          <a:xfrm>
            <a:off x="214313" y="2500313"/>
            <a:ext cx="3143250" cy="4214812"/>
            <a:chOff x="720" y="2112"/>
            <a:chExt cx="1440" cy="1680"/>
          </a:xfrm>
        </p:grpSpPr>
        <p:sp>
          <p:nvSpPr>
            <p:cNvPr id="8216" name="AutoShape 5"/>
            <p:cNvSpPr>
              <a:spLocks noChangeArrowheads="1"/>
            </p:cNvSpPr>
            <p:nvPr/>
          </p:nvSpPr>
          <p:spPr bwMode="auto">
            <a:xfrm>
              <a:off x="720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endParaRPr lang="ru-RU" altLang="ru-RU"/>
            </a:p>
          </p:txBody>
        </p:sp>
        <p:sp>
          <p:nvSpPr>
            <p:cNvPr id="8217" name="Text Box 6"/>
            <p:cNvSpPr txBox="1">
              <a:spLocks noChangeArrowheads="1"/>
            </p:cNvSpPr>
            <p:nvPr/>
          </p:nvSpPr>
          <p:spPr bwMode="auto">
            <a:xfrm>
              <a:off x="780" y="2238"/>
              <a:ext cx="128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buFont typeface="Wingdings" pitchFamily="2" charset="2"/>
                <a:buChar char="v"/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endParaRPr lang="ru-RU" altLang="ru-RU" sz="1400">
                <a:solidFill>
                  <a:srgbClr val="000000"/>
                </a:solidFill>
              </a:endParaRPr>
            </a:p>
            <a:p>
              <a:endParaRPr lang="ru-RU" altLang="ru-RU" sz="1400">
                <a:solidFill>
                  <a:srgbClr val="000000"/>
                </a:solidFill>
              </a:endParaRPr>
            </a:p>
            <a:p>
              <a:endParaRPr lang="en-US" alt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43016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199" name="AutoShape 9"/>
          <p:cNvSpPr>
            <a:spLocks noChangeAspect="1" noChangeArrowheads="1" noTextEdit="1"/>
          </p:cNvSpPr>
          <p:nvPr/>
        </p:nvSpPr>
        <p:spPr bwMode="gray">
          <a:xfrm flipH="1">
            <a:off x="4857750" y="32146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8201" name="Group 27"/>
          <p:cNvGrpSpPr>
            <a:grpSpLocks/>
          </p:cNvGrpSpPr>
          <p:nvPr/>
        </p:nvGrpSpPr>
        <p:grpSpPr bwMode="auto">
          <a:xfrm>
            <a:off x="2339975" y="620713"/>
            <a:ext cx="4392613" cy="3024187"/>
            <a:chOff x="1920" y="1026"/>
            <a:chExt cx="1889" cy="1009"/>
          </a:xfrm>
        </p:grpSpPr>
        <p:grpSp>
          <p:nvGrpSpPr>
            <p:cNvPr id="8207" name="Group 11"/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8209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37" y="1368"/>
                <a:ext cx="1382" cy="5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sp>
          <p:nvSpPr>
            <p:cNvPr id="8208" name="Text Box 19"/>
            <p:cNvSpPr txBox="1">
              <a:spLocks noChangeArrowheads="1"/>
            </p:cNvSpPr>
            <p:nvPr/>
          </p:nvSpPr>
          <p:spPr bwMode="auto">
            <a:xfrm>
              <a:off x="2205" y="1050"/>
              <a:ext cx="135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ru-RU" altLang="ru-RU" sz="2000" b="1">
                  <a:latin typeface="Cambria" pitchFamily="18" charset="0"/>
                </a:rPr>
                <a:t>Цель:</a:t>
              </a:r>
            </a:p>
          </p:txBody>
        </p:sp>
      </p:grpSp>
      <p:sp>
        <p:nvSpPr>
          <p:cNvPr id="820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5651500" y="115888"/>
            <a:ext cx="3206750" cy="1944687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smtClean="0"/>
              <a:t>«Если вы хотите вести счастливую жизнь, вы должны быть привязаны к </a:t>
            </a:r>
            <a:r>
              <a:rPr lang="ru-RU" altLang="ru-RU" sz="1400" b="1" u="sng" smtClean="0"/>
              <a:t>цели</a:t>
            </a:r>
            <a:r>
              <a:rPr lang="ru-RU" altLang="ru-RU" sz="1400" b="1" smtClean="0"/>
              <a:t>, а не к людям или к вещам»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smtClean="0"/>
              <a:t/>
            </a:r>
            <a:br>
              <a:rPr lang="ru-RU" altLang="ru-RU" sz="1400" b="1" smtClean="0"/>
            </a:br>
            <a:r>
              <a:rPr lang="ru-RU" altLang="ru-RU" sz="1400" b="1" smtClean="0"/>
              <a:t>Альберт Эйнштейн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1200" b="1" smtClean="0"/>
          </a:p>
          <a:p>
            <a:pPr algn="r">
              <a:lnSpc>
                <a:spcPct val="80000"/>
              </a:lnSpc>
            </a:pPr>
            <a:endParaRPr lang="en-US" altLang="ru-RU" sz="1200" b="1" smtClean="0"/>
          </a:p>
        </p:txBody>
      </p:sp>
      <p:sp>
        <p:nvSpPr>
          <p:cNvPr id="8203" name="Прямоугольник 24"/>
          <p:cNvSpPr>
            <a:spLocks noChangeArrowheads="1"/>
          </p:cNvSpPr>
          <p:nvPr/>
        </p:nvSpPr>
        <p:spPr bwMode="auto">
          <a:xfrm>
            <a:off x="2357438" y="1125538"/>
            <a:ext cx="42862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создание условий для вовлечения  обучающихся в различные виды самостоятельной деятельности как основы формирования ключевых  компетенций</a:t>
            </a:r>
            <a:r>
              <a:rPr lang="ru-RU" altLang="ru-RU" b="1">
                <a:solidFill>
                  <a:schemeClr val="tx2"/>
                </a:solidFill>
              </a:rPr>
              <a:t> </a:t>
            </a: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650" y="3141663"/>
            <a:ext cx="2736850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357188" y="2662238"/>
            <a:ext cx="3062287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1600">
                <a:latin typeface="Arial" charset="0"/>
                <a:ea typeface="Calibri" pitchFamily="34" charset="0"/>
              </a:rPr>
              <a:t>разработать систему организации самостоятельной деятельности на уроках географии и во внеурочное время;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latin typeface="Arial" charset="0"/>
                <a:ea typeface="Calibri" pitchFamily="34" charset="0"/>
              </a:rPr>
              <a:t>привести содержание рабочей программы учителя в соответствии с темой профессионального проекта;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latin typeface="Arial" charset="0"/>
                <a:ea typeface="Calibri" pitchFamily="34" charset="0"/>
              </a:rPr>
              <a:t>разработать и использовать в организации УВП структуру урока с ведущим компонентом-самостоятельная деятельность</a:t>
            </a:r>
          </a:p>
          <a:p>
            <a:pPr algn="just" eaLnBrk="1" hangingPunct="1">
              <a:buFontTx/>
              <a:buChar char="•"/>
            </a:pPr>
            <a:endParaRPr lang="ru-RU" altLang="ru-RU" sz="1600">
              <a:latin typeface="Arial" charset="0"/>
              <a:ea typeface="Calibri" pitchFamily="34" charset="0"/>
            </a:endParaRPr>
          </a:p>
          <a:p>
            <a:pPr algn="just" eaLnBrk="1" hangingPunct="1">
              <a:buFontTx/>
              <a:buChar char="•"/>
            </a:pPr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8206" name="Rectangle 3"/>
          <p:cNvSpPr>
            <a:spLocks noChangeArrowheads="1"/>
          </p:cNvSpPr>
          <p:nvPr/>
        </p:nvSpPr>
        <p:spPr bwMode="auto">
          <a:xfrm>
            <a:off x="5867400" y="3259138"/>
            <a:ext cx="25209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ru-RU" altLang="ru-RU" sz="1600">
                <a:latin typeface="Arial" charset="0"/>
                <a:ea typeface="Calibri" pitchFamily="34" charset="0"/>
              </a:rPr>
              <a:t>определить диагностический инструментарий для отслеживания и систематически отслеживать результат;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>
                <a:latin typeface="Arial" charset="0"/>
                <a:ea typeface="Calibri" pitchFamily="34" charset="0"/>
              </a:rPr>
              <a:t>вовлечь максимальное число обучающихся в активные формы самостоятельной деятельности на уроках и во внеурочное время. </a:t>
            </a:r>
          </a:p>
          <a:p>
            <a:pPr algn="just" eaLnBrk="1" hangingPunct="1">
              <a:buFontTx/>
              <a:buChar char="•"/>
            </a:pPr>
            <a:endParaRPr lang="ru-RU" altLang="ru-RU">
              <a:latin typeface="Arial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9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20" name="Line 2"/>
          <p:cNvSpPr>
            <a:spLocks noChangeShapeType="1"/>
          </p:cNvSpPr>
          <p:nvPr/>
        </p:nvSpPr>
        <p:spPr bwMode="auto">
          <a:xfrm flipV="1">
            <a:off x="3044825" y="3573463"/>
            <a:ext cx="6099175" cy="460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 flipV="1">
            <a:off x="3308350" y="5445125"/>
            <a:ext cx="5835650" cy="11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2947988" y="2924175"/>
            <a:ext cx="6196012" cy="47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3092450" y="4508500"/>
            <a:ext cx="6051550" cy="11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4" name="Group 6"/>
          <p:cNvGrpSpPr>
            <a:grpSpLocks/>
          </p:cNvGrpSpPr>
          <p:nvPr/>
        </p:nvGrpSpPr>
        <p:grpSpPr bwMode="auto">
          <a:xfrm>
            <a:off x="2771775" y="2276475"/>
            <a:ext cx="863600" cy="647700"/>
            <a:chOff x="624" y="1536"/>
            <a:chExt cx="1251" cy="1256"/>
          </a:xfrm>
        </p:grpSpPr>
        <p:sp>
          <p:nvSpPr>
            <p:cNvPr id="62471" name="Oval 7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73" name="Oval 9"/>
            <p:cNvSpPr>
              <a:spLocks noChangeArrowheads="1"/>
            </p:cNvSpPr>
            <p:nvPr/>
          </p:nvSpPr>
          <p:spPr bwMode="gray">
            <a:xfrm>
              <a:off x="707" y="1619"/>
              <a:ext cx="1085" cy="109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74" name="Oval 10"/>
            <p:cNvSpPr>
              <a:spLocks noChangeArrowheads="1"/>
            </p:cNvSpPr>
            <p:nvPr/>
          </p:nvSpPr>
          <p:spPr bwMode="gray">
            <a:xfrm>
              <a:off x="707" y="1619"/>
              <a:ext cx="1088" cy="10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74" name="Oval 11"/>
            <p:cNvSpPr>
              <a:spLocks noChangeArrowheads="1"/>
            </p:cNvSpPr>
            <p:nvPr/>
          </p:nvSpPr>
          <p:spPr bwMode="gray">
            <a:xfrm>
              <a:off x="760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75" name="Group 12"/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9276" name="Oval 1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77" name="Oval 1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78" name="Oval 1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79" name="Oval 1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2843213" y="3068638"/>
            <a:ext cx="792162" cy="647700"/>
            <a:chOff x="1248" y="1488"/>
            <a:chExt cx="821" cy="829"/>
          </a:xfrm>
        </p:grpSpPr>
        <p:sp>
          <p:nvSpPr>
            <p:cNvPr id="62482" name="Oval 18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gray">
            <a:xfrm>
              <a:off x="1302" y="1543"/>
              <a:ext cx="712" cy="71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gray">
            <a:xfrm>
              <a:off x="1304" y="1543"/>
              <a:ext cx="714" cy="71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64" name="Oval 22"/>
            <p:cNvSpPr>
              <a:spLocks noChangeArrowheads="1"/>
            </p:cNvSpPr>
            <p:nvPr/>
          </p:nvSpPr>
          <p:spPr bwMode="gray">
            <a:xfrm>
              <a:off x="1337" y="1578"/>
              <a:ext cx="643" cy="64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65" name="Group 23"/>
            <p:cNvGrpSpPr>
              <a:grpSpLocks/>
            </p:cNvGrpSpPr>
            <p:nvPr/>
          </p:nvGrpSpPr>
          <p:grpSpPr bwMode="auto">
            <a:xfrm>
              <a:off x="1348" y="1588"/>
              <a:ext cx="621" cy="729"/>
              <a:chOff x="4166" y="1706"/>
              <a:chExt cx="1252" cy="1453"/>
            </a:xfrm>
          </p:grpSpPr>
          <p:sp>
            <p:nvSpPr>
              <p:cNvPr id="9266" name="Oval 2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67" name="Oval 2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68" name="Oval 26"/>
              <p:cNvSpPr>
                <a:spLocks noChangeArrowheads="1"/>
              </p:cNvSpPr>
              <p:nvPr/>
            </p:nvSpPr>
            <p:spPr bwMode="gray">
              <a:xfrm>
                <a:off x="4195" y="2002"/>
                <a:ext cx="1162" cy="115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69" name="Oval 27"/>
              <p:cNvSpPr>
                <a:spLocks noChangeArrowheads="1"/>
              </p:cNvSpPr>
              <p:nvPr/>
            </p:nvSpPr>
            <p:spPr bwMode="gray">
              <a:xfrm>
                <a:off x="4930" y="1757"/>
                <a:ext cx="366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9226" name="Group 28"/>
          <p:cNvGrpSpPr>
            <a:grpSpLocks/>
          </p:cNvGrpSpPr>
          <p:nvPr/>
        </p:nvGrpSpPr>
        <p:grpSpPr bwMode="auto">
          <a:xfrm>
            <a:off x="2843213" y="3860800"/>
            <a:ext cx="792162" cy="720725"/>
            <a:chOff x="624" y="1536"/>
            <a:chExt cx="1251" cy="1256"/>
          </a:xfrm>
        </p:grpSpPr>
        <p:sp>
          <p:nvSpPr>
            <p:cNvPr id="62493" name="Oval 29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94" name="Oval 30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95" name="Oval 31"/>
            <p:cNvSpPr>
              <a:spLocks noChangeArrowheads="1"/>
            </p:cNvSpPr>
            <p:nvPr/>
          </p:nvSpPr>
          <p:spPr bwMode="gray">
            <a:xfrm>
              <a:off x="707" y="1619"/>
              <a:ext cx="1086" cy="109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96" name="Oval 32"/>
            <p:cNvSpPr>
              <a:spLocks noChangeArrowheads="1"/>
            </p:cNvSpPr>
            <p:nvPr/>
          </p:nvSpPr>
          <p:spPr bwMode="gray">
            <a:xfrm>
              <a:off x="707" y="1619"/>
              <a:ext cx="1088" cy="10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4" name="Oval 33"/>
            <p:cNvSpPr>
              <a:spLocks noChangeArrowheads="1"/>
            </p:cNvSpPr>
            <p:nvPr/>
          </p:nvSpPr>
          <p:spPr bwMode="gray">
            <a:xfrm>
              <a:off x="760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55" name="Group 34"/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9256" name="Oval 3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57" name="Oval 3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58" name="Oval 3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59" name="Oval 3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9227" name="Group 39"/>
          <p:cNvGrpSpPr>
            <a:grpSpLocks/>
          </p:cNvGrpSpPr>
          <p:nvPr/>
        </p:nvGrpSpPr>
        <p:grpSpPr bwMode="auto">
          <a:xfrm>
            <a:off x="2843213" y="4797425"/>
            <a:ext cx="792162" cy="719138"/>
            <a:chOff x="1248" y="1488"/>
            <a:chExt cx="821" cy="829"/>
          </a:xfrm>
        </p:grpSpPr>
        <p:sp>
          <p:nvSpPr>
            <p:cNvPr id="62504" name="Oval 40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506" name="Oval 42"/>
            <p:cNvSpPr>
              <a:spLocks noChangeArrowheads="1"/>
            </p:cNvSpPr>
            <p:nvPr/>
          </p:nvSpPr>
          <p:spPr bwMode="gray">
            <a:xfrm>
              <a:off x="1302" y="1543"/>
              <a:ext cx="712" cy="71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507" name="Oval 43"/>
            <p:cNvSpPr>
              <a:spLocks noChangeArrowheads="1"/>
            </p:cNvSpPr>
            <p:nvPr/>
          </p:nvSpPr>
          <p:spPr bwMode="gray">
            <a:xfrm>
              <a:off x="1304" y="1543"/>
              <a:ext cx="714" cy="71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4" name="Oval 44"/>
            <p:cNvSpPr>
              <a:spLocks noChangeArrowheads="1"/>
            </p:cNvSpPr>
            <p:nvPr/>
          </p:nvSpPr>
          <p:spPr bwMode="gray">
            <a:xfrm>
              <a:off x="1337" y="1578"/>
              <a:ext cx="643" cy="64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45" name="Group 45"/>
            <p:cNvGrpSpPr>
              <a:grpSpLocks/>
            </p:cNvGrpSpPr>
            <p:nvPr/>
          </p:nvGrpSpPr>
          <p:grpSpPr bwMode="auto">
            <a:xfrm>
              <a:off x="1348" y="1588"/>
              <a:ext cx="621" cy="628"/>
              <a:chOff x="4166" y="1706"/>
              <a:chExt cx="1252" cy="1252"/>
            </a:xfrm>
          </p:grpSpPr>
          <p:sp>
            <p:nvSpPr>
              <p:cNvPr id="9246" name="Oval 4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47" name="Oval 4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48" name="Oval 4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49" name="Oval 4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9228" name="Text Box 50"/>
          <p:cNvSpPr txBox="1">
            <a:spLocks noChangeArrowheads="1"/>
          </p:cNvSpPr>
          <p:nvPr/>
        </p:nvSpPr>
        <p:spPr bwMode="auto">
          <a:xfrm>
            <a:off x="2411413" y="2349500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80808"/>
                </a:solidFill>
                <a:latin typeface="Arial" charset="0"/>
              </a:rPr>
              <a:t>1</a:t>
            </a:r>
          </a:p>
        </p:txBody>
      </p:sp>
      <p:sp>
        <p:nvSpPr>
          <p:cNvPr id="9229" name="Text Box 51"/>
          <p:cNvSpPr txBox="1">
            <a:spLocks noChangeArrowheads="1"/>
          </p:cNvSpPr>
          <p:nvPr/>
        </p:nvSpPr>
        <p:spPr bwMode="auto">
          <a:xfrm>
            <a:off x="2339975" y="3141663"/>
            <a:ext cx="180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80808"/>
                </a:solidFill>
                <a:latin typeface="Arial" charset="0"/>
              </a:rPr>
              <a:t>2</a:t>
            </a:r>
          </a:p>
        </p:txBody>
      </p:sp>
      <p:sp>
        <p:nvSpPr>
          <p:cNvPr id="9230" name="Text Box 52"/>
          <p:cNvSpPr txBox="1">
            <a:spLocks noChangeArrowheads="1"/>
          </p:cNvSpPr>
          <p:nvPr/>
        </p:nvSpPr>
        <p:spPr bwMode="auto">
          <a:xfrm>
            <a:off x="1403350" y="4005263"/>
            <a:ext cx="367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80808"/>
                </a:solidFill>
                <a:latin typeface="Arial" charset="0"/>
              </a:rPr>
              <a:t>3</a:t>
            </a:r>
          </a:p>
        </p:txBody>
      </p:sp>
      <p:sp>
        <p:nvSpPr>
          <p:cNvPr id="9231" name="Text Box 53"/>
          <p:cNvSpPr txBox="1">
            <a:spLocks noChangeArrowheads="1"/>
          </p:cNvSpPr>
          <p:nvPr/>
        </p:nvSpPr>
        <p:spPr bwMode="auto">
          <a:xfrm>
            <a:off x="2268538" y="4941888"/>
            <a:ext cx="1943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80808"/>
                </a:solidFill>
                <a:latin typeface="Arial" charset="0"/>
              </a:rPr>
              <a:t>4</a:t>
            </a:r>
          </a:p>
        </p:txBody>
      </p:sp>
      <p:sp>
        <p:nvSpPr>
          <p:cNvPr id="9232" name="Rectangle 58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416800" cy="2349500"/>
          </a:xfrm>
        </p:spPr>
        <p:txBody>
          <a:bodyPr/>
          <a:lstStyle/>
          <a:p>
            <a:pPr indent="449263"/>
            <a:r>
              <a:rPr lang="ru-RU" altLang="ru-RU" sz="2000" dirty="0" smtClean="0"/>
              <a:t>Принципы организации </a:t>
            </a:r>
            <a:br>
              <a:rPr lang="ru-RU" altLang="ru-RU" sz="2000" dirty="0" smtClean="0"/>
            </a:br>
            <a:r>
              <a:rPr lang="ru-RU" altLang="ru-RU" sz="2000" dirty="0" smtClean="0"/>
              <a:t>самостоятельной работы</a:t>
            </a:r>
            <a:br>
              <a:rPr lang="ru-RU" altLang="ru-RU" sz="2000" dirty="0" smtClean="0"/>
            </a:br>
            <a:r>
              <a:rPr lang="ru-RU" altLang="ru-RU" sz="16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«Главная особенность процесса усвоения состоит в его активности: знания можно передать только тогда, когда ученик их берёт, то есть выполняет… какие-то действия с ними. Другими словами, процесс усвоения знаний - это всегда выполнение учащимися определённых познавательных действий»</a:t>
            </a:r>
            <a:r>
              <a:rPr lang="ru-RU" altLang="ru-RU" sz="1600" baseline="30000" dirty="0" smtClean="0"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altLang="ru-RU" sz="1600" baseline="30000" dirty="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6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1600" baseline="30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Н.Ф.Талызин</a:t>
            </a:r>
            <a:endParaRPr lang="en-US" altLang="ru-RU" sz="1600" dirty="0" smtClean="0"/>
          </a:p>
        </p:txBody>
      </p:sp>
      <p:sp>
        <p:nvSpPr>
          <p:cNvPr id="9233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708400" y="4581525"/>
            <a:ext cx="5435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dirty="0">
                <a:cs typeface="+mn-cs"/>
              </a:rPr>
              <a:t>постоянно совершенствовать технологию, беря на заметку  все нюансы в непонимании детей.</a:t>
            </a:r>
            <a:endParaRPr lang="ru-RU" b="1" dirty="0">
              <a:latin typeface="+mn-lt"/>
              <a:cs typeface="Arial" pitchFamily="34" charset="0"/>
            </a:endParaRPr>
          </a:p>
        </p:txBody>
      </p:sp>
      <p:sp>
        <p:nvSpPr>
          <p:cNvPr id="9235" name="Прямоугольник 61"/>
          <p:cNvSpPr>
            <a:spLocks noChangeArrowheads="1"/>
          </p:cNvSpPr>
          <p:nvPr/>
        </p:nvSpPr>
        <p:spPr bwMode="auto">
          <a:xfrm>
            <a:off x="3708400" y="2420938"/>
            <a:ext cx="575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стараться ничего не давать в готовом виде;</a:t>
            </a:r>
          </a:p>
        </p:txBody>
      </p:sp>
      <p:sp>
        <p:nvSpPr>
          <p:cNvPr id="9236" name="Прямоугольник 62"/>
          <p:cNvSpPr>
            <a:spLocks noChangeArrowheads="1"/>
          </p:cNvSpPr>
          <p:nvPr/>
        </p:nvSpPr>
        <p:spPr bwMode="auto">
          <a:xfrm>
            <a:off x="3924300" y="2852738"/>
            <a:ext cx="5219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чётко представлять конечный результат пути и способы его прохождения; </a:t>
            </a:r>
          </a:p>
        </p:txBody>
      </p:sp>
      <p:sp>
        <p:nvSpPr>
          <p:cNvPr id="9237" name="Прямоугольник 63"/>
          <p:cNvSpPr>
            <a:spLocks noChangeArrowheads="1"/>
          </p:cNvSpPr>
          <p:nvPr/>
        </p:nvSpPr>
        <p:spPr bwMode="auto">
          <a:xfrm>
            <a:off x="3779838" y="3573463"/>
            <a:ext cx="53641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планировать путь к знаниям и идти по нему, опираясь на личностный опыт учащихся;</a:t>
            </a:r>
          </a:p>
        </p:txBody>
      </p:sp>
      <p:pic>
        <p:nvPicPr>
          <p:cNvPr id="9238" name="Picture 1" descr="C:\Users\Elena\Desktop\фотофотофото\DSC03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8067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" descr="C:\Users\Elena\Desktop\IMG_0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82575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«Нет стремления более естественного, </a:t>
            </a:r>
            <a:br>
              <a:rPr lang="ru-RU" altLang="ru-R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чем стремление к знанию…”</a:t>
            </a:r>
            <a:br>
              <a:rPr lang="ru-RU" altLang="ru-R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altLang="ru-RU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243" name="Picture 3" descr="circuler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231933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irculer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23209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4500563" y="2708275"/>
            <a:ext cx="2320925" cy="2324100"/>
            <a:chOff x="2565" y="1700"/>
            <a:chExt cx="1839" cy="1839"/>
          </a:xfrm>
        </p:grpSpPr>
        <p:pic>
          <p:nvPicPr>
            <p:cNvPr id="10259" name="Picture 6" descr="circuler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65" y="1700"/>
              <a:ext cx="1839" cy="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Oval 7"/>
            <p:cNvSpPr>
              <a:spLocks noChangeArrowheads="1"/>
            </p:cNvSpPr>
            <p:nvPr/>
          </p:nvSpPr>
          <p:spPr bwMode="gray">
            <a:xfrm>
              <a:off x="2566" y="1701"/>
              <a:ext cx="1838" cy="1838"/>
            </a:xfrm>
            <a:prstGeom prst="ellipse">
              <a:avLst/>
            </a:prstGeom>
            <a:solidFill>
              <a:srgbClr val="92D050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246" name="Oval 8"/>
          <p:cNvSpPr>
            <a:spLocks noChangeArrowheads="1"/>
          </p:cNvSpPr>
          <p:nvPr/>
        </p:nvSpPr>
        <p:spPr bwMode="ltGray">
          <a:xfrm>
            <a:off x="3563938" y="1412875"/>
            <a:ext cx="2317750" cy="2322513"/>
          </a:xfrm>
          <a:prstGeom prst="ellipse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gray">
          <a:xfrm>
            <a:off x="2555875" y="2636838"/>
            <a:ext cx="2320925" cy="2320925"/>
          </a:xfrm>
          <a:prstGeom prst="ellipse">
            <a:avLst/>
          </a:prstGeom>
          <a:solidFill>
            <a:schemeClr val="hlink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 flipV="1">
            <a:off x="2627313" y="2420938"/>
            <a:ext cx="936625" cy="1152525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V="1">
            <a:off x="5076825" y="2349500"/>
            <a:ext cx="1727200" cy="21590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H="1">
            <a:off x="4427538" y="4292600"/>
            <a:ext cx="720725" cy="1081088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black">
          <a:xfrm>
            <a:off x="3714750" y="3182938"/>
            <a:ext cx="191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080808"/>
                </a:solidFill>
              </a:rPr>
              <a:t>Этапы урока</a:t>
            </a:r>
            <a:endParaRPr lang="en-US" altLang="ru-RU" sz="2000" b="1" i="1">
              <a:solidFill>
                <a:srgbClr val="080808"/>
              </a:solidFill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572000" y="3765550"/>
            <a:ext cx="2447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rgbClr val="080808"/>
                </a:solidFill>
              </a:rPr>
              <a:t>Операционно-познавательный</a:t>
            </a:r>
            <a:r>
              <a:rPr lang="en-US" altLang="ru-RU" sz="1600" b="1">
                <a:solidFill>
                  <a:srgbClr val="080808"/>
                </a:solidFill>
              </a:rPr>
              <a:t>  </a:t>
            </a: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2411413" y="3689350"/>
            <a:ext cx="2016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rgbClr val="080808"/>
                </a:solidFill>
              </a:rPr>
              <a:t>Рефлексивно-оценочный</a:t>
            </a:r>
            <a:r>
              <a:rPr lang="en-US" altLang="ru-RU" sz="1600" b="1">
                <a:solidFill>
                  <a:srgbClr val="080808"/>
                </a:solidFill>
              </a:rPr>
              <a:t> </a:t>
            </a:r>
            <a:r>
              <a:rPr lang="en-US" altLang="ru-RU" sz="1400" b="1">
                <a:solidFill>
                  <a:srgbClr val="080808"/>
                </a:solidFill>
              </a:rPr>
              <a:t>  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3276600" y="2012950"/>
            <a:ext cx="2663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rgbClr val="080808"/>
                </a:solidFill>
              </a:rPr>
              <a:t>Вводно-мотивационный</a:t>
            </a:r>
            <a:r>
              <a:rPr lang="en-US" altLang="ru-RU" sz="1600" b="1">
                <a:solidFill>
                  <a:srgbClr val="080808"/>
                </a:solidFill>
              </a:rPr>
              <a:t> </a:t>
            </a:r>
            <a:r>
              <a:rPr lang="en-US" altLang="ru-RU" sz="1400" b="1">
                <a:solidFill>
                  <a:srgbClr val="080808"/>
                </a:solidFill>
              </a:rPr>
              <a:t>  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black">
          <a:xfrm>
            <a:off x="6732588" y="1784350"/>
            <a:ext cx="24114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 sz="1600" b="1" i="1"/>
              <a:t>Осознают и самостоятельно ставят цель урока или цель самостоятельной, творческой, практической, исследовательской работы.</a:t>
            </a:r>
          </a:p>
          <a:p>
            <a:pPr algn="ctr"/>
            <a:r>
              <a:rPr lang="ru-RU" altLang="ru-RU" sz="1600" b="1" i="1">
                <a:hlinkClick r:id="rId3" action="ppaction://hlinkfile"/>
              </a:rPr>
              <a:t>(Видео)</a:t>
            </a:r>
            <a:endParaRPr lang="ru-RU" altLang="ru-RU" sz="1600" b="1" i="1"/>
          </a:p>
        </p:txBody>
      </p:sp>
      <p:sp>
        <p:nvSpPr>
          <p:cNvPr id="10256" name="Прямоугольник 22"/>
          <p:cNvSpPr>
            <a:spLocks noChangeArrowheads="1"/>
          </p:cNvSpPr>
          <p:nvPr/>
        </p:nvSpPr>
        <p:spPr bwMode="auto">
          <a:xfrm>
            <a:off x="3563938" y="5229225"/>
            <a:ext cx="1871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i="1"/>
              <a:t>Осваивают и усваивают знания</a:t>
            </a:r>
          </a:p>
        </p:txBody>
      </p:sp>
      <p:sp>
        <p:nvSpPr>
          <p:cNvPr id="10257" name="Прямоугольник 23"/>
          <p:cNvSpPr>
            <a:spLocks noChangeArrowheads="1"/>
          </p:cNvSpPr>
          <p:nvPr/>
        </p:nvSpPr>
        <p:spPr bwMode="auto">
          <a:xfrm>
            <a:off x="395288" y="1844675"/>
            <a:ext cx="2447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i="1"/>
              <a:t>Подведение итогов  и  оценивание работы</a:t>
            </a:r>
          </a:p>
        </p:txBody>
      </p:sp>
      <p:sp>
        <p:nvSpPr>
          <p:cNvPr id="10258" name="Прямоугольник 24"/>
          <p:cNvSpPr>
            <a:spLocks noChangeArrowheads="1"/>
          </p:cNvSpPr>
          <p:nvPr/>
        </p:nvSpPr>
        <p:spPr bwMode="auto">
          <a:xfrm flipH="1">
            <a:off x="5129213" y="1052513"/>
            <a:ext cx="361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altLang="ru-RU" b="1">
                <a:latin typeface="Arial" charset="0"/>
              </a:rPr>
              <a:t>Монтень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53732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503238"/>
            <a:ext cx="6999287" cy="981075"/>
          </a:xfrm>
        </p:spPr>
        <p:txBody>
          <a:bodyPr/>
          <a:lstStyle/>
          <a:p>
            <a:pPr algn="ctr"/>
            <a:r>
              <a:rPr lang="ru-RU" altLang="ru-RU" sz="2800" smtClean="0"/>
              <a:t>Технологии, </a:t>
            </a:r>
            <a:br>
              <a:rPr lang="ru-RU" altLang="ru-RU" sz="2800" smtClean="0"/>
            </a:br>
            <a:r>
              <a:rPr lang="ru-RU" altLang="ru-RU" sz="2800" smtClean="0"/>
              <a:t>методы и приёмы работы  </a:t>
            </a:r>
            <a:endParaRPr lang="en-US" altLang="ru-RU" sz="2800" smtClean="0"/>
          </a:p>
        </p:txBody>
      </p:sp>
      <p:grpSp>
        <p:nvGrpSpPr>
          <p:cNvPr id="11268" name="Group 19"/>
          <p:cNvGrpSpPr>
            <a:grpSpLocks/>
          </p:cNvGrpSpPr>
          <p:nvPr/>
        </p:nvGrpSpPr>
        <p:grpSpPr bwMode="auto">
          <a:xfrm>
            <a:off x="827088" y="1700213"/>
            <a:ext cx="7416800" cy="4243387"/>
            <a:chOff x="960" y="1041"/>
            <a:chExt cx="4672" cy="2799"/>
          </a:xfrm>
        </p:grpSpPr>
        <p:sp>
          <p:nvSpPr>
            <p:cNvPr id="44035" name="Freeform 3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gray">
            <a:xfrm>
              <a:off x="2887" y="1041"/>
              <a:ext cx="1103" cy="10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1272" name="Oval 5"/>
            <p:cNvSpPr>
              <a:spLocks noChangeArrowheads="1"/>
            </p:cNvSpPr>
            <p:nvPr/>
          </p:nvSpPr>
          <p:spPr bwMode="gray">
            <a:xfrm>
              <a:off x="1278" y="1801"/>
              <a:ext cx="1182" cy="10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1273" name="Oval 6"/>
            <p:cNvSpPr>
              <a:spLocks noChangeArrowheads="1"/>
            </p:cNvSpPr>
            <p:nvPr/>
          </p:nvSpPr>
          <p:spPr bwMode="gray">
            <a:xfrm>
              <a:off x="2010" y="2796"/>
              <a:ext cx="1117" cy="1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1274" name="Oval 7"/>
            <p:cNvSpPr>
              <a:spLocks noChangeArrowheads="1"/>
            </p:cNvSpPr>
            <p:nvPr/>
          </p:nvSpPr>
          <p:spPr bwMode="gray">
            <a:xfrm>
              <a:off x="3496" y="2436"/>
              <a:ext cx="1214" cy="117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ru-RU" altLang="ru-RU" sz="1400"/>
                <a:t>Информационные </a:t>
              </a:r>
            </a:p>
            <a:p>
              <a:pPr algn="ctr" eaLnBrk="1" hangingPunct="1"/>
              <a:r>
                <a:rPr lang="ru-RU" altLang="ru-RU" sz="1400"/>
                <a:t>технологии </a:t>
              </a:r>
            </a:p>
            <a:p>
              <a:pPr algn="ctr" eaLnBrk="1" hangingPunct="1"/>
              <a:endParaRPr lang="ru-RU" altLang="ru-RU" sz="1400"/>
            </a:p>
          </p:txBody>
        </p:sp>
        <p:sp>
          <p:nvSpPr>
            <p:cNvPr id="11275" name="Oval 8"/>
            <p:cNvSpPr>
              <a:spLocks noChangeArrowheads="1"/>
            </p:cNvSpPr>
            <p:nvPr/>
          </p:nvSpPr>
          <p:spPr bwMode="gray">
            <a:xfrm>
              <a:off x="4395" y="1184"/>
              <a:ext cx="1237" cy="11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0253" name="Text Box 9"/>
            <p:cNvSpPr txBox="1">
              <a:spLocks noChangeArrowheads="1"/>
            </p:cNvSpPr>
            <p:nvPr/>
          </p:nvSpPr>
          <p:spPr bwMode="white">
            <a:xfrm>
              <a:off x="1232" y="2166"/>
              <a:ext cx="1270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400" dirty="0">
                  <a:latin typeface="+mn-lt"/>
                  <a:cs typeface="+mn-cs"/>
                </a:rPr>
                <a:t>Технология развития критического  мышления</a:t>
              </a:r>
              <a:endParaRPr lang="en-US" sz="1400" dirty="0">
                <a:latin typeface="+mn-lt"/>
                <a:cs typeface="+mn-cs"/>
              </a:endParaRPr>
            </a:p>
          </p:txBody>
        </p:sp>
        <p:sp>
          <p:nvSpPr>
            <p:cNvPr id="11277" name="Text Box 10"/>
            <p:cNvSpPr txBox="1">
              <a:spLocks noChangeArrowheads="1"/>
            </p:cNvSpPr>
            <p:nvPr/>
          </p:nvSpPr>
          <p:spPr bwMode="white">
            <a:xfrm>
              <a:off x="2910" y="1311"/>
              <a:ext cx="103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ru-RU" altLang="ru-RU" sz="1400">
                  <a:solidFill>
                    <a:schemeClr val="bg1"/>
                  </a:solidFill>
                </a:rPr>
                <a:t>Проблемное обучение</a:t>
              </a:r>
              <a:endParaRPr lang="en-US" altLang="ru-RU" sz="1400">
                <a:solidFill>
                  <a:schemeClr val="bg1"/>
                </a:solidFill>
              </a:endParaRPr>
            </a:p>
          </p:txBody>
        </p:sp>
        <p:sp>
          <p:nvSpPr>
            <p:cNvPr id="11278" name="Text Box 11"/>
            <p:cNvSpPr txBox="1">
              <a:spLocks noChangeArrowheads="1"/>
            </p:cNvSpPr>
            <p:nvPr/>
          </p:nvSpPr>
          <p:spPr bwMode="white">
            <a:xfrm>
              <a:off x="4543" y="1356"/>
              <a:ext cx="977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endParaRPr lang="ru-RU" altLang="ru-RU"/>
            </a:p>
            <a:p>
              <a:pPr algn="ctr"/>
              <a:r>
                <a:rPr lang="ru-RU" altLang="ru-RU" sz="1400"/>
                <a:t>Технология применения ЛОК</a:t>
              </a:r>
              <a:endParaRPr lang="en-US" altLang="ru-RU" sz="1400"/>
            </a:p>
          </p:txBody>
        </p:sp>
        <p:sp>
          <p:nvSpPr>
            <p:cNvPr id="11279" name="Text Box 12"/>
            <p:cNvSpPr txBox="1">
              <a:spLocks noChangeArrowheads="1"/>
            </p:cNvSpPr>
            <p:nvPr/>
          </p:nvSpPr>
          <p:spPr bwMode="white">
            <a:xfrm>
              <a:off x="3699" y="3052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11280" name="Text Box 13"/>
            <p:cNvSpPr txBox="1">
              <a:spLocks noChangeArrowheads="1"/>
            </p:cNvSpPr>
            <p:nvPr/>
          </p:nvSpPr>
          <p:spPr bwMode="white">
            <a:xfrm>
              <a:off x="1740" y="3111"/>
              <a:ext cx="168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ru-RU" altLang="ru-RU" sz="1400"/>
                <a:t>Обучение </a:t>
              </a:r>
            </a:p>
            <a:p>
              <a:pPr algn="ctr"/>
              <a:r>
                <a:rPr lang="ru-RU" altLang="ru-RU" sz="1400"/>
                <a:t>в сотрудничестве</a:t>
              </a:r>
              <a:endParaRPr lang="en-US" altLang="ru-RU" sz="1400"/>
            </a:p>
          </p:txBody>
        </p:sp>
        <p:sp>
          <p:nvSpPr>
            <p:cNvPr id="11281" name="Text Box 14"/>
            <p:cNvSpPr txBox="1">
              <a:spLocks noChangeArrowheads="1"/>
            </p:cNvSpPr>
            <p:nvPr/>
          </p:nvSpPr>
          <p:spPr bwMode="auto">
            <a:xfrm>
              <a:off x="2640" y="2400"/>
              <a:ext cx="145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ru-RU" altLang="ru-RU" b="1"/>
                <a:t>Технологии</a:t>
              </a:r>
              <a:endParaRPr lang="en-US" altLang="ru-RU" b="1"/>
            </a:p>
          </p:txBody>
        </p:sp>
        <p:sp>
          <p:nvSpPr>
            <p:cNvPr id="11282" name="Line 15"/>
            <p:cNvSpPr>
              <a:spLocks noChangeShapeType="1"/>
            </p:cNvSpPr>
            <p:nvPr/>
          </p:nvSpPr>
          <p:spPr bwMode="black">
            <a:xfrm>
              <a:off x="2119" y="1641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1283" name="AutoShape 16"/>
            <p:cNvCxnSpPr>
              <a:cxnSpLocks noChangeShapeType="1"/>
            </p:cNvCxnSpPr>
            <p:nvPr/>
          </p:nvCxnSpPr>
          <p:spPr bwMode="black">
            <a:xfrm flipH="1">
              <a:off x="1039" y="1641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4" name="Text Box 17"/>
            <p:cNvSpPr txBox="1">
              <a:spLocks noChangeArrowheads="1"/>
            </p:cNvSpPr>
            <p:nvPr/>
          </p:nvSpPr>
          <p:spPr bwMode="auto">
            <a:xfrm>
              <a:off x="960" y="1392"/>
              <a:ext cx="136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ru-RU" altLang="ru-RU" sz="1600" b="1">
                  <a:solidFill>
                    <a:schemeClr val="tx2"/>
                  </a:solidFill>
                </a:rPr>
                <a:t>Деятельностные технологии </a:t>
              </a:r>
              <a:endParaRPr lang="en-US" altLang="ru-RU" sz="1600" b="1">
                <a:solidFill>
                  <a:schemeClr val="tx2"/>
                </a:solidFill>
              </a:endParaRPr>
            </a:p>
          </p:txBody>
        </p:sp>
      </p:grpSp>
      <p:sp>
        <p:nvSpPr>
          <p:cNvPr id="11269" name="Rectangle 23"/>
          <p:cNvSpPr>
            <a:spLocks noChangeArrowheads="1"/>
          </p:cNvSpPr>
          <p:nvPr/>
        </p:nvSpPr>
        <p:spPr bwMode="gray">
          <a:xfrm>
            <a:off x="2700338" y="188913"/>
            <a:ext cx="59039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1400" b="1">
                <a:latin typeface="Arial" charset="0"/>
              </a:rPr>
              <a:t>«Даже если и есть хороший способ, но не знаешь приемов его осуществления, то результат будет такой же, как будто и нет ничего»</a:t>
            </a:r>
            <a:endParaRPr lang="ru-RU" altLang="ru-RU" sz="14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1400" b="1">
                <a:latin typeface="Arial" charset="0"/>
              </a:rPr>
              <a:t>Мо-цзы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altLang="ru-RU" sz="1400" b="1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altLang="ru-RU" sz="1400" b="1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altLang="ru-RU" sz="1400" b="1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altLang="ru-RU" sz="1400" b="1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altLang="ru-RU" sz="12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 i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 i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altLang="ru-RU" sz="1200" b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en-US" altLang="ru-RU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F1975"/>
          <p:cNvPicPr>
            <a:picLocks noChangeAspect="1" noChangeArrowheads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93" y="908720"/>
            <a:ext cx="8278247" cy="55206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251520" y="980728"/>
          <a:ext cx="8496944" cy="566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857250" y="142875"/>
            <a:ext cx="7000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tx2"/>
                </a:solidFill>
                <a:latin typeface="Arial" charset="0"/>
              </a:rPr>
              <a:t>Методы работы</a:t>
            </a:r>
            <a:endParaRPr lang="ru-RU" altLang="ru-RU" sz="3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070850" cy="1773238"/>
          </a:xfrm>
        </p:spPr>
        <p:txBody>
          <a:bodyPr/>
          <a:lstStyle/>
          <a:p>
            <a:r>
              <a:rPr lang="ru-RU" altLang="ru-RU" sz="2000" smtClean="0">
                <a:latin typeface="Arial" charset="0"/>
                <a:cs typeface="Arial" charset="0"/>
              </a:rPr>
              <a:t>Проекты школьников: «Наш город..Наши истории…»</a:t>
            </a:r>
            <a:br>
              <a:rPr lang="ru-RU" altLang="ru-RU" sz="2000" smtClean="0">
                <a:latin typeface="Arial" charset="0"/>
                <a:cs typeface="Arial" charset="0"/>
              </a:rPr>
            </a:br>
            <a:r>
              <a:rPr lang="ru-RU" altLang="ru-RU" sz="2000" smtClean="0">
                <a:latin typeface="Arial" charset="0"/>
                <a:cs typeface="Arial" charset="0"/>
              </a:rPr>
              <a:t>Парк «Наследие Арктики», «Благоустраиваем школьный двор», «Олимпийские талисманы и география», «Телефон», «Влияние человека на изменение климата»</a:t>
            </a:r>
            <a:br>
              <a:rPr lang="ru-RU" altLang="ru-RU" sz="2000" smtClean="0">
                <a:latin typeface="Arial" charset="0"/>
                <a:cs typeface="Arial" charset="0"/>
              </a:rPr>
            </a:br>
            <a:endParaRPr lang="ru-RU" altLang="ru-RU" sz="2000" smtClean="0">
              <a:latin typeface="Arial" charset="0"/>
              <a:cs typeface="Arial" charset="0"/>
            </a:endParaRPr>
          </a:p>
        </p:txBody>
      </p:sp>
      <p:sp>
        <p:nvSpPr>
          <p:cNvPr id="133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3732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429000" y="1643063"/>
            <a:ext cx="5357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English-speaking countries.</a:t>
            </a:r>
            <a:b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</a:b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The crossword.</a:t>
            </a:r>
            <a:endParaRPr lang="ru-RU" sz="2000" dirty="0">
              <a:cs typeface="+mn-cs"/>
            </a:endParaRPr>
          </a:p>
        </p:txBody>
      </p:sp>
      <p:pic>
        <p:nvPicPr>
          <p:cNvPr id="13317" name="Содержимое 7" descr="C:\Documents and Settings\Алёна\Рабочий стол\01319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6238" y="1628775"/>
            <a:ext cx="2376487" cy="2243138"/>
          </a:xfrm>
        </p:spPr>
      </p:pic>
      <p:pic>
        <p:nvPicPr>
          <p:cNvPr id="13318" name="Рисунок 9" descr="C:\Documents and Settings\Алёна\Рабочий стол\013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019550"/>
            <a:ext cx="19621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0" descr="C:\Documents and Settings\Алёна\Рабочий стол\013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508" y="3703638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1" descr="C:\Documents and Settings\Алёна\Рабочий стол\013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5084763"/>
            <a:ext cx="18986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2" descr="C:\Documents and Settings\Алёна\Рабочий стол\0132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675"/>
            <a:ext cx="33131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7" descr="Картинка 23 из 3876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841776"/>
            <a:ext cx="32758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3323" name="Picture 1" descr="C:\Users\Elena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3838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C:\Users\Elena\Desktop\images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140335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 descr="C:\Users\Elena\Desktop\загруженное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Рисунок 14" descr="http://www.olympichistory.info/mascots/2010-vancouver-winter-games-mascots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28590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36TGp">
  <a:themeElements>
    <a:clrScheme name="notebook_presentation 3">
      <a:dk1>
        <a:srgbClr val="000000"/>
      </a:dk1>
      <a:lt1>
        <a:srgbClr val="FFFFFF"/>
      </a:lt1>
      <a:dk2>
        <a:srgbClr val="0054A8"/>
      </a:dk2>
      <a:lt2>
        <a:srgbClr val="808080"/>
      </a:lt2>
      <a:accent1>
        <a:srgbClr val="0099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2D8A"/>
      </a:accent6>
      <a:hlink>
        <a:srgbClr val="9999FF"/>
      </a:hlink>
      <a:folHlink>
        <a:srgbClr val="B2B2B2"/>
      </a:folHlink>
    </a:clrScheme>
    <a:fontScheme name="notebook_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_presentation 1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339966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8A5C2D"/>
        </a:accent6>
        <a:hlink>
          <a:srgbClr val="6699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_presentation 2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808000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5C5CE7"/>
        </a:accent6>
        <a:hlink>
          <a:srgbClr val="99CC00"/>
        </a:hlink>
        <a:folHlink>
          <a:srgbClr val="4978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_presentation 3">
        <a:dk1>
          <a:srgbClr val="000000"/>
        </a:dk1>
        <a:lt1>
          <a:srgbClr val="FFFFFF"/>
        </a:lt1>
        <a:dk2>
          <a:srgbClr val="0054A8"/>
        </a:dk2>
        <a:lt2>
          <a:srgbClr val="808080"/>
        </a:lt2>
        <a:accent1>
          <a:srgbClr val="0099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002D8A"/>
        </a:accent6>
        <a:hlink>
          <a:srgbClr val="99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F036TGp</Template>
  <TotalTime>1690</TotalTime>
  <Words>870</Words>
  <Application>Microsoft Office PowerPoint</Application>
  <PresentationFormat>Экран (4:3)</PresentationFormat>
  <Paragraphs>183</Paragraphs>
  <Slides>20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F036TGp</vt:lpstr>
      <vt:lpstr>Image</vt:lpstr>
      <vt:lpstr>Лист Microsoft Excel 97-2003</vt:lpstr>
      <vt:lpstr>Диаграмма</vt:lpstr>
      <vt:lpstr>Диаграмма Microsoft Excel</vt:lpstr>
      <vt:lpstr> Всероссийский конкурс  «Учитель года России — 2014»          </vt:lpstr>
      <vt:lpstr>  Муниципальное бюджетное общеобразовательное учреждение города Новосибирска «Лицей №136»      «Не вводить знания в готовом виде. Даже если нет никакой возможности повести детей к открытию нового, всегда можно создать ситуацию поиска…»  Г.А.Цукерман     </vt:lpstr>
      <vt:lpstr>Актуальность (от позднелат. actualis - важность, значительность чего-либо для настоящего момента, современность, злободневность </vt:lpstr>
      <vt:lpstr>      задачи</vt:lpstr>
      <vt:lpstr>Принципы организации  самостоятельной работы «Главная особенность процесса усвоения состоит в его активности: знания можно передать только тогда, когда ученик их берёт, то есть выполняет… какие-то действия с ними. Другими словами, процесс усвоения знаний - это всегда выполнение учащимися определённых познавательных действий»  Н.Ф.Талызин</vt:lpstr>
      <vt:lpstr>«Нет стремления более естественного,  чем стремление к знанию…” </vt:lpstr>
      <vt:lpstr>Технологии,  методы и приёмы работы  </vt:lpstr>
      <vt:lpstr>Презентация PowerPoint</vt:lpstr>
      <vt:lpstr>Проекты школьников: «Наш город..Наши истории…» Парк «Наследие Арктики», «Благоустраиваем школьный двор», «Олимпийские талисманы и география», «Телефон», «Влияние человека на изменение климата» </vt:lpstr>
      <vt:lpstr>Презентация PowerPoint</vt:lpstr>
      <vt:lpstr>ПОЗИТИВНЫЕ РЕЗУЛЬТАТЫ ДЕЯТЕЛЬНОСТИ ПО ВЫПОЛНЕНИЮ ФУНКЦИЙ КЛАССНОГО РУКОВОДИТЕЛЯ </vt:lpstr>
      <vt:lpstr> Диагностика сформированности компонентов учебной деятельности учащихся 9 класса    </vt:lpstr>
      <vt:lpstr>Критерии оценки результатов</vt:lpstr>
      <vt:lpstr>Учебные достижения  учащихся</vt:lpstr>
      <vt:lpstr> Результаты экзаменов</vt:lpstr>
      <vt:lpstr>Позитивные результаты внеурочной деятельности обучающихся по географии</vt:lpstr>
      <vt:lpstr>Повышение квалификации и профессиональная переподготовка</vt:lpstr>
      <vt:lpstr>Участие в профессиональных конкурсах</vt:lpstr>
      <vt:lpstr>Обобщение и распространение  педагогического опыта </vt:lpstr>
      <vt:lpstr>    «Ученик-это не сосуд, который нужно наполнить, а факел, который нужно зажечь, а зажечь факел может лишь тот,  кто сам горит» Плутарх        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города Новосибирска  «Лицей № 136»   Педагогический опыт  Коротневой Елены Валентиновны,  учителя географии высшей квалификационной категории</dc:title>
  <dc:creator>Олег</dc:creator>
  <cp:lastModifiedBy>1</cp:lastModifiedBy>
  <cp:revision>216</cp:revision>
  <dcterms:created xsi:type="dcterms:W3CDTF">2013-11-18T07:42:45Z</dcterms:created>
  <dcterms:modified xsi:type="dcterms:W3CDTF">2014-08-09T05:38:28Z</dcterms:modified>
</cp:coreProperties>
</file>