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301" r:id="rId3"/>
    <p:sldId id="298" r:id="rId4"/>
    <p:sldId id="303" r:id="rId5"/>
    <p:sldId id="329" r:id="rId6"/>
    <p:sldId id="326" r:id="rId7"/>
    <p:sldId id="327" r:id="rId8"/>
    <p:sldId id="321" r:id="rId9"/>
    <p:sldId id="335" r:id="rId10"/>
    <p:sldId id="334" r:id="rId11"/>
    <p:sldId id="330" r:id="rId12"/>
    <p:sldId id="268" r:id="rId13"/>
    <p:sldId id="324" r:id="rId14"/>
    <p:sldId id="328" r:id="rId15"/>
    <p:sldId id="320" r:id="rId16"/>
    <p:sldId id="310" r:id="rId17"/>
    <p:sldId id="292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8" autoAdjust="0"/>
    <p:restoredTop sz="94660"/>
  </p:normalViewPr>
  <p:slideViewPr>
    <p:cSldViewPr>
      <p:cViewPr>
        <p:scale>
          <a:sx n="56" d="100"/>
          <a:sy n="56" d="100"/>
        </p:scale>
        <p:origin x="-154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8631C-419E-410A-8912-51B97135E1D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2E6F3-5B28-4DCE-AB63-800653ACECF3}">
      <dgm:prSet phldrT="[Текст]" phldr="1"/>
      <dgm:spPr/>
      <dgm:t>
        <a:bodyPr/>
        <a:lstStyle/>
        <a:p>
          <a:endParaRPr lang="ru-RU" dirty="0"/>
        </a:p>
      </dgm:t>
    </dgm:pt>
    <dgm:pt modelId="{6C5239FB-0881-420A-ABE5-2DA0EC929B46}" type="parTrans" cxnId="{F027A1B5-6076-4DF1-A438-9FECCB69741B}">
      <dgm:prSet/>
      <dgm:spPr/>
      <dgm:t>
        <a:bodyPr/>
        <a:lstStyle/>
        <a:p>
          <a:endParaRPr lang="ru-RU"/>
        </a:p>
      </dgm:t>
    </dgm:pt>
    <dgm:pt modelId="{A3514B23-0F47-496F-BF18-45F64EF4C995}" type="sibTrans" cxnId="{F027A1B5-6076-4DF1-A438-9FECCB69741B}">
      <dgm:prSet/>
      <dgm:spPr/>
      <dgm:t>
        <a:bodyPr/>
        <a:lstStyle/>
        <a:p>
          <a:endParaRPr lang="ru-RU"/>
        </a:p>
      </dgm:t>
    </dgm:pt>
    <dgm:pt modelId="{76849DC8-A6FD-4124-963A-AA06EF428CA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Метод инцидентов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9BC7237-B747-4FB8-B428-70D09A26C409}" type="parTrans" cxnId="{00980E7C-AC3B-4913-81B0-B4D1E908F12B}">
      <dgm:prSet/>
      <dgm:spPr/>
      <dgm:t>
        <a:bodyPr/>
        <a:lstStyle/>
        <a:p>
          <a:endParaRPr lang="ru-RU"/>
        </a:p>
      </dgm:t>
    </dgm:pt>
    <dgm:pt modelId="{0B17A51A-D33C-436B-A1EF-AFF7BDDA071E}" type="sibTrans" cxnId="{00980E7C-AC3B-4913-81B0-B4D1E908F12B}">
      <dgm:prSet/>
      <dgm:spPr/>
      <dgm:t>
        <a:bodyPr/>
        <a:lstStyle/>
        <a:p>
          <a:endParaRPr lang="ru-RU"/>
        </a:p>
      </dgm:t>
    </dgm:pt>
    <dgm:pt modelId="{3167A146-0DA0-4F9C-A6C2-49B69F19554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Ситуационно-ролевая игра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5411187-3552-4A72-985F-D1E546EB9BA7}" type="parTrans" cxnId="{A2465D40-4A9A-46BB-A179-1528DD789803}">
      <dgm:prSet/>
      <dgm:spPr/>
      <dgm:t>
        <a:bodyPr/>
        <a:lstStyle/>
        <a:p>
          <a:endParaRPr lang="ru-RU"/>
        </a:p>
      </dgm:t>
    </dgm:pt>
    <dgm:pt modelId="{8F4BA5DF-D37F-4C18-83F5-A3E4CBE3C34C}" type="sibTrans" cxnId="{A2465D40-4A9A-46BB-A179-1528DD789803}">
      <dgm:prSet/>
      <dgm:spPr/>
      <dgm:t>
        <a:bodyPr/>
        <a:lstStyle/>
        <a:p>
          <a:endParaRPr lang="ru-RU"/>
        </a:p>
      </dgm:t>
    </dgm:pt>
    <dgm:pt modelId="{848A5FE1-FBF9-482A-A225-56FD78590DC1}">
      <dgm:prSet phldrT="[Текст]" phldr="1"/>
      <dgm:spPr/>
      <dgm:t>
        <a:bodyPr/>
        <a:lstStyle/>
        <a:p>
          <a:endParaRPr lang="ru-RU" dirty="0"/>
        </a:p>
      </dgm:t>
    </dgm:pt>
    <dgm:pt modelId="{DA829D4C-0C6A-46D8-8C83-86A4BFA43BE0}" type="parTrans" cxnId="{9225D62B-BF79-49B5-B95A-4C567D7472DC}">
      <dgm:prSet/>
      <dgm:spPr/>
      <dgm:t>
        <a:bodyPr/>
        <a:lstStyle/>
        <a:p>
          <a:endParaRPr lang="ru-RU"/>
        </a:p>
      </dgm:t>
    </dgm:pt>
    <dgm:pt modelId="{58C46404-C1DA-42E2-842B-434C935315A1}" type="sibTrans" cxnId="{9225D62B-BF79-49B5-B95A-4C567D7472DC}">
      <dgm:prSet/>
      <dgm:spPr/>
      <dgm:t>
        <a:bodyPr/>
        <a:lstStyle/>
        <a:p>
          <a:endParaRPr lang="ru-RU"/>
        </a:p>
      </dgm:t>
    </dgm:pt>
    <dgm:pt modelId="{858F50D7-A6D7-4B22-A752-55D66B744A6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Метод разбора деловой корреспонденции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AE9F54B-BFD1-41E7-86B6-2A684B5254C3}" type="parTrans" cxnId="{2A16BB60-BA55-49FE-AFCC-61C976AC1E3E}">
      <dgm:prSet/>
      <dgm:spPr/>
      <dgm:t>
        <a:bodyPr/>
        <a:lstStyle/>
        <a:p>
          <a:endParaRPr lang="ru-RU"/>
        </a:p>
      </dgm:t>
    </dgm:pt>
    <dgm:pt modelId="{EDF79B43-5F92-45B3-9876-42DB60B5FBEB}" type="sibTrans" cxnId="{2A16BB60-BA55-49FE-AFCC-61C976AC1E3E}">
      <dgm:prSet/>
      <dgm:spPr/>
      <dgm:t>
        <a:bodyPr/>
        <a:lstStyle/>
        <a:p>
          <a:endParaRPr lang="ru-RU"/>
        </a:p>
      </dgm:t>
    </dgm:pt>
    <dgm:pt modelId="{EB7050AE-4B1F-4F1D-BBBE-DD1E7A375C2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Метод дискуссии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59E7AE1-1B0F-401B-8E03-B7D88036B779}" type="parTrans" cxnId="{169A9DC4-A5F0-47C6-8803-E503C449C804}">
      <dgm:prSet/>
      <dgm:spPr/>
      <dgm:t>
        <a:bodyPr/>
        <a:lstStyle/>
        <a:p>
          <a:endParaRPr lang="ru-RU"/>
        </a:p>
      </dgm:t>
    </dgm:pt>
    <dgm:pt modelId="{2FF4BCFF-0019-4132-81D4-02540EFBFC07}" type="sibTrans" cxnId="{169A9DC4-A5F0-47C6-8803-E503C449C804}">
      <dgm:prSet/>
      <dgm:spPr/>
      <dgm:t>
        <a:bodyPr/>
        <a:lstStyle/>
        <a:p>
          <a:endParaRPr lang="ru-RU"/>
        </a:p>
      </dgm:t>
    </dgm:pt>
    <dgm:pt modelId="{F3B0FAF0-C9AD-4CBC-991B-EA38D932A5BA}">
      <dgm:prSet phldrT="[Текст]" phldr="1"/>
      <dgm:spPr/>
      <dgm:t>
        <a:bodyPr/>
        <a:lstStyle/>
        <a:p>
          <a:endParaRPr lang="ru-RU" dirty="0"/>
        </a:p>
      </dgm:t>
    </dgm:pt>
    <dgm:pt modelId="{648B9760-A9D6-4FA8-8F73-0B8FE6DD7E31}" type="parTrans" cxnId="{472C8CBA-0651-40CA-96B7-7ADC67C31C33}">
      <dgm:prSet/>
      <dgm:spPr/>
      <dgm:t>
        <a:bodyPr/>
        <a:lstStyle/>
        <a:p>
          <a:endParaRPr lang="ru-RU"/>
        </a:p>
      </dgm:t>
    </dgm:pt>
    <dgm:pt modelId="{BA82200A-6A8A-43E1-893B-511916A7BE7E}" type="sibTrans" cxnId="{472C8CBA-0651-40CA-96B7-7ADC67C31C33}">
      <dgm:prSet/>
      <dgm:spPr/>
      <dgm:t>
        <a:bodyPr/>
        <a:lstStyle/>
        <a:p>
          <a:endParaRPr lang="ru-RU"/>
        </a:p>
      </dgm:t>
    </dgm:pt>
    <dgm:pt modelId="{B4B1B172-0C02-4647-92F3-450DAE2EDB1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Игровое проектирование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69CE221-3D40-4B27-9C11-286719EE55C9}" type="parTrans" cxnId="{41A323DE-1A04-43A5-8830-1D24FA4FFA0C}">
      <dgm:prSet/>
      <dgm:spPr/>
      <dgm:t>
        <a:bodyPr/>
        <a:lstStyle/>
        <a:p>
          <a:endParaRPr lang="ru-RU"/>
        </a:p>
      </dgm:t>
    </dgm:pt>
    <dgm:pt modelId="{7A5484A2-BE97-43DA-906A-94EE6DCC2419}" type="sibTrans" cxnId="{41A323DE-1A04-43A5-8830-1D24FA4FFA0C}">
      <dgm:prSet/>
      <dgm:spPr/>
      <dgm:t>
        <a:bodyPr/>
        <a:lstStyle/>
        <a:p>
          <a:endParaRPr lang="ru-RU"/>
        </a:p>
      </dgm:t>
    </dgm:pt>
    <dgm:pt modelId="{E0E665D3-88D7-4FFB-88BD-57262E0A33C1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Кейс-стади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B7428E8-B5D3-4654-90CD-8FD5B058FDFE}" type="parTrans" cxnId="{B3378E3D-A543-4F12-B4D7-24A0000DEECE}">
      <dgm:prSet/>
      <dgm:spPr/>
      <dgm:t>
        <a:bodyPr/>
        <a:lstStyle/>
        <a:p>
          <a:endParaRPr lang="ru-RU"/>
        </a:p>
      </dgm:t>
    </dgm:pt>
    <dgm:pt modelId="{7D0553C8-76A4-479A-8C07-177E53B9DCC0}" type="sibTrans" cxnId="{B3378E3D-A543-4F12-B4D7-24A0000DEECE}">
      <dgm:prSet/>
      <dgm:spPr/>
      <dgm:t>
        <a:bodyPr/>
        <a:lstStyle/>
        <a:p>
          <a:endParaRPr lang="ru-RU"/>
        </a:p>
      </dgm:t>
    </dgm:pt>
    <dgm:pt modelId="{504FA501-F2D7-4808-9D71-6AD28E768C62}" type="pres">
      <dgm:prSet presAssocID="{9E18631C-419E-410A-8912-51B97135E1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41D1F-2F8A-4D95-A5AA-36886D0E771D}" type="pres">
      <dgm:prSet presAssocID="{36C2E6F3-5B28-4DCE-AB63-800653ACECF3}" presName="compNode" presStyleCnt="0"/>
      <dgm:spPr/>
    </dgm:pt>
    <dgm:pt modelId="{9793E3AF-F46C-4121-9F55-770BB12A364C}" type="pres">
      <dgm:prSet presAssocID="{36C2E6F3-5B28-4DCE-AB63-800653ACECF3}" presName="aNode" presStyleLbl="bgShp" presStyleIdx="0" presStyleCnt="3"/>
      <dgm:spPr/>
      <dgm:t>
        <a:bodyPr/>
        <a:lstStyle/>
        <a:p>
          <a:endParaRPr lang="ru-RU"/>
        </a:p>
      </dgm:t>
    </dgm:pt>
    <dgm:pt modelId="{EF859CE5-CA1E-4E06-BBEA-57A2A0D49B4B}" type="pres">
      <dgm:prSet presAssocID="{36C2E6F3-5B28-4DCE-AB63-800653ACECF3}" presName="textNode" presStyleLbl="bgShp" presStyleIdx="0" presStyleCnt="3"/>
      <dgm:spPr/>
      <dgm:t>
        <a:bodyPr/>
        <a:lstStyle/>
        <a:p>
          <a:endParaRPr lang="ru-RU"/>
        </a:p>
      </dgm:t>
    </dgm:pt>
    <dgm:pt modelId="{51103260-4BDC-4D2E-8149-A2AF9878D0D5}" type="pres">
      <dgm:prSet presAssocID="{36C2E6F3-5B28-4DCE-AB63-800653ACECF3}" presName="compChildNode" presStyleCnt="0"/>
      <dgm:spPr/>
    </dgm:pt>
    <dgm:pt modelId="{CF32E0BB-8061-46D7-B05B-C578322374B8}" type="pres">
      <dgm:prSet presAssocID="{36C2E6F3-5B28-4DCE-AB63-800653ACECF3}" presName="theInnerList" presStyleCnt="0"/>
      <dgm:spPr/>
    </dgm:pt>
    <dgm:pt modelId="{5824B35D-DA33-468E-9B65-28C7FA64EDE3}" type="pres">
      <dgm:prSet presAssocID="{76849DC8-A6FD-4124-963A-AA06EF428CA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DD42B-83CD-4467-8EF2-B4E57AC08249}" type="pres">
      <dgm:prSet presAssocID="{76849DC8-A6FD-4124-963A-AA06EF428CAB}" presName="aSpace2" presStyleCnt="0"/>
      <dgm:spPr/>
    </dgm:pt>
    <dgm:pt modelId="{29BD014B-DEEB-430B-A1F4-3E7054F6FB63}" type="pres">
      <dgm:prSet presAssocID="{3167A146-0DA0-4F9C-A6C2-49B69F19554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91543-9FF3-43C6-AED6-CBE005991CFE}" type="pres">
      <dgm:prSet presAssocID="{36C2E6F3-5B28-4DCE-AB63-800653ACECF3}" presName="aSpace" presStyleCnt="0"/>
      <dgm:spPr/>
    </dgm:pt>
    <dgm:pt modelId="{549257D9-ED84-43CC-BC09-19D55FE55B95}" type="pres">
      <dgm:prSet presAssocID="{848A5FE1-FBF9-482A-A225-56FD78590DC1}" presName="compNode" presStyleCnt="0"/>
      <dgm:spPr/>
    </dgm:pt>
    <dgm:pt modelId="{D6B02646-6452-4FA5-8C96-167A23C5E507}" type="pres">
      <dgm:prSet presAssocID="{848A5FE1-FBF9-482A-A225-56FD78590DC1}" presName="aNode" presStyleLbl="bgShp" presStyleIdx="1" presStyleCnt="3"/>
      <dgm:spPr/>
      <dgm:t>
        <a:bodyPr/>
        <a:lstStyle/>
        <a:p>
          <a:endParaRPr lang="ru-RU"/>
        </a:p>
      </dgm:t>
    </dgm:pt>
    <dgm:pt modelId="{0DC6E85B-D2E8-404D-8619-575E7EB88E19}" type="pres">
      <dgm:prSet presAssocID="{848A5FE1-FBF9-482A-A225-56FD78590DC1}" presName="textNode" presStyleLbl="bgShp" presStyleIdx="1" presStyleCnt="3"/>
      <dgm:spPr/>
      <dgm:t>
        <a:bodyPr/>
        <a:lstStyle/>
        <a:p>
          <a:endParaRPr lang="ru-RU"/>
        </a:p>
      </dgm:t>
    </dgm:pt>
    <dgm:pt modelId="{47FF7E61-97FC-4609-B37B-05056FB018D4}" type="pres">
      <dgm:prSet presAssocID="{848A5FE1-FBF9-482A-A225-56FD78590DC1}" presName="compChildNode" presStyleCnt="0"/>
      <dgm:spPr/>
    </dgm:pt>
    <dgm:pt modelId="{E2E7A3B1-9403-4030-B6CB-A38C994A6C77}" type="pres">
      <dgm:prSet presAssocID="{848A5FE1-FBF9-482A-A225-56FD78590DC1}" presName="theInnerList" presStyleCnt="0"/>
      <dgm:spPr/>
    </dgm:pt>
    <dgm:pt modelId="{FAF65C0B-12EE-4CF4-97D9-741B63A645AD}" type="pres">
      <dgm:prSet presAssocID="{858F50D7-A6D7-4B22-A752-55D66B744A6A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E8-8F57-4D90-975A-2BB4B7046E86}" type="pres">
      <dgm:prSet presAssocID="{858F50D7-A6D7-4B22-A752-55D66B744A6A}" presName="aSpace2" presStyleCnt="0"/>
      <dgm:spPr/>
    </dgm:pt>
    <dgm:pt modelId="{0AECCF3D-9D41-4AD3-A046-07E889D9BAB2}" type="pres">
      <dgm:prSet presAssocID="{EB7050AE-4B1F-4F1D-BBBE-DD1E7A375C2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B5650-F083-41F4-818E-465CA05255E1}" type="pres">
      <dgm:prSet presAssocID="{848A5FE1-FBF9-482A-A225-56FD78590DC1}" presName="aSpace" presStyleCnt="0"/>
      <dgm:spPr/>
    </dgm:pt>
    <dgm:pt modelId="{E7701B29-AD01-4D13-AF9B-3E194A7647D8}" type="pres">
      <dgm:prSet presAssocID="{F3B0FAF0-C9AD-4CBC-991B-EA38D932A5BA}" presName="compNode" presStyleCnt="0"/>
      <dgm:spPr/>
    </dgm:pt>
    <dgm:pt modelId="{E60D5A5D-6A47-4798-A52C-95A98CE67877}" type="pres">
      <dgm:prSet presAssocID="{F3B0FAF0-C9AD-4CBC-991B-EA38D932A5BA}" presName="aNode" presStyleLbl="bgShp" presStyleIdx="2" presStyleCnt="3"/>
      <dgm:spPr/>
      <dgm:t>
        <a:bodyPr/>
        <a:lstStyle/>
        <a:p>
          <a:endParaRPr lang="ru-RU"/>
        </a:p>
      </dgm:t>
    </dgm:pt>
    <dgm:pt modelId="{EE4AA6F8-BDF9-4C1F-A7FC-9B5CD60242A3}" type="pres">
      <dgm:prSet presAssocID="{F3B0FAF0-C9AD-4CBC-991B-EA38D932A5BA}" presName="textNode" presStyleLbl="bgShp" presStyleIdx="2" presStyleCnt="3"/>
      <dgm:spPr/>
      <dgm:t>
        <a:bodyPr/>
        <a:lstStyle/>
        <a:p>
          <a:endParaRPr lang="ru-RU"/>
        </a:p>
      </dgm:t>
    </dgm:pt>
    <dgm:pt modelId="{811BF78F-A2A9-42B8-BE42-BBB69BC939C8}" type="pres">
      <dgm:prSet presAssocID="{F3B0FAF0-C9AD-4CBC-991B-EA38D932A5BA}" presName="compChildNode" presStyleCnt="0"/>
      <dgm:spPr/>
    </dgm:pt>
    <dgm:pt modelId="{2CA8A6E6-31FF-44F4-BA96-43F010545DE0}" type="pres">
      <dgm:prSet presAssocID="{F3B0FAF0-C9AD-4CBC-991B-EA38D932A5BA}" presName="theInnerList" presStyleCnt="0"/>
      <dgm:spPr/>
    </dgm:pt>
    <dgm:pt modelId="{8384DE2F-F7B5-4C05-A460-159926C70877}" type="pres">
      <dgm:prSet presAssocID="{B4B1B172-0C02-4647-92F3-450DAE2EDB1A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AE4BE-DFB9-4D3A-BB81-0B11F9C799B3}" type="pres">
      <dgm:prSet presAssocID="{B4B1B172-0C02-4647-92F3-450DAE2EDB1A}" presName="aSpace2" presStyleCnt="0"/>
      <dgm:spPr/>
    </dgm:pt>
    <dgm:pt modelId="{531590B6-E550-4D70-A174-699CFF50B840}" type="pres">
      <dgm:prSet presAssocID="{E0E665D3-88D7-4FFB-88BD-57262E0A33C1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2C8CBA-0651-40CA-96B7-7ADC67C31C33}" srcId="{9E18631C-419E-410A-8912-51B97135E1D3}" destId="{F3B0FAF0-C9AD-4CBC-991B-EA38D932A5BA}" srcOrd="2" destOrd="0" parTransId="{648B9760-A9D6-4FA8-8F73-0B8FE6DD7E31}" sibTransId="{BA82200A-6A8A-43E1-893B-511916A7BE7E}"/>
    <dgm:cxn modelId="{28E62906-E590-4A82-A99A-9AF647FFD1B1}" type="presOf" srcId="{F3B0FAF0-C9AD-4CBC-991B-EA38D932A5BA}" destId="{EE4AA6F8-BDF9-4C1F-A7FC-9B5CD60242A3}" srcOrd="1" destOrd="0" presId="urn:microsoft.com/office/officeart/2005/8/layout/lProcess2"/>
    <dgm:cxn modelId="{2A16BB60-BA55-49FE-AFCC-61C976AC1E3E}" srcId="{848A5FE1-FBF9-482A-A225-56FD78590DC1}" destId="{858F50D7-A6D7-4B22-A752-55D66B744A6A}" srcOrd="0" destOrd="0" parTransId="{5AE9F54B-BFD1-41E7-86B6-2A684B5254C3}" sibTransId="{EDF79B43-5F92-45B3-9876-42DB60B5FBEB}"/>
    <dgm:cxn modelId="{904153AB-4D59-4697-B711-4E07EA5C4E96}" type="presOf" srcId="{E0E665D3-88D7-4FFB-88BD-57262E0A33C1}" destId="{531590B6-E550-4D70-A174-699CFF50B840}" srcOrd="0" destOrd="0" presId="urn:microsoft.com/office/officeart/2005/8/layout/lProcess2"/>
    <dgm:cxn modelId="{86E17DE6-535F-4E4E-81DD-5BFCC870FEAD}" type="presOf" srcId="{36C2E6F3-5B28-4DCE-AB63-800653ACECF3}" destId="{9793E3AF-F46C-4121-9F55-770BB12A364C}" srcOrd="0" destOrd="0" presId="urn:microsoft.com/office/officeart/2005/8/layout/lProcess2"/>
    <dgm:cxn modelId="{8922AB1A-0751-4464-A67F-0EC28CF49787}" type="presOf" srcId="{858F50D7-A6D7-4B22-A752-55D66B744A6A}" destId="{FAF65C0B-12EE-4CF4-97D9-741B63A645AD}" srcOrd="0" destOrd="0" presId="urn:microsoft.com/office/officeart/2005/8/layout/lProcess2"/>
    <dgm:cxn modelId="{8FDEF124-2547-4648-BDCE-D7F401301C96}" type="presOf" srcId="{76849DC8-A6FD-4124-963A-AA06EF428CAB}" destId="{5824B35D-DA33-468E-9B65-28C7FA64EDE3}" srcOrd="0" destOrd="0" presId="urn:microsoft.com/office/officeart/2005/8/layout/lProcess2"/>
    <dgm:cxn modelId="{B3378E3D-A543-4F12-B4D7-24A0000DEECE}" srcId="{F3B0FAF0-C9AD-4CBC-991B-EA38D932A5BA}" destId="{E0E665D3-88D7-4FFB-88BD-57262E0A33C1}" srcOrd="1" destOrd="0" parTransId="{BB7428E8-B5D3-4654-90CD-8FD5B058FDFE}" sibTransId="{7D0553C8-76A4-479A-8C07-177E53B9DCC0}"/>
    <dgm:cxn modelId="{41A323DE-1A04-43A5-8830-1D24FA4FFA0C}" srcId="{F3B0FAF0-C9AD-4CBC-991B-EA38D932A5BA}" destId="{B4B1B172-0C02-4647-92F3-450DAE2EDB1A}" srcOrd="0" destOrd="0" parTransId="{769CE221-3D40-4B27-9C11-286719EE55C9}" sibTransId="{7A5484A2-BE97-43DA-906A-94EE6DCC2419}"/>
    <dgm:cxn modelId="{A2465D40-4A9A-46BB-A179-1528DD789803}" srcId="{36C2E6F3-5B28-4DCE-AB63-800653ACECF3}" destId="{3167A146-0DA0-4F9C-A6C2-49B69F19554B}" srcOrd="1" destOrd="0" parTransId="{15411187-3552-4A72-985F-D1E546EB9BA7}" sibTransId="{8F4BA5DF-D37F-4C18-83F5-A3E4CBE3C34C}"/>
    <dgm:cxn modelId="{00980E7C-AC3B-4913-81B0-B4D1E908F12B}" srcId="{36C2E6F3-5B28-4DCE-AB63-800653ACECF3}" destId="{76849DC8-A6FD-4124-963A-AA06EF428CAB}" srcOrd="0" destOrd="0" parTransId="{29BC7237-B747-4FB8-B428-70D09A26C409}" sibTransId="{0B17A51A-D33C-436B-A1EF-AFF7BDDA071E}"/>
    <dgm:cxn modelId="{F027A1B5-6076-4DF1-A438-9FECCB69741B}" srcId="{9E18631C-419E-410A-8912-51B97135E1D3}" destId="{36C2E6F3-5B28-4DCE-AB63-800653ACECF3}" srcOrd="0" destOrd="0" parTransId="{6C5239FB-0881-420A-ABE5-2DA0EC929B46}" sibTransId="{A3514B23-0F47-496F-BF18-45F64EF4C995}"/>
    <dgm:cxn modelId="{85CD6685-33A2-46E5-B63F-EB014F0E72B8}" type="presOf" srcId="{36C2E6F3-5B28-4DCE-AB63-800653ACECF3}" destId="{EF859CE5-CA1E-4E06-BBEA-57A2A0D49B4B}" srcOrd="1" destOrd="0" presId="urn:microsoft.com/office/officeart/2005/8/layout/lProcess2"/>
    <dgm:cxn modelId="{5E974ED6-72F5-4728-941F-0A1C8717E183}" type="presOf" srcId="{3167A146-0DA0-4F9C-A6C2-49B69F19554B}" destId="{29BD014B-DEEB-430B-A1F4-3E7054F6FB63}" srcOrd="0" destOrd="0" presId="urn:microsoft.com/office/officeart/2005/8/layout/lProcess2"/>
    <dgm:cxn modelId="{23F4B9E5-696D-4DBF-8DBA-7C887B5A5C42}" type="presOf" srcId="{B4B1B172-0C02-4647-92F3-450DAE2EDB1A}" destId="{8384DE2F-F7B5-4C05-A460-159926C70877}" srcOrd="0" destOrd="0" presId="urn:microsoft.com/office/officeart/2005/8/layout/lProcess2"/>
    <dgm:cxn modelId="{678E3232-B446-4CE9-8D40-BF305E777D60}" type="presOf" srcId="{EB7050AE-4B1F-4F1D-BBBE-DD1E7A375C20}" destId="{0AECCF3D-9D41-4AD3-A046-07E889D9BAB2}" srcOrd="0" destOrd="0" presId="urn:microsoft.com/office/officeart/2005/8/layout/lProcess2"/>
    <dgm:cxn modelId="{169A9DC4-A5F0-47C6-8803-E503C449C804}" srcId="{848A5FE1-FBF9-482A-A225-56FD78590DC1}" destId="{EB7050AE-4B1F-4F1D-BBBE-DD1E7A375C20}" srcOrd="1" destOrd="0" parTransId="{C59E7AE1-1B0F-401B-8E03-B7D88036B779}" sibTransId="{2FF4BCFF-0019-4132-81D4-02540EFBFC07}"/>
    <dgm:cxn modelId="{EA293622-523A-4D6D-B443-ECD9562CD034}" type="presOf" srcId="{848A5FE1-FBF9-482A-A225-56FD78590DC1}" destId="{0DC6E85B-D2E8-404D-8619-575E7EB88E19}" srcOrd="1" destOrd="0" presId="urn:microsoft.com/office/officeart/2005/8/layout/lProcess2"/>
    <dgm:cxn modelId="{9225D62B-BF79-49B5-B95A-4C567D7472DC}" srcId="{9E18631C-419E-410A-8912-51B97135E1D3}" destId="{848A5FE1-FBF9-482A-A225-56FD78590DC1}" srcOrd="1" destOrd="0" parTransId="{DA829D4C-0C6A-46D8-8C83-86A4BFA43BE0}" sibTransId="{58C46404-C1DA-42E2-842B-434C935315A1}"/>
    <dgm:cxn modelId="{7427BDD0-2A75-4CFC-A111-84B936139692}" type="presOf" srcId="{848A5FE1-FBF9-482A-A225-56FD78590DC1}" destId="{D6B02646-6452-4FA5-8C96-167A23C5E507}" srcOrd="0" destOrd="0" presId="urn:microsoft.com/office/officeart/2005/8/layout/lProcess2"/>
    <dgm:cxn modelId="{4468A3F5-3959-4DCA-A459-6AB3DC905D51}" type="presOf" srcId="{F3B0FAF0-C9AD-4CBC-991B-EA38D932A5BA}" destId="{E60D5A5D-6A47-4798-A52C-95A98CE67877}" srcOrd="0" destOrd="0" presId="urn:microsoft.com/office/officeart/2005/8/layout/lProcess2"/>
    <dgm:cxn modelId="{5FD0AB52-D6C2-433F-A906-63CB842EBB9C}" type="presOf" srcId="{9E18631C-419E-410A-8912-51B97135E1D3}" destId="{504FA501-F2D7-4808-9D71-6AD28E768C62}" srcOrd="0" destOrd="0" presId="urn:microsoft.com/office/officeart/2005/8/layout/lProcess2"/>
    <dgm:cxn modelId="{89B5CCAD-817D-4686-860B-18438CC35B35}" type="presParOf" srcId="{504FA501-F2D7-4808-9D71-6AD28E768C62}" destId="{C6C41D1F-2F8A-4D95-A5AA-36886D0E771D}" srcOrd="0" destOrd="0" presId="urn:microsoft.com/office/officeart/2005/8/layout/lProcess2"/>
    <dgm:cxn modelId="{AC9B5B07-ECCE-4C7D-B20B-BFCF10DB17CD}" type="presParOf" srcId="{C6C41D1F-2F8A-4D95-A5AA-36886D0E771D}" destId="{9793E3AF-F46C-4121-9F55-770BB12A364C}" srcOrd="0" destOrd="0" presId="urn:microsoft.com/office/officeart/2005/8/layout/lProcess2"/>
    <dgm:cxn modelId="{673F7857-40C6-4649-ACA6-036A187B2F5F}" type="presParOf" srcId="{C6C41D1F-2F8A-4D95-A5AA-36886D0E771D}" destId="{EF859CE5-CA1E-4E06-BBEA-57A2A0D49B4B}" srcOrd="1" destOrd="0" presId="urn:microsoft.com/office/officeart/2005/8/layout/lProcess2"/>
    <dgm:cxn modelId="{CB3D236F-D72F-4DA7-9A52-D49B219EA78A}" type="presParOf" srcId="{C6C41D1F-2F8A-4D95-A5AA-36886D0E771D}" destId="{51103260-4BDC-4D2E-8149-A2AF9878D0D5}" srcOrd="2" destOrd="0" presId="urn:microsoft.com/office/officeart/2005/8/layout/lProcess2"/>
    <dgm:cxn modelId="{BE87132A-6D52-4030-9556-956E66219542}" type="presParOf" srcId="{51103260-4BDC-4D2E-8149-A2AF9878D0D5}" destId="{CF32E0BB-8061-46D7-B05B-C578322374B8}" srcOrd="0" destOrd="0" presId="urn:microsoft.com/office/officeart/2005/8/layout/lProcess2"/>
    <dgm:cxn modelId="{AFEF3ADA-00A9-4BA8-B8FE-8133D861C6C5}" type="presParOf" srcId="{CF32E0BB-8061-46D7-B05B-C578322374B8}" destId="{5824B35D-DA33-468E-9B65-28C7FA64EDE3}" srcOrd="0" destOrd="0" presId="urn:microsoft.com/office/officeart/2005/8/layout/lProcess2"/>
    <dgm:cxn modelId="{9555BF8E-1A78-4D6E-A564-E53168F05EAD}" type="presParOf" srcId="{CF32E0BB-8061-46D7-B05B-C578322374B8}" destId="{1EADD42B-83CD-4467-8EF2-B4E57AC08249}" srcOrd="1" destOrd="0" presId="urn:microsoft.com/office/officeart/2005/8/layout/lProcess2"/>
    <dgm:cxn modelId="{0FB3CBE6-9C83-461B-920A-EB03F3D5AD75}" type="presParOf" srcId="{CF32E0BB-8061-46D7-B05B-C578322374B8}" destId="{29BD014B-DEEB-430B-A1F4-3E7054F6FB63}" srcOrd="2" destOrd="0" presId="urn:microsoft.com/office/officeart/2005/8/layout/lProcess2"/>
    <dgm:cxn modelId="{4F2E26BD-2A83-44C2-B2D5-50299B00FA47}" type="presParOf" srcId="{504FA501-F2D7-4808-9D71-6AD28E768C62}" destId="{4CF91543-9FF3-43C6-AED6-CBE005991CFE}" srcOrd="1" destOrd="0" presId="urn:microsoft.com/office/officeart/2005/8/layout/lProcess2"/>
    <dgm:cxn modelId="{6C2DEFC5-4983-4634-AB7B-DC3756D63B80}" type="presParOf" srcId="{504FA501-F2D7-4808-9D71-6AD28E768C62}" destId="{549257D9-ED84-43CC-BC09-19D55FE55B95}" srcOrd="2" destOrd="0" presId="urn:microsoft.com/office/officeart/2005/8/layout/lProcess2"/>
    <dgm:cxn modelId="{48711C96-77DB-4D40-9070-846DCA9B91F1}" type="presParOf" srcId="{549257D9-ED84-43CC-BC09-19D55FE55B95}" destId="{D6B02646-6452-4FA5-8C96-167A23C5E507}" srcOrd="0" destOrd="0" presId="urn:microsoft.com/office/officeart/2005/8/layout/lProcess2"/>
    <dgm:cxn modelId="{148D633C-0556-4525-81E6-565ED91C1261}" type="presParOf" srcId="{549257D9-ED84-43CC-BC09-19D55FE55B95}" destId="{0DC6E85B-D2E8-404D-8619-575E7EB88E19}" srcOrd="1" destOrd="0" presId="urn:microsoft.com/office/officeart/2005/8/layout/lProcess2"/>
    <dgm:cxn modelId="{FC5827E9-9AE2-4276-8E99-CF38C7353C5B}" type="presParOf" srcId="{549257D9-ED84-43CC-BC09-19D55FE55B95}" destId="{47FF7E61-97FC-4609-B37B-05056FB018D4}" srcOrd="2" destOrd="0" presId="urn:microsoft.com/office/officeart/2005/8/layout/lProcess2"/>
    <dgm:cxn modelId="{C15638C1-FC2B-487F-B96D-FD5E44C4596E}" type="presParOf" srcId="{47FF7E61-97FC-4609-B37B-05056FB018D4}" destId="{E2E7A3B1-9403-4030-B6CB-A38C994A6C77}" srcOrd="0" destOrd="0" presId="urn:microsoft.com/office/officeart/2005/8/layout/lProcess2"/>
    <dgm:cxn modelId="{AAD266CA-1EF9-4A8A-AA13-81018551985A}" type="presParOf" srcId="{E2E7A3B1-9403-4030-B6CB-A38C994A6C77}" destId="{FAF65C0B-12EE-4CF4-97D9-741B63A645AD}" srcOrd="0" destOrd="0" presId="urn:microsoft.com/office/officeart/2005/8/layout/lProcess2"/>
    <dgm:cxn modelId="{938F6EF2-371E-4522-B80D-D8731A55250C}" type="presParOf" srcId="{E2E7A3B1-9403-4030-B6CB-A38C994A6C77}" destId="{127E6FE8-8F57-4D90-975A-2BB4B7046E86}" srcOrd="1" destOrd="0" presId="urn:microsoft.com/office/officeart/2005/8/layout/lProcess2"/>
    <dgm:cxn modelId="{A4B33E76-9B59-49FC-AB68-59620FA55413}" type="presParOf" srcId="{E2E7A3B1-9403-4030-B6CB-A38C994A6C77}" destId="{0AECCF3D-9D41-4AD3-A046-07E889D9BAB2}" srcOrd="2" destOrd="0" presId="urn:microsoft.com/office/officeart/2005/8/layout/lProcess2"/>
    <dgm:cxn modelId="{B688AB8E-D8BA-4D75-8A5D-72F83892DCD0}" type="presParOf" srcId="{504FA501-F2D7-4808-9D71-6AD28E768C62}" destId="{EEFB5650-F083-41F4-818E-465CA05255E1}" srcOrd="3" destOrd="0" presId="urn:microsoft.com/office/officeart/2005/8/layout/lProcess2"/>
    <dgm:cxn modelId="{977DAE62-690A-44CC-8C61-9FDFCF89F9F9}" type="presParOf" srcId="{504FA501-F2D7-4808-9D71-6AD28E768C62}" destId="{E7701B29-AD01-4D13-AF9B-3E194A7647D8}" srcOrd="4" destOrd="0" presId="urn:microsoft.com/office/officeart/2005/8/layout/lProcess2"/>
    <dgm:cxn modelId="{8FE3C071-E5FC-40D7-8D9B-563DE6914066}" type="presParOf" srcId="{E7701B29-AD01-4D13-AF9B-3E194A7647D8}" destId="{E60D5A5D-6A47-4798-A52C-95A98CE67877}" srcOrd="0" destOrd="0" presId="urn:microsoft.com/office/officeart/2005/8/layout/lProcess2"/>
    <dgm:cxn modelId="{38CFE45B-EF46-4849-A370-CE090FBEF6C7}" type="presParOf" srcId="{E7701B29-AD01-4D13-AF9B-3E194A7647D8}" destId="{EE4AA6F8-BDF9-4C1F-A7FC-9B5CD60242A3}" srcOrd="1" destOrd="0" presId="urn:microsoft.com/office/officeart/2005/8/layout/lProcess2"/>
    <dgm:cxn modelId="{7956507B-4F5E-4817-9F83-D08098E1807C}" type="presParOf" srcId="{E7701B29-AD01-4D13-AF9B-3E194A7647D8}" destId="{811BF78F-A2A9-42B8-BE42-BBB69BC939C8}" srcOrd="2" destOrd="0" presId="urn:microsoft.com/office/officeart/2005/8/layout/lProcess2"/>
    <dgm:cxn modelId="{A2D69683-3B47-4A8D-B336-FC03E4B94C0B}" type="presParOf" srcId="{811BF78F-A2A9-42B8-BE42-BBB69BC939C8}" destId="{2CA8A6E6-31FF-44F4-BA96-43F010545DE0}" srcOrd="0" destOrd="0" presId="urn:microsoft.com/office/officeart/2005/8/layout/lProcess2"/>
    <dgm:cxn modelId="{999F2D25-A79E-4AAF-99FC-C29AB925F1BA}" type="presParOf" srcId="{2CA8A6E6-31FF-44F4-BA96-43F010545DE0}" destId="{8384DE2F-F7B5-4C05-A460-159926C70877}" srcOrd="0" destOrd="0" presId="urn:microsoft.com/office/officeart/2005/8/layout/lProcess2"/>
    <dgm:cxn modelId="{789FD02C-039A-4817-BF7D-536E7D3D21B9}" type="presParOf" srcId="{2CA8A6E6-31FF-44F4-BA96-43F010545DE0}" destId="{B1DAE4BE-DFB9-4D3A-BB81-0B11F9C799B3}" srcOrd="1" destOrd="0" presId="urn:microsoft.com/office/officeart/2005/8/layout/lProcess2"/>
    <dgm:cxn modelId="{BB851D63-8C19-404D-BFC5-F12502DA1AC8}" type="presParOf" srcId="{2CA8A6E6-31FF-44F4-BA96-43F010545DE0}" destId="{531590B6-E550-4D70-A174-699CFF50B840}" srcOrd="2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93E3AF-F46C-4121-9F55-770BB12A364C}">
      <dsp:nvSpPr>
        <dsp:cNvPr id="0" name=""/>
        <dsp:cNvSpPr/>
      </dsp:nvSpPr>
      <dsp:spPr>
        <a:xfrm>
          <a:off x="1010" y="0"/>
          <a:ext cx="2628221" cy="32403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1010" y="0"/>
        <a:ext cx="2628221" cy="972108"/>
      </dsp:txXfrm>
    </dsp:sp>
    <dsp:sp modelId="{5824B35D-DA33-468E-9B65-28C7FA64EDE3}">
      <dsp:nvSpPr>
        <dsp:cNvPr id="0" name=""/>
        <dsp:cNvSpPr/>
      </dsp:nvSpPr>
      <dsp:spPr>
        <a:xfrm>
          <a:off x="263833" y="973057"/>
          <a:ext cx="2102577" cy="977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Метод инцидентов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833" y="973057"/>
        <a:ext cx="2102577" cy="977012"/>
      </dsp:txXfrm>
    </dsp:sp>
    <dsp:sp modelId="{29BD014B-DEEB-430B-A1F4-3E7054F6FB63}">
      <dsp:nvSpPr>
        <dsp:cNvPr id="0" name=""/>
        <dsp:cNvSpPr/>
      </dsp:nvSpPr>
      <dsp:spPr>
        <a:xfrm>
          <a:off x="263833" y="2100379"/>
          <a:ext cx="2102577" cy="977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Ситуационно-ролевая игра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833" y="2100379"/>
        <a:ext cx="2102577" cy="977012"/>
      </dsp:txXfrm>
    </dsp:sp>
    <dsp:sp modelId="{D6B02646-6452-4FA5-8C96-167A23C5E507}">
      <dsp:nvSpPr>
        <dsp:cNvPr id="0" name=""/>
        <dsp:cNvSpPr/>
      </dsp:nvSpPr>
      <dsp:spPr>
        <a:xfrm>
          <a:off x="2826349" y="0"/>
          <a:ext cx="2628221" cy="32403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2826349" y="0"/>
        <a:ext cx="2628221" cy="972108"/>
      </dsp:txXfrm>
    </dsp:sp>
    <dsp:sp modelId="{FAF65C0B-12EE-4CF4-97D9-741B63A645AD}">
      <dsp:nvSpPr>
        <dsp:cNvPr id="0" name=""/>
        <dsp:cNvSpPr/>
      </dsp:nvSpPr>
      <dsp:spPr>
        <a:xfrm>
          <a:off x="3089171" y="973057"/>
          <a:ext cx="2102577" cy="977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Метод разбора деловой корреспонденции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9171" y="973057"/>
        <a:ext cx="2102577" cy="977012"/>
      </dsp:txXfrm>
    </dsp:sp>
    <dsp:sp modelId="{0AECCF3D-9D41-4AD3-A046-07E889D9BAB2}">
      <dsp:nvSpPr>
        <dsp:cNvPr id="0" name=""/>
        <dsp:cNvSpPr/>
      </dsp:nvSpPr>
      <dsp:spPr>
        <a:xfrm>
          <a:off x="3089171" y="2100379"/>
          <a:ext cx="2102577" cy="977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Метод дискуссии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9171" y="2100379"/>
        <a:ext cx="2102577" cy="977012"/>
      </dsp:txXfrm>
    </dsp:sp>
    <dsp:sp modelId="{E60D5A5D-6A47-4798-A52C-95A98CE67877}">
      <dsp:nvSpPr>
        <dsp:cNvPr id="0" name=""/>
        <dsp:cNvSpPr/>
      </dsp:nvSpPr>
      <dsp:spPr>
        <a:xfrm>
          <a:off x="5651687" y="0"/>
          <a:ext cx="2628221" cy="32403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5651687" y="0"/>
        <a:ext cx="2628221" cy="972108"/>
      </dsp:txXfrm>
    </dsp:sp>
    <dsp:sp modelId="{8384DE2F-F7B5-4C05-A460-159926C70877}">
      <dsp:nvSpPr>
        <dsp:cNvPr id="0" name=""/>
        <dsp:cNvSpPr/>
      </dsp:nvSpPr>
      <dsp:spPr>
        <a:xfrm>
          <a:off x="5914509" y="973057"/>
          <a:ext cx="2102577" cy="977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Игровое проектирование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4509" y="973057"/>
        <a:ext cx="2102577" cy="977012"/>
      </dsp:txXfrm>
    </dsp:sp>
    <dsp:sp modelId="{531590B6-E550-4D70-A174-699CFF50B840}">
      <dsp:nvSpPr>
        <dsp:cNvPr id="0" name=""/>
        <dsp:cNvSpPr/>
      </dsp:nvSpPr>
      <dsp:spPr>
        <a:xfrm>
          <a:off x="5914509" y="2100379"/>
          <a:ext cx="2102577" cy="977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Кейс-стади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4509" y="2100379"/>
        <a:ext cx="2102577" cy="977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FCE5D-6CD1-474E-A554-9ED6B4E618BE}" type="datetimeFigureOut">
              <a:rPr lang="ru-RU"/>
              <a:pPr>
                <a:defRPr/>
              </a:pPr>
              <a:t>14.08.2014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267E21-EE5D-4CBD-99E1-36387FC79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5421-54F8-4061-A4A5-D373E16573D4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53C08-F18B-4433-B648-97A31C060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0CED-1AA2-4ED4-973D-0AAAED742627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B6395-6105-411D-AE3D-AF1DC8448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0160-3A2E-487B-AA48-DABA1F00EBBB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B083-177C-4948-8CB4-B5D0D1D2B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9E79-E945-46FC-ABA9-FCC15257543E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C157-B100-4862-8856-E072E944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3568-E141-4F4E-AC4C-F6825DB84878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78BCA-EEA6-4755-8310-C11F8627D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1739-C00A-48D4-88FF-6A7CD7E6C52E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546C-D3E4-402A-AAF1-F48978B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490B5-BA14-499C-AAF1-DBE4AAA47F76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E969-247B-42A4-A861-FD6A00DD3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A25A-B59E-46F6-A653-B301C6C26650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773D-61B2-4101-8743-C359F3A73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FE011-6645-4FA5-BB8E-0B0300AD908A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01039-CB77-49E2-9703-F4B19B19E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6F3E-4EDD-4234-9E49-3AC7AE2D5773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C58F-CDCC-4AB3-9C78-421D1B8DF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A687-4C70-42A5-8C71-B532E41D3CD6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70F1E-8FB4-4743-B150-9810AAF7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7F97EB-615F-403F-A736-3FE355B4E959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A84B5F-860B-42F1-ACBB-836C9B902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ase-study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250824" y="333375"/>
            <a:ext cx="6481415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</a:rPr>
              <a:t>Учитель года России – 2014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0" y="2492375"/>
            <a:ext cx="9144000" cy="10795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элементов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кейс-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уроках истории и обществознания как средство развития учебных и социальных компетентностей».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52" name="Picture 4" descr="uchitel-2014-embl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88913"/>
            <a:ext cx="187166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/>
          </p:cNvSpPr>
          <p:nvPr/>
        </p:nvSpPr>
        <p:spPr bwMode="auto">
          <a:xfrm>
            <a:off x="1691680" y="5085184"/>
            <a:ext cx="72009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0238" indent="-630238" algn="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/>
              <a:t>Горобец Игорь Сергеевич</a:t>
            </a:r>
          </a:p>
          <a:p>
            <a:pPr marL="630238" indent="-630238" algn="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/>
              <a:t>учитель истории и </a:t>
            </a:r>
            <a:r>
              <a:rPr lang="ru-RU" sz="2000" b="1" dirty="0" smtClean="0"/>
              <a:t>обществознания</a:t>
            </a:r>
            <a:endParaRPr lang="en-US" sz="2000" b="1" dirty="0" smtClean="0"/>
          </a:p>
          <a:p>
            <a:pPr marL="630238" indent="-630238" algn="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5733256"/>
            <a:ext cx="6678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         </a:t>
            </a:r>
            <a:r>
              <a:rPr lang="ru-RU" sz="2000" b="1" dirty="0" smtClean="0"/>
              <a:t>МБОУ </a:t>
            </a:r>
            <a:r>
              <a:rPr lang="ru-RU" sz="2000" b="1" dirty="0"/>
              <a:t>«</a:t>
            </a:r>
            <a:r>
              <a:rPr lang="ru-RU" sz="2000" b="1" dirty="0" err="1"/>
              <a:t>Корниловская</a:t>
            </a:r>
            <a:r>
              <a:rPr lang="ru-RU" sz="2000" b="1" dirty="0"/>
              <a:t> СОШ» Томского </a:t>
            </a:r>
            <a:r>
              <a:rPr lang="ru-RU" sz="2000" b="1" dirty="0" smtClean="0"/>
              <a:t>района</a:t>
            </a:r>
          </a:p>
          <a:p>
            <a:r>
              <a:rPr lang="ru-RU" sz="2000" b="1" dirty="0" smtClean="0"/>
              <a:t>                                    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6093296"/>
            <a:ext cx="981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         </a:t>
            </a:r>
            <a:r>
              <a:rPr lang="ru-RU" sz="2000" b="1" dirty="0" smtClean="0"/>
              <a:t>Томск</a:t>
            </a:r>
          </a:p>
          <a:p>
            <a:r>
              <a:rPr lang="ru-RU" sz="2000" b="1" dirty="0" smtClean="0"/>
              <a:t>                                  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se-study-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780" y="0"/>
            <a:ext cx="9163780" cy="707229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 А все эти источники актуальны при изучении истории и обществознания, а главное сами темы содержат необходимый потенциал для применения данной технологии вследствие противоречивости, обеспеченностью документальным материалом, представляющим целый спектр точек зрения, схемы, карта, документы. </a:t>
            </a:r>
            <a:r>
              <a:rPr lang="ru-RU" sz="2400" dirty="0" smtClean="0">
                <a:cs typeface="Times New Roman" pitchFamily="18" charset="0"/>
              </a:rPr>
              <a:t>Например: </a:t>
            </a:r>
            <a:r>
              <a:rPr lang="ru-RU" sz="2400" dirty="0" smtClean="0">
                <a:cs typeface="Times New Roman" pitchFamily="18" charset="0"/>
              </a:rPr>
              <a:t>«Становление древнерусского государства</a:t>
            </a:r>
            <a:r>
              <a:rPr lang="ru-RU" sz="2400" dirty="0" smtClean="0">
                <a:cs typeface="Times New Roman" pitchFamily="18" charset="0"/>
              </a:rPr>
              <a:t>», </a:t>
            </a:r>
            <a:r>
              <a:rPr lang="ru-RU" sz="2400" dirty="0" smtClean="0">
                <a:cs typeface="Times New Roman" pitchFamily="18" charset="0"/>
              </a:rPr>
              <a:t>«От внутренних реформ к распаду СССР», «Убийство Александра </a:t>
            </a:r>
            <a:r>
              <a:rPr lang="en-US" sz="2400" dirty="0" smtClean="0">
                <a:cs typeface="Times New Roman" pitchFamily="18" charset="0"/>
              </a:rPr>
              <a:t>II</a:t>
            </a:r>
            <a:r>
              <a:rPr lang="ru-RU" sz="2400" dirty="0" smtClean="0">
                <a:cs typeface="Times New Roman" pitchFamily="18" charset="0"/>
              </a:rPr>
              <a:t>», «Отмена крепостного права», «Реформы Петр </a:t>
            </a:r>
            <a:r>
              <a:rPr lang="en-US" sz="2400" dirty="0" smtClean="0">
                <a:cs typeface="Times New Roman" pitchFamily="18" charset="0"/>
              </a:rPr>
              <a:t>I</a:t>
            </a:r>
            <a:r>
              <a:rPr lang="ru-RU" sz="2400" dirty="0" smtClean="0">
                <a:cs typeface="Times New Roman" pitchFamily="18" charset="0"/>
              </a:rPr>
              <a:t>» и </a:t>
            </a:r>
            <a:r>
              <a:rPr lang="ru-RU" sz="2400" dirty="0" smtClean="0">
                <a:cs typeface="Times New Roman" pitchFamily="18" charset="0"/>
              </a:rPr>
              <a:t>огромное количество тем по обществознанию. На мой взгляд и классный руководитель и учитель предметник найдет в этом методе </a:t>
            </a:r>
            <a:r>
              <a:rPr lang="ru-RU" sz="2400" dirty="0" smtClean="0">
                <a:cs typeface="Times New Roman" pitchFamily="18" charset="0"/>
              </a:rPr>
              <a:t>что -  </a:t>
            </a:r>
            <a:r>
              <a:rPr lang="ru-RU" sz="2400" dirty="0" smtClean="0">
                <a:cs typeface="Times New Roman" pitchFamily="18" charset="0"/>
              </a:rPr>
              <a:t>то для себя.</a:t>
            </a:r>
          </a:p>
          <a:p>
            <a:r>
              <a:rPr lang="ru-RU" sz="2400" dirty="0" smtClean="0">
                <a:ea typeface="Segoe UI" pitchFamily="34" charset="0"/>
                <a:cs typeface="Times New Roman" pitchFamily="18" charset="0"/>
              </a:rPr>
              <a:t>В центре внимания находится процесс получения информации. </a:t>
            </a:r>
            <a:r>
              <a:rPr lang="ru-RU" sz="2400" dirty="0" smtClean="0">
                <a:solidFill>
                  <a:srgbClr val="FF0000"/>
                </a:solidFill>
                <a:ea typeface="Segoe UI" pitchFamily="34" charset="0"/>
                <a:cs typeface="Times New Roman" pitchFamily="18" charset="0"/>
              </a:rPr>
              <a:t>А информация окружающая нас очень противоречива и нуждается в проверке.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 descr="case-study-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2" descr="wikipedia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1"/>
            <a:ext cx="475252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3" descr="нестор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4"/>
            <a:ext cx="32400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4" descr="рюрик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89040"/>
            <a:ext cx="40322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5" descr="теории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24138"/>
            <a:ext cx="432117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5760640" cy="8636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Необходимые источники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se-study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Rectangle 25"/>
          <p:cNvSpPr txBox="1">
            <a:spLocks/>
          </p:cNvSpPr>
          <p:nvPr/>
        </p:nvSpPr>
        <p:spPr bwMode="auto">
          <a:xfrm>
            <a:off x="179388" y="0"/>
            <a:ext cx="8616950" cy="54927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ru-RU" sz="4000" b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Методика работы</a:t>
            </a:r>
          </a:p>
        </p:txBody>
      </p:sp>
      <p:graphicFrame>
        <p:nvGraphicFramePr>
          <p:cNvPr id="8227" name="Group 35"/>
          <p:cNvGraphicFramePr>
            <a:graphicFrameLocks noGrp="1"/>
          </p:cNvGraphicFramePr>
          <p:nvPr/>
        </p:nvGraphicFramePr>
        <p:xfrm>
          <a:off x="0" y="765175"/>
          <a:ext cx="9144000" cy="5557015"/>
        </p:xfrm>
        <a:graphic>
          <a:graphicData uri="http://schemas.openxmlformats.org/drawingml/2006/table">
            <a:tbl>
              <a:tblPr/>
              <a:tblGrid>
                <a:gridCol w="1306513"/>
                <a:gridCol w="4124325"/>
                <a:gridCol w="3713162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Фаза работы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674" marR="42674" marT="21337" marB="213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Действия педагога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674" marR="42674" marT="21337" marB="213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Действия обучающегося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674" marR="42674" marT="21337" marB="213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1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 занятия</a:t>
                      </a:r>
                    </a:p>
                  </a:txBody>
                  <a:tcPr marL="42674" marR="42674" marT="21337" marB="213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698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Подбирает или разрабатывает кейс.</a:t>
                      </a:r>
                    </a:p>
                    <a:p>
                      <a:pPr marL="171450" marR="0" lvl="0" indent="-1698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Определяет основные и вспомогательные материалы.</a:t>
                      </a:r>
                    </a:p>
                    <a:p>
                      <a:pPr marL="171450" marR="0" lvl="0" indent="-1698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Разрабатывает сценарий занятий. </a:t>
                      </a:r>
                    </a:p>
                  </a:txBody>
                  <a:tcPr marL="42674" marR="42674" marT="21337" marB="213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BF9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Получает кейс и список рекомендуемой литературы (возможно получение кейса и во время занятия)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Самостоятельно готовится к занятию (если получил кейс заранее)</a:t>
                      </a:r>
                    </a:p>
                  </a:txBody>
                  <a:tcPr marL="42674" marR="42674" marT="21337" marB="213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 время занятия</a:t>
                      </a:r>
                    </a:p>
                  </a:txBody>
                  <a:tcPr marL="42674" marR="42674" marT="21337" marB="213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6688" marR="0" lvl="0" indent="-1666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Вступительное слово, определение ключевых моментов</a:t>
                      </a:r>
                    </a:p>
                    <a:p>
                      <a:pPr marL="166688" marR="0" lvl="0" indent="-1666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Разбивает группу на подгруппы на добровольной основе по 3-6 человек </a:t>
                      </a:r>
                    </a:p>
                    <a:p>
                      <a:pPr marL="166688" marR="0" lvl="0" indent="-1666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Рассаживает участников подгруппы друг напротив друга.</a:t>
                      </a:r>
                    </a:p>
                    <a:p>
                      <a:pPr marL="166688" marR="0" lvl="0" indent="-1666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Подгруппы размещает поодаль друг от друга.</a:t>
                      </a:r>
                    </a:p>
                    <a:p>
                      <a:pPr marL="166688" marR="0" lvl="0" indent="-1666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Руководит обсуждением кейса в подгруппах, обеспечивая их дополнительными сведениями. </a:t>
                      </a:r>
                    </a:p>
                  </a:txBody>
                  <a:tcPr marL="42674" marR="42674" marT="21337" marB="213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Задаёт вопросы, углубляющие понимание кейса и проблемы.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Каждая подгруппа выбирает «модератора», координирующего работу, «секретаря» , фиксирующего результаты работы и «шкипера», представляющего проект на общее обсуждение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Поэтапное решение кейса</a:t>
                      </a:r>
                    </a:p>
                  </a:txBody>
                  <a:tcPr marL="42674" marR="42674" marT="21337" marB="213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После занятия</a:t>
                      </a:r>
                    </a:p>
                  </a:txBody>
                  <a:tcPr marL="42674" marR="42674" marT="21337" marB="213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6688" marR="0" lvl="0" indent="-1666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Обобщающее выступление, анализ ситуации</a:t>
                      </a:r>
                    </a:p>
                    <a:p>
                      <a:pPr marL="166688" marR="0" lvl="0" indent="-1666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Оценивает работу обучающихся или принятые решения на поставленные вопросы </a:t>
                      </a:r>
                    </a:p>
                  </a:txBody>
                  <a:tcPr marL="42674" marR="42674" marT="21337" marB="213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Публичная презентация принятого решения </a:t>
                      </a:r>
                    </a:p>
                  </a:txBody>
                  <a:tcPr marL="42674" marR="42674" marT="21337" marB="213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ase-study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работы с кейсом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179388" y="5589588"/>
            <a:ext cx="8496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lnSpc>
                <a:spcPct val="80000"/>
              </a:lnSpc>
              <a:spcBef>
                <a:spcPct val="20000"/>
              </a:spcBef>
            </a:pPr>
            <a:r>
              <a:rPr lang="en-US" sz="2000" b="1" i="1" u="sng">
                <a:cs typeface="Times New Roman" pitchFamily="18" charset="0"/>
              </a:rPr>
              <a:t>I</a:t>
            </a:r>
            <a:r>
              <a:rPr lang="ru-RU" sz="2000" b="1" i="1" u="sng">
                <a:cs typeface="Times New Roman" pitchFamily="18" charset="0"/>
              </a:rPr>
              <a:t> ступень знакомство с содержанием кейса:</a:t>
            </a:r>
            <a:r>
              <a:rPr lang="en-US" sz="2000" b="1" u="sng">
                <a:cs typeface="Times New Roman" pitchFamily="18" charset="0"/>
              </a:rPr>
              <a:t> </a:t>
            </a:r>
            <a:r>
              <a:rPr lang="ru-RU" sz="2000" b="1">
                <a:cs typeface="Times New Roman" pitchFamily="18" charset="0"/>
              </a:rPr>
              <a:t>Сопоставление важных аспектов проблемы;</a:t>
            </a:r>
            <a:r>
              <a:rPr lang="en-US" sz="2000" b="1">
                <a:cs typeface="Times New Roman" pitchFamily="18" charset="0"/>
              </a:rPr>
              <a:t>  </a:t>
            </a:r>
            <a:r>
              <a:rPr lang="ru-RU" sz="2000" b="1">
                <a:cs typeface="Times New Roman" pitchFamily="18" charset="0"/>
              </a:rPr>
              <a:t>Поиск и оценивание информации;</a:t>
            </a:r>
            <a:r>
              <a:rPr lang="en-US" sz="2000" b="1">
                <a:cs typeface="Times New Roman" pitchFamily="18" charset="0"/>
              </a:rPr>
              <a:t> </a:t>
            </a:r>
            <a:r>
              <a:rPr lang="ru-RU" sz="2000" b="1">
                <a:cs typeface="Times New Roman" pitchFamily="18" charset="0"/>
              </a:rPr>
              <a:t>Характеристика действующих лиц;</a:t>
            </a:r>
            <a:endParaRPr lang="en-US" sz="2000" b="1" i="1">
              <a:cs typeface="Times New Roman" pitchFamily="18" charset="0"/>
            </a:endParaRPr>
          </a:p>
        </p:txBody>
      </p:sp>
      <p:sp>
        <p:nvSpPr>
          <p:cNvPr id="15368" name="Прямоугольник 9"/>
          <p:cNvSpPr>
            <a:spLocks noChangeArrowheads="1"/>
          </p:cNvSpPr>
          <p:nvPr/>
        </p:nvSpPr>
        <p:spPr bwMode="auto">
          <a:xfrm>
            <a:off x="3924300" y="1628775"/>
            <a:ext cx="4968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 i="1" u="sng">
                <a:cs typeface="Times New Roman" pitchFamily="18" charset="0"/>
              </a:rPr>
              <a:t>Y ступень – сравнительный анализ:</a:t>
            </a:r>
            <a:r>
              <a:rPr lang="en-US" sz="2000" b="1" u="sng">
                <a:cs typeface="Times New Roman" pitchFamily="18" charset="0"/>
              </a:rPr>
              <a:t> </a:t>
            </a:r>
            <a:r>
              <a:rPr lang="ru-RU" sz="2000" b="1">
                <a:cs typeface="Times New Roman" pitchFamily="18" charset="0"/>
              </a:rPr>
              <a:t>Анализ стратегий поиска решений;</a:t>
            </a:r>
            <a:r>
              <a:rPr lang="en-US" sz="2000" b="1">
                <a:cs typeface="Times New Roman" pitchFamily="18" charset="0"/>
              </a:rPr>
              <a:t>  </a:t>
            </a:r>
            <a:r>
              <a:rPr lang="ru-RU" sz="2000" b="1">
                <a:cs typeface="Times New Roman" pitchFamily="18" charset="0"/>
              </a:rPr>
              <a:t>Разработка плана мероприятий по реализации</a:t>
            </a:r>
            <a:r>
              <a:rPr lang="en-US" sz="2000" b="1">
                <a:cs typeface="Times New Roman" pitchFamily="18" charset="0"/>
              </a:rPr>
              <a:t> </a:t>
            </a:r>
            <a:r>
              <a:rPr lang="ru-RU" sz="2000" b="1">
                <a:cs typeface="Times New Roman" pitchFamily="18" charset="0"/>
              </a:rPr>
              <a:t>решения;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2573"/>
            <a:ext cx="3203848" cy="387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7" name="Прямоугольник 8"/>
          <p:cNvSpPr>
            <a:spLocks noChangeArrowheads="1"/>
          </p:cNvSpPr>
          <p:nvPr/>
        </p:nvSpPr>
        <p:spPr bwMode="auto">
          <a:xfrm>
            <a:off x="3059113" y="2852738"/>
            <a:ext cx="568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i="1" u="sng" dirty="0">
                <a:cs typeface="Times New Roman" pitchFamily="18" charset="0"/>
              </a:rPr>
              <a:t>       IY</a:t>
            </a:r>
            <a:r>
              <a:rPr lang="ru-RU" sz="2000" b="1" i="1" u="sng" dirty="0">
                <a:cs typeface="Times New Roman" pitchFamily="18" charset="0"/>
              </a:rPr>
              <a:t> ступень - презентация решения:</a:t>
            </a:r>
            <a:r>
              <a:rPr lang="en-US" sz="2000" b="1" u="sng" dirty="0">
                <a:cs typeface="Times New Roman" pitchFamily="18" charset="0"/>
              </a:rPr>
              <a:t> </a:t>
            </a:r>
            <a:r>
              <a:rPr lang="ru-RU" sz="2000" b="1" dirty="0">
                <a:cs typeface="Times New Roman" pitchFamily="18" charset="0"/>
              </a:rPr>
              <a:t>Оглашение сути проблемы;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ru-RU" sz="2000" b="1" dirty="0">
                <a:cs typeface="Times New Roman" pitchFamily="18" charset="0"/>
              </a:rPr>
              <a:t>Представление решения;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ru-RU" sz="2000" b="1" dirty="0">
                <a:cs typeface="Times New Roman" pitchFamily="18" charset="0"/>
              </a:rPr>
              <a:t>Аргументация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ru-RU" sz="2000" b="1" dirty="0">
                <a:cs typeface="Times New Roman" pitchFamily="18" charset="0"/>
              </a:rPr>
              <a:t>выбора;</a:t>
            </a:r>
          </a:p>
        </p:txBody>
      </p:sp>
      <p:sp>
        <p:nvSpPr>
          <p:cNvPr id="15366" name="Прямоугольник 7"/>
          <p:cNvSpPr>
            <a:spLocks noChangeArrowheads="1"/>
          </p:cNvSpPr>
          <p:nvPr/>
        </p:nvSpPr>
        <p:spPr bwMode="auto">
          <a:xfrm>
            <a:off x="1908175" y="3933825"/>
            <a:ext cx="6696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i="1" u="sng" dirty="0">
                <a:cs typeface="Times New Roman" pitchFamily="18" charset="0"/>
              </a:rPr>
              <a:t>III</a:t>
            </a:r>
            <a:r>
              <a:rPr lang="ru-RU" sz="2000" b="1" i="1" u="sng" dirty="0">
                <a:cs typeface="Times New Roman" pitchFamily="18" charset="0"/>
              </a:rPr>
              <a:t> ступень – принятие решения:</a:t>
            </a:r>
            <a:r>
              <a:rPr lang="en-US" sz="2000" b="1" u="sng" dirty="0">
                <a:cs typeface="Times New Roman" pitchFamily="18" charset="0"/>
              </a:rPr>
              <a:t> </a:t>
            </a:r>
            <a:r>
              <a:rPr lang="ru-RU" sz="2000" b="1" dirty="0">
                <a:cs typeface="Times New Roman" pitchFamily="18" charset="0"/>
              </a:rPr>
              <a:t>Оценка вариантов решения проблемы;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ru-RU" sz="2000" b="1" dirty="0">
                <a:cs typeface="Times New Roman" pitchFamily="18" charset="0"/>
              </a:rPr>
              <a:t>Выбор оптимального решения</a:t>
            </a:r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971550" y="4724400"/>
            <a:ext cx="7200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indent="-228600">
              <a:lnSpc>
                <a:spcPct val="80000"/>
              </a:lnSpc>
              <a:spcBef>
                <a:spcPct val="20000"/>
              </a:spcBef>
            </a:pPr>
            <a:r>
              <a:rPr lang="ru-RU" sz="2000" b="1" i="1" dirty="0">
                <a:cs typeface="Times New Roman" pitchFamily="18" charset="0"/>
              </a:rPr>
              <a:t> </a:t>
            </a:r>
            <a:r>
              <a:rPr lang="en-US" sz="2000" b="1" i="1" u="sng" dirty="0">
                <a:cs typeface="Times New Roman" pitchFamily="18" charset="0"/>
              </a:rPr>
              <a:t>II</a:t>
            </a:r>
            <a:r>
              <a:rPr lang="ru-RU" sz="2000" b="1" i="1" u="sng" dirty="0">
                <a:cs typeface="Times New Roman" pitchFamily="18" charset="0"/>
              </a:rPr>
              <a:t>ступень – рассмотрение альтернатив</a:t>
            </a:r>
            <a:r>
              <a:rPr lang="ru-RU" sz="2000" b="1" u="sng" dirty="0">
                <a:cs typeface="Times New Roman" pitchFamily="18" charset="0"/>
              </a:rPr>
              <a:t>:</a:t>
            </a:r>
            <a:r>
              <a:rPr lang="en-US" sz="2000" b="1" u="sng" dirty="0">
                <a:cs typeface="Times New Roman" pitchFamily="18" charset="0"/>
              </a:rPr>
              <a:t> </a:t>
            </a:r>
            <a:r>
              <a:rPr lang="ru-RU" sz="2000" b="1" dirty="0">
                <a:cs typeface="Times New Roman" pitchFamily="18" charset="0"/>
              </a:rPr>
              <a:t>Разработка различных решений;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ru-RU" sz="2000" b="1" dirty="0">
                <a:cs typeface="Times New Roman" pitchFamily="18" charset="0"/>
              </a:rPr>
              <a:t>Изучение альтернативных вариантов;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 descr="case-study-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Преимущества</a:t>
            </a:r>
            <a:r>
              <a:rPr lang="ru-RU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95288" y="1773238"/>
            <a:ext cx="8064500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/>
              <a:t>Высокая активность обучающихся;</a:t>
            </a:r>
            <a:endParaRPr lang="en-US" sz="2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/>
              <a:t>Максимальная свобода в </a:t>
            </a:r>
            <a:r>
              <a:rPr lang="ru-RU" sz="2400" b="1" dirty="0" smtClean="0"/>
              <a:t>обучении;</a:t>
            </a:r>
            <a:endParaRPr lang="ru-RU" sz="2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/>
              <a:t>Самостоятельная индивидуальная, групповая познавательная работа;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/>
              <a:t>Педагог - диспетчер;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/>
              <a:t>Формирование коммуникативных компетенций;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/>
              <a:t>Больше возможностей для работы</a:t>
            </a:r>
            <a:r>
              <a:rPr lang="en-US" sz="2400" b="1" dirty="0"/>
              <a:t> </a:t>
            </a:r>
            <a:r>
              <a:rPr lang="ru-RU" sz="2400" b="1" dirty="0"/>
              <a:t>с информацией, оценки альтернативных решений.</a:t>
            </a: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684213" y="5516563"/>
            <a:ext cx="77755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-1588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u="sng">
                <a:solidFill>
                  <a:srgbClr val="FF0F0F"/>
                </a:solidFill>
              </a:rPr>
              <a:t>Зрителей нет, участвуют все</a:t>
            </a:r>
            <a:r>
              <a:rPr lang="ru-RU" b="1">
                <a:solidFill>
                  <a:srgbClr val="FF0F0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se-study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Отличия кейс-метода от традиционных образовательных методик: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Соотношение фоновой и значимой информации. Эта особенность стимулирует поисковую активность участников.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Обращенность в будущее: ориентация не на изучение «чего-то», а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научение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«чему-то».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на своих ошибках.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использовании кейс-метода преодолевается классический дефект традиционного обучения и воспитания, связанный с сухостью, отсутствием эмоциональности в изложении материала.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Акцент образования здесь переносится не на овладение готовым знанием, а на его выработку, на сотворчество ученика и учителя.</a:t>
            </a: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se-study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Адресная направленность.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 smtClean="0"/>
          </a:p>
          <a:p>
            <a:pPr>
              <a:buFont typeface="Arial" charset="0"/>
              <a:buNone/>
              <a:defRPr/>
            </a:pPr>
            <a:r>
              <a:rPr lang="ru-RU" sz="2000" dirty="0" smtClean="0"/>
              <a:t>    </a:t>
            </a:r>
          </a:p>
          <a:p>
            <a:pPr marL="1588" indent="-1588"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копировании зарубежных методических  схем и подходов есть</a:t>
            </a:r>
          </a:p>
          <a:p>
            <a:pPr marL="1588" indent="-1588"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смысл только с точки зрения овладения передовым опытом. </a:t>
            </a:r>
            <a:r>
              <a:rPr lang="ru-RU" sz="2000" b="1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Практически </a:t>
            </a:r>
            <a:r>
              <a:rPr lang="ru-RU" sz="2000" b="1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любой преподаватель, который захочет </a:t>
            </a:r>
            <a:r>
              <a:rPr lang="ru-RU" sz="2000" b="1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внедрять кейс -  - метод, </a:t>
            </a:r>
            <a:r>
              <a:rPr lang="ru-RU" sz="2000" b="1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сможет это сделать вполне профессионально, изучив специальную литературу, пройдя тренинг и имея на руках учебные ситуации. Однако выбор в пользу применения интерактивных технологий обучения не должен стать </a:t>
            </a:r>
            <a:r>
              <a:rPr lang="ru-RU" sz="2000" b="1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самоцелью.</a:t>
            </a:r>
            <a:endParaRPr lang="ru-RU" sz="2000" b="1" dirty="0" smtClean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8436" name="Рисунок 3" descr="3298461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69847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ase-study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Результативность учебных достижений ВЫПУСКНИКОВ по годам обучения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1556791"/>
          <a:ext cx="9143998" cy="5301206"/>
        </p:xfrm>
        <a:graphic>
          <a:graphicData uri="http://schemas.openxmlformats.org/drawingml/2006/table">
            <a:tbl>
              <a:tblPr/>
              <a:tblGrid>
                <a:gridCol w="2042302"/>
                <a:gridCol w="1084062"/>
                <a:gridCol w="418525"/>
                <a:gridCol w="373494"/>
                <a:gridCol w="656927"/>
                <a:gridCol w="563555"/>
                <a:gridCol w="938371"/>
                <a:gridCol w="938371"/>
                <a:gridCol w="656927"/>
                <a:gridCol w="844999"/>
                <a:gridCol w="626465"/>
              </a:tblGrid>
              <a:tr h="275629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Виды  контроля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(внутренний контроль, итоговая аттестация, региональное тестирование)</a:t>
                      </a:r>
                    </a:p>
                  </a:txBody>
                  <a:tcPr marL="49161" marR="4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Учебные годы</a:t>
                      </a:r>
                    </a:p>
                  </a:txBody>
                  <a:tcPr marL="49161" marR="4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Классы</a:t>
                      </a:r>
                    </a:p>
                  </a:txBody>
                  <a:tcPr marL="49161" marR="4916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Всего  учащихся</a:t>
                      </a:r>
                    </a:p>
                  </a:txBody>
                  <a:tcPr marL="49161" marR="4916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Сроки проведения</a:t>
                      </a:r>
                    </a:p>
                  </a:txBody>
                  <a:tcPr marL="49161" marR="4916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% участия  </a:t>
                      </a:r>
                    </a:p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учащихся</a:t>
                      </a:r>
                    </a:p>
                  </a:txBody>
                  <a:tcPr marL="49161" marR="4916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Результаты проверки</a:t>
                      </a:r>
                    </a:p>
                  </a:txBody>
                  <a:tcPr marL="49161" marR="4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Средний балл по образовательному учреждению</a:t>
                      </a:r>
                    </a:p>
                  </a:txBody>
                  <a:tcPr marL="49161" marR="4916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Средний балл по Томскому району</a:t>
                      </a:r>
                    </a:p>
                  </a:txBody>
                  <a:tcPr marL="49161" marR="4916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Средний балл по Томской области</a:t>
                      </a:r>
                    </a:p>
                  </a:txBody>
                  <a:tcPr marL="49161" marR="4916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Справились</a:t>
                      </a: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без «2» (%)</a:t>
                      </a:r>
                    </a:p>
                  </a:txBody>
                  <a:tcPr marL="49161" marR="4916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 т.ч. на </a:t>
                      </a: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«4» и «5» (%) </a:t>
                      </a: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или </a:t>
                      </a: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средний балл</a:t>
                      </a:r>
                    </a:p>
                  </a:txBody>
                  <a:tcPr marL="49161" marR="4916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740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ИТОГОВАЯ АТТЕСТАЦИЯ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7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Обществознание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(ЕГЭ)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2012-2013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июнь 2013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50%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 чел.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</a:rPr>
                        <a:t>50,66,69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</a:rPr>
                        <a:t>61,67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</a:rPr>
                        <a:t>57,11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(7 из 28)</a:t>
                      </a:r>
                      <a:r>
                        <a:rPr lang="ru-RU" sz="1400" kern="120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</a:rPr>
                        <a:t>60,75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05">
                <a:tc>
                  <a:txBody>
                    <a:bodyPr/>
                    <a:lstStyle/>
                    <a:p>
                      <a:pPr marL="45720" indent="-45720"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История России</a:t>
                      </a:r>
                    </a:p>
                    <a:p>
                      <a:pPr marL="45720" indent="-45720"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(ЕГЭ)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2012-2013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июнь 2013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50%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 чел.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100 %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</a:rPr>
                        <a:t>38,42,42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</a:rPr>
                        <a:t>40,67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</a:rPr>
                        <a:t>53,59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(8 из 8)</a:t>
                      </a:r>
                      <a:r>
                        <a:rPr lang="ru-RU" sz="1400" kern="120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</a:rPr>
                        <a:t>56,15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Обществознание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(ГИА)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2009-2010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июнь 2010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4%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 чел. 100%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 чел. /100%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Обществознание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(ЕГЭ)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2008-2009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июнь 2009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17%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 чел.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 100%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100%   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50 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58,83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Обществознание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(традиционная форма)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2007-2008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июнь 2008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50%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 чел. 100%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 чел. /80%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se-study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z="2000" b="1" smtClean="0">
                <a:solidFill>
                  <a:srgbClr val="002060"/>
                </a:solidFill>
              </a:rPr>
              <a:t>Рейнгольд  Л.В. </a:t>
            </a:r>
            <a:r>
              <a:rPr lang="ru-RU" sz="2000" smtClean="0">
                <a:solidFill>
                  <a:srgbClr val="002060"/>
                </a:solidFill>
              </a:rPr>
              <a:t>За пределами </a:t>
            </a:r>
            <a:r>
              <a:rPr lang="en-US" sz="2000" smtClean="0">
                <a:solidFill>
                  <a:srgbClr val="002060"/>
                </a:solidFill>
              </a:rPr>
              <a:t>CASE</a:t>
            </a:r>
            <a:r>
              <a:rPr lang="ru-RU" sz="2000" smtClean="0">
                <a:solidFill>
                  <a:srgbClr val="002060"/>
                </a:solidFill>
              </a:rPr>
              <a:t>-технологий//Компьютерра.-  , 2000. - №13-15.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z="2000" b="1" smtClean="0">
                <a:solidFill>
                  <a:srgbClr val="002060"/>
                </a:solidFill>
              </a:rPr>
              <a:t>Смолянинова О.Г. </a:t>
            </a:r>
            <a:r>
              <a:rPr lang="ru-RU" sz="2000" smtClean="0">
                <a:solidFill>
                  <a:srgbClr val="002060"/>
                </a:solidFill>
              </a:rPr>
              <a:t>Информационные технологии и методика С</a:t>
            </a:r>
            <a:r>
              <a:rPr lang="en-US" sz="2000" smtClean="0">
                <a:solidFill>
                  <a:srgbClr val="002060"/>
                </a:solidFill>
              </a:rPr>
              <a:t>ase Study</a:t>
            </a:r>
            <a:r>
              <a:rPr lang="ru-RU" sz="2000" smtClean="0">
                <a:solidFill>
                  <a:srgbClr val="002060"/>
                </a:solidFill>
              </a:rPr>
              <a:t> в обучении : Труды II Всероссийской научно-методической конференции «Образование XXI века: инновационные технологии диагностика и управление в целях информатизации и гуманизации», Красноярск, 2000.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ru-RU" sz="2000" b="1" smtClean="0">
                <a:solidFill>
                  <a:srgbClr val="002060"/>
                </a:solidFill>
              </a:rPr>
              <a:t>Смолянинова О.Г. </a:t>
            </a:r>
            <a:r>
              <a:rPr lang="ru-RU" sz="2000" smtClean="0">
                <a:solidFill>
                  <a:srgbClr val="002060"/>
                </a:solidFill>
              </a:rPr>
              <a:t>Инновационные технологии обучения на основе метода </a:t>
            </a:r>
            <a:r>
              <a:rPr lang="en-US" sz="2000" smtClean="0">
                <a:solidFill>
                  <a:srgbClr val="002060"/>
                </a:solidFill>
              </a:rPr>
              <a:t>Case Study</a:t>
            </a:r>
            <a:r>
              <a:rPr lang="ru-RU" sz="2000" smtClean="0">
                <a:solidFill>
                  <a:srgbClr val="002060"/>
                </a:solidFill>
              </a:rPr>
              <a:t> // Инновации в российском образовании: М.: ВПО, 2000.</a:t>
            </a:r>
          </a:p>
          <a:p>
            <a:pPr marL="228600" indent="-228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2000" b="1" smtClean="0">
                <a:solidFill>
                  <a:srgbClr val="002060"/>
                </a:solidFill>
              </a:rPr>
              <a:t>Л. Барнс, К. Кристенсен, Э. Хансен </a:t>
            </a:r>
            <a:r>
              <a:rPr lang="ru-RU" sz="2000" smtClean="0">
                <a:solidFill>
                  <a:srgbClr val="002060"/>
                </a:solidFill>
              </a:rPr>
              <a:t>Преподавание и метод конкретных ситуаций.- М., 2000.</a:t>
            </a:r>
          </a:p>
          <a:p>
            <a:pPr marL="228600" indent="-228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2000" smtClean="0">
                <a:solidFill>
                  <a:srgbClr val="002060"/>
                </a:solidFill>
              </a:rPr>
              <a:t>Ситуационный анализ, или анатомия кейс-метода/ Под ред. профессора </a:t>
            </a:r>
            <a:r>
              <a:rPr lang="ru-RU" sz="2000" b="1" smtClean="0">
                <a:solidFill>
                  <a:srgbClr val="002060"/>
                </a:solidFill>
              </a:rPr>
              <a:t>Сурмина  Ю.П.- </a:t>
            </a:r>
            <a:r>
              <a:rPr lang="ru-RU" sz="2000" smtClean="0">
                <a:solidFill>
                  <a:srgbClr val="002060"/>
                </a:solidFill>
              </a:rPr>
              <a:t>Киев: Центр инноваций и развития, 2002.-286с.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se-study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Концепцией модернизации российского образования и в рамках реализации Программы развития школы я сформулировал цель своей профессиональной деятельности – формирование свободной социально-компетентной личности обучающегося, способной к саморазвитию и самореализации.</a:t>
            </a:r>
            <a:endParaRPr lang="ru-RU" sz="2400" dirty="0" smtClean="0"/>
          </a:p>
        </p:txBody>
      </p:sp>
      <p:pic>
        <p:nvPicPr>
          <p:cNvPr id="3075" name="Содержимое 6" descr="clip_image003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068638"/>
            <a:ext cx="3806825" cy="3529012"/>
          </a:xfrm>
        </p:spPr>
      </p:pic>
      <p:pic>
        <p:nvPicPr>
          <p:cNvPr id="3076" name="Содержимое 7" descr="deti-genii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463" y="3141663"/>
            <a:ext cx="3844925" cy="3167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se-study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84286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означает, что результаты общего образования  должны быть выражены не только в предметном формате, но, прежде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всего, могут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иметь характер универсальных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умений. </a:t>
            </a:r>
          </a:p>
        </p:txBody>
      </p:sp>
      <p:sp>
        <p:nvSpPr>
          <p:cNvPr id="4099" name="Содержимое 3"/>
          <p:cNvSpPr>
            <a:spLocks noGrp="1"/>
          </p:cNvSpPr>
          <p:nvPr>
            <p:ph sz="half" idx="2"/>
          </p:nvPr>
        </p:nvSpPr>
        <p:spPr>
          <a:xfrm>
            <a:off x="3059832" y="1196975"/>
            <a:ext cx="5833343" cy="5184775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Сегодня становится очевидным, что молодёжь больше чем когда-либо должна уметь решать сложные задачи, критически анализировать обстоятельства и принимать продуманное решение.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учебный процесс должен быть ориентирован не на передачу знаний и развитие навыков, а на формирование определённого отношения и стиля поведения в конкретной ситуации.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/>
          </a:p>
        </p:txBody>
      </p:sp>
      <p:pic>
        <p:nvPicPr>
          <p:cNvPr id="4100" name="Содержимое 4" descr="критич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060848"/>
            <a:ext cx="2664991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ase-study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Font typeface="Arial" charset="0"/>
              <a:buNone/>
            </a:pPr>
            <a:endParaRPr lang="ru-RU" sz="1600" dirty="0" smtClean="0"/>
          </a:p>
          <a:p>
            <a:pPr>
              <a:buFont typeface="Arial" charset="0"/>
              <a:buNone/>
            </a:pPr>
            <a:endParaRPr lang="en-US" sz="16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каждым годом растёт число учащихся, выбирающих историю или обществознание на ЕГЭ.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достаточно сложный, так как охватывает сразу несколько областей - экономику, политику, правоведение, социологию и философию. Сложный тем, что при сдаче ЕГЭ всё чаще проверяются не столько фактические знания, сколько умение рассуждать, решать проблему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Возникла необходимость в поиске новых методов.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анализа различных источников, ведущим при изучении вопросов права, экономики был взят метод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кейс-стадии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124" name="Рисунок 3" descr="e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41767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12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60350"/>
            <a:ext cx="43926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case-study-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50036" cy="6858000"/>
          </a:xfrm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Этот выбор был обусловлен гносеологическими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особенностями кейс-метода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smtClean="0"/>
          </a:p>
        </p:txBody>
      </p:sp>
      <p:pic>
        <p:nvPicPr>
          <p:cNvPr id="6148" name="Рисунок 4" descr="bibor_v_gizn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125538"/>
            <a:ext cx="43926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323850" y="2205038"/>
            <a:ext cx="8569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cs typeface="Times New Roman" pitchFamily="18" charset="0"/>
              </a:rPr>
              <a:t>1. Неоднозначностью получаемого знания. </a:t>
            </a:r>
          </a:p>
          <a:p>
            <a:r>
              <a:rPr lang="ru-RU" sz="2400" b="1">
                <a:cs typeface="Times New Roman" pitchFamily="18" charset="0"/>
              </a:rPr>
              <a:t>2. Многообразием источников знания.</a:t>
            </a:r>
          </a:p>
          <a:p>
            <a:r>
              <a:rPr lang="ru-RU" sz="2400" b="1">
                <a:cs typeface="Times New Roman" pitchFamily="18" charset="0"/>
              </a:rPr>
              <a:t>3. Творческим процессом познания.</a:t>
            </a:r>
          </a:p>
          <a:p>
            <a:r>
              <a:rPr lang="ru-RU" sz="2400" b="1">
                <a:cs typeface="Times New Roman" pitchFamily="18" charset="0"/>
              </a:rPr>
              <a:t>4. Коллективным характером познавательной деятельности.</a:t>
            </a:r>
          </a:p>
          <a:p>
            <a:r>
              <a:rPr lang="ru-RU" sz="2400" b="1">
                <a:cs typeface="Times New Roman" pitchFamily="18" charset="0"/>
              </a:rPr>
              <a:t>А это умножения усилий участников обучения и </a:t>
            </a:r>
          </a:p>
          <a:p>
            <a:r>
              <a:rPr lang="ru-RU" sz="2400" b="1">
                <a:cs typeface="Times New Roman" pitchFamily="18" charset="0"/>
              </a:rPr>
              <a:t>получаемого познавательного результата.</a:t>
            </a:r>
          </a:p>
          <a:p>
            <a:r>
              <a:rPr lang="ru-RU" sz="2400" b="1">
                <a:cs typeface="Times New Roman" pitchFamily="18" charset="0"/>
              </a:rPr>
              <a:t>5. Форсированный процесс получения знания посредством</a:t>
            </a:r>
          </a:p>
          <a:p>
            <a:r>
              <a:rPr lang="ru-RU" sz="2400" b="1">
                <a:cs typeface="Times New Roman" pitchFamily="18" charset="0"/>
              </a:rPr>
              <a:t>погружения в ситуацию.  </a:t>
            </a:r>
          </a:p>
          <a:p>
            <a:r>
              <a:rPr lang="ru-RU" sz="2400" b="1">
                <a:cs typeface="Times New Roman" pitchFamily="18" charset="0"/>
              </a:rPr>
              <a:t>Способствует развитию навыков самостоятельного поиска и презентаций полученного знания . Активного включения в проектную деятельность.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ase-study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"/>
            <a:ext cx="8496300" cy="836711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возникновения и </a:t>
            </a:r>
            <a:r>
              <a:rPr lang="ru-RU" sz="2400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Теоретико-практическое </a:t>
            </a:r>
            <a:r>
              <a:rPr lang="en-US" sz="2400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обоснование  кейс-метода</a:t>
            </a:r>
            <a:endParaRPr lang="ru-RU" sz="2400" dirty="0"/>
          </a:p>
        </p:txBody>
      </p:sp>
      <p:pic>
        <p:nvPicPr>
          <p:cNvPr id="7171" name="Содержимое 3" descr="Новые-идеи-малого-и-домашнего-бизнес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" y="1773238"/>
            <a:ext cx="1979711" cy="1871662"/>
          </a:xfrm>
        </p:spPr>
      </p:pic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2123728" y="836713"/>
            <a:ext cx="702027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itchFamily="18" charset="0"/>
              </a:rPr>
              <a:t>Родиной современного метода является Школа бизнеса Гарвардского университета. Первый сборник кейсов был издан в 1921 г. </a:t>
            </a:r>
            <a:r>
              <a:rPr lang="ru-RU" sz="2000" dirty="0" err="1">
                <a:cs typeface="Times New Roman" pitchFamily="18" charset="0"/>
              </a:rPr>
              <a:t>Кейс-технологии</a:t>
            </a:r>
            <a:r>
              <a:rPr lang="ru-RU" sz="2000" dirty="0">
                <a:cs typeface="Times New Roman" pitchFamily="18" charset="0"/>
              </a:rPr>
              <a:t> – это не просто методическое нововведение,  их распространение напрямую связано с изменениями в современной ситуации в образовании. Можно сказать, что они направлены не столько на освоение  конкретных знаний, или умений, сколько на развитие общего интеллектуального и коммуникативного потенциала </a:t>
            </a:r>
          </a:p>
          <a:p>
            <a:r>
              <a:rPr lang="ru-RU" sz="2000" dirty="0">
                <a:cs typeface="Times New Roman" pitchFamily="18" charset="0"/>
              </a:rPr>
              <a:t>Технологии не разрушают «традиционную» систему деятельности, а преобразовывают ее, сохраняя все необходимое для реализации новых образовательных целей. </a:t>
            </a:r>
          </a:p>
          <a:p>
            <a:r>
              <a:rPr lang="ru-RU" sz="2000" dirty="0">
                <a:cs typeface="Times New Roman" pitchFamily="18" charset="0"/>
              </a:rPr>
              <a:t>Концепцию «учения через деятельность» предложил американский учёный Д. </a:t>
            </a:r>
            <a:r>
              <a:rPr lang="ru-RU" sz="2000" dirty="0" err="1">
                <a:cs typeface="Times New Roman" pitchFamily="18" charset="0"/>
              </a:rPr>
              <a:t>Дьюи</a:t>
            </a:r>
            <a:r>
              <a:rPr lang="ru-RU" sz="2000" dirty="0">
                <a:cs typeface="Times New Roman" pitchFamily="18" charset="0"/>
              </a:rPr>
              <a:t>. Им были определены основные принципы </a:t>
            </a:r>
            <a:r>
              <a:rPr lang="ru-RU" sz="2000" dirty="0" err="1">
                <a:cs typeface="Times New Roman" pitchFamily="18" charset="0"/>
              </a:rPr>
              <a:t>деятельностного</a:t>
            </a:r>
            <a:r>
              <a:rPr lang="ru-RU" sz="2000" dirty="0">
                <a:cs typeface="Times New Roman" pitchFamily="18" charset="0"/>
              </a:rPr>
              <a:t> подхода в обучении: учёт интересов учащихся; учение через обучение мысли и действию; познание и знание-следствие преодоления трудностей; свободная творческая работа и сотрудничество.</a:t>
            </a:r>
          </a:p>
          <a:p>
            <a:endParaRPr lang="ru-RU" sz="2400" dirty="0"/>
          </a:p>
        </p:txBody>
      </p:sp>
      <p:pic>
        <p:nvPicPr>
          <p:cNvPr id="7173" name="Рисунок 7" descr="Harvard_Universit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4508500"/>
            <a:ext cx="187220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case-study-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smtClean="0"/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323850" y="1341438"/>
            <a:ext cx="8424863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Теоретической основой </a:t>
            </a:r>
            <a:r>
              <a:rPr lang="ru-RU" sz="2400" b="1" dirty="0" smtClean="0">
                <a:cs typeface="Times New Roman" pitchFamily="18" charset="0"/>
              </a:rPr>
              <a:t>кейс – метода является </a:t>
            </a:r>
            <a:r>
              <a:rPr lang="ru-RU" sz="2400" b="1" dirty="0">
                <a:cs typeface="Times New Roman" pitchFamily="18" charset="0"/>
              </a:rPr>
              <a:t>общая теория деятельности, разработанная в российской методологической школе (Г.П. Щедровицкий, О.С. Анисимов и др.) на основе трудов </a:t>
            </a:r>
            <a:r>
              <a:rPr lang="ru-RU" sz="2400" b="1" dirty="0" err="1">
                <a:cs typeface="Times New Roman" pitchFamily="18" charset="0"/>
              </a:rPr>
              <a:t>Л.С.Выготского</a:t>
            </a:r>
            <a:r>
              <a:rPr lang="ru-RU" sz="2400" b="1" dirty="0">
                <a:cs typeface="Times New Roman" pitchFamily="18" charset="0"/>
              </a:rPr>
              <a:t>, А.Н.Леонтьева, </a:t>
            </a:r>
            <a:r>
              <a:rPr lang="ru-RU" sz="2400" b="1" dirty="0" err="1">
                <a:cs typeface="Times New Roman" pitchFamily="18" charset="0"/>
              </a:rPr>
              <a:t>Д.Б.Эльконина</a:t>
            </a:r>
            <a:r>
              <a:rPr lang="ru-RU" sz="2400" b="1" dirty="0">
                <a:cs typeface="Times New Roman" pitchFamily="18" charset="0"/>
              </a:rPr>
              <a:t>, П.Я.Гальперина, В.В.Давыдова. Методические основы кейс- технологий на современном этапе освещаются в работах Л. Барнса, Э. </a:t>
            </a:r>
            <a:r>
              <a:rPr lang="ru-RU" sz="2400" b="1" dirty="0" err="1">
                <a:cs typeface="Times New Roman" pitchFamily="18" charset="0"/>
              </a:rPr>
              <a:t>Хансена</a:t>
            </a:r>
            <a:r>
              <a:rPr lang="ru-RU" sz="2400" b="1" dirty="0">
                <a:cs typeface="Times New Roman" pitchFamily="18" charset="0"/>
              </a:rPr>
              <a:t>, А. В. Хуторского, Л.В.  </a:t>
            </a:r>
            <a:r>
              <a:rPr lang="ru-RU" sz="2400" b="1" dirty="0" err="1">
                <a:cs typeface="Times New Roman" pitchFamily="18" charset="0"/>
              </a:rPr>
              <a:t>Рейнгольд</a:t>
            </a:r>
            <a:r>
              <a:rPr lang="ru-RU" sz="2400" b="1" dirty="0">
                <a:cs typeface="Times New Roman" pitchFamily="18" charset="0"/>
              </a:rPr>
              <a:t>, М.В.Рыжакова, В.В. </a:t>
            </a:r>
            <a:r>
              <a:rPr lang="ru-RU" sz="2400" b="1" dirty="0" err="1">
                <a:cs typeface="Times New Roman" pitchFamily="18" charset="0"/>
              </a:rPr>
              <a:t>Гузеева</a:t>
            </a:r>
            <a:r>
              <a:rPr lang="ru-RU" sz="2400" b="1" dirty="0">
                <a:cs typeface="Times New Roman" pitchFamily="18" charset="0"/>
              </a:rPr>
              <a:t>, О.Г. Смоляниновой и </a:t>
            </a:r>
            <a:r>
              <a:rPr lang="ru-RU" sz="2400" b="1" dirty="0" err="1">
                <a:cs typeface="Times New Roman" pitchFamily="18" charset="0"/>
              </a:rPr>
              <a:t>Сурмина.Ю.П</a:t>
            </a:r>
            <a:r>
              <a:rPr lang="ru-RU" sz="2400" b="1" dirty="0">
                <a:cs typeface="Times New Roman" pitchFamily="18" charset="0"/>
              </a:rPr>
              <a:t>. .</a:t>
            </a:r>
          </a:p>
          <a:p>
            <a:r>
              <a:rPr lang="ru-RU" sz="2400" b="1" dirty="0" err="1">
                <a:cs typeface="Times New Roman" pitchFamily="18" charset="0"/>
              </a:rPr>
              <a:t>Деятельностный</a:t>
            </a:r>
            <a:r>
              <a:rPr lang="ru-RU" sz="2400" b="1" dirty="0">
                <a:cs typeface="Times New Roman" pitchFamily="18" charset="0"/>
              </a:rPr>
              <a:t> подход не противостоит </a:t>
            </a:r>
            <a:r>
              <a:rPr lang="ru-RU" sz="2400" b="1" dirty="0" err="1">
                <a:cs typeface="Times New Roman" pitchFamily="18" charset="0"/>
              </a:rPr>
              <a:t>компетентностному</a:t>
            </a:r>
            <a:r>
              <a:rPr lang="ru-RU" sz="2400" b="1" dirty="0">
                <a:cs typeface="Times New Roman" pitchFamily="18" charset="0"/>
              </a:rPr>
              <a:t> подходу, а напротив,  интегрирует его лучшие достижения, как в педагогической науке, так и в практике обучения.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subTitle" idx="1"/>
          </p:nvPr>
        </p:nvSpPr>
        <p:spPr>
          <a:xfrm>
            <a:off x="2195513" y="1268413"/>
            <a:ext cx="6624637" cy="15128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smtClean="0">
                <a:solidFill>
                  <a:srgbClr val="254061"/>
                </a:solidFill>
                <a:latin typeface="Times New Roman" pitchFamily="18" charset="0"/>
              </a:rPr>
              <a:t>Проблемно-поисковый анализ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smtClean="0">
                <a:solidFill>
                  <a:srgbClr val="254061"/>
                </a:solidFill>
                <a:latin typeface="Times New Roman" pitchFamily="18" charset="0"/>
              </a:rPr>
              <a:t>Развивающее обучение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smtClean="0">
                <a:solidFill>
                  <a:srgbClr val="254061"/>
                </a:solidFill>
                <a:latin typeface="Times New Roman" pitchFamily="18" charset="0"/>
              </a:rPr>
              <a:t>Ориентация на создание ситуации выбора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smtClean="0">
                <a:solidFill>
                  <a:srgbClr val="254061"/>
                </a:solidFill>
                <a:latin typeface="Times New Roman" pitchFamily="18" charset="0"/>
              </a:rPr>
              <a:t>Обучение через анализ собственного опыта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250825" y="214313"/>
            <a:ext cx="8569325" cy="6223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4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Теоретико-практическое обоснование  кейс-метода</a:t>
            </a:r>
          </a:p>
        </p:txBody>
      </p:sp>
      <p:sp>
        <p:nvSpPr>
          <p:cNvPr id="9220" name="Rectangle 7"/>
          <p:cNvSpPr>
            <a:spLocks/>
          </p:cNvSpPr>
          <p:nvPr/>
        </p:nvSpPr>
        <p:spPr bwMode="auto">
          <a:xfrm>
            <a:off x="1331913" y="765175"/>
            <a:ext cx="6985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>
                <a:solidFill>
                  <a:srgbClr val="FF0000"/>
                </a:solidFill>
              </a:rPr>
              <a:t>     </a:t>
            </a:r>
            <a:r>
              <a:rPr lang="ru-RU" b="1">
                <a:solidFill>
                  <a:srgbClr val="FF0000"/>
                </a:solidFill>
              </a:rPr>
              <a:t>Интерактивный метод обучения</a:t>
            </a:r>
          </a:p>
        </p:txBody>
      </p:sp>
      <p:pic>
        <p:nvPicPr>
          <p:cNvPr id="9221" name="Picture 3" descr="C:\Users\123\Pictures\r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15827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50825" y="2708275"/>
            <a:ext cx="79930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                  </a:t>
            </a:r>
            <a:r>
              <a:rPr lang="ru-RU">
                <a:solidFill>
                  <a:schemeClr val="accent1"/>
                </a:solidFill>
              </a:rPr>
              <a:t>Методы кейс - технологии</a:t>
            </a:r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395536" y="3356992"/>
          <a:ext cx="828092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case-study-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Кейс, как инструмент метода</a:t>
            </a:r>
            <a:br>
              <a:rPr lang="ru-RU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Рисунок 3" descr="key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620713"/>
            <a:ext cx="33115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627313" y="692150"/>
            <a:ext cx="353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1800"/>
              <a:t>	</a:t>
            </a:r>
            <a:endParaRPr lang="ru-RU" sz="200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68313" y="420688"/>
            <a:ext cx="86756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ru-RU" sz="2400" dirty="0"/>
              <a:t>                                        Содержит : </a:t>
            </a:r>
          </a:p>
          <a:p>
            <a:pPr algn="just" eaLnBrk="0" hangingPunct="0"/>
            <a:r>
              <a:rPr lang="ru-RU" sz="2400" dirty="0"/>
              <a:t>Проблему , содержащую в себе несколько вариантов ее решения;</a:t>
            </a:r>
          </a:p>
          <a:p>
            <a:pPr algn="just" eaLnBrk="0" hangingPunct="0"/>
            <a:r>
              <a:rPr lang="ru-RU" sz="2400" dirty="0"/>
              <a:t> Вспомогательную</a:t>
            </a:r>
            <a:r>
              <a:rPr lang="en-US" sz="2400" dirty="0"/>
              <a:t> </a:t>
            </a:r>
            <a:r>
              <a:rPr lang="ru-RU" sz="2400" dirty="0"/>
              <a:t>информацию;</a:t>
            </a:r>
          </a:p>
          <a:p>
            <a:pPr algn="just" eaLnBrk="0" hangingPunct="0"/>
            <a:r>
              <a:rPr lang="ru-RU" sz="2400" dirty="0"/>
              <a:t> Задание.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288" y="2133600"/>
            <a:ext cx="82804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Источники формирования кейса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2843213" y="2636838"/>
            <a:ext cx="5976937" cy="316865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Реальные события из жизни;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Художественная и         публицистическая литература;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Произведения искусства;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Научные статьи, монографии;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Интернет;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Документы.</a:t>
            </a:r>
          </a:p>
        </p:txBody>
      </p:sp>
      <p:pic>
        <p:nvPicPr>
          <p:cNvPr id="13321" name="Рисунок 10" descr="vopros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789363"/>
            <a:ext cx="18002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1491</Words>
  <Application>Microsoft Office PowerPoint</Application>
  <PresentationFormat>Экран (4:3)</PresentationFormat>
  <Paragraphs>203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Учитель года России – 2014</vt:lpstr>
      <vt:lpstr>В соответствии с Концепцией модернизации российского образования и в рамках реализации Программы развития школы я сформулировал цель своей профессиональной деятельности – формирование свободной социально-компетентной личности обучающегося, способной к саморазвитию и самореализации.</vt:lpstr>
      <vt:lpstr> Это означает, что результаты общего образования  должны быть выражены не только в предметном формате, но, прежде всего, могут иметь характер универсальных (метапредметных) умений. </vt:lpstr>
      <vt:lpstr>Слайд 4</vt:lpstr>
      <vt:lpstr>Этот выбор был обусловлен гносеологическими особенностями кейс-метода:</vt:lpstr>
      <vt:lpstr>История возникновения и Теоретико-практическое  обоснование  кейс-метода</vt:lpstr>
      <vt:lpstr>Слайд 7</vt:lpstr>
      <vt:lpstr>Слайд 8</vt:lpstr>
      <vt:lpstr>Кейс, как инструмент метода </vt:lpstr>
      <vt:lpstr>Слайд 10</vt:lpstr>
      <vt:lpstr>Необходимые источники</vt:lpstr>
      <vt:lpstr>Слайд 12</vt:lpstr>
      <vt:lpstr>Этапы работы с кейсом </vt:lpstr>
      <vt:lpstr> Преимущества </vt:lpstr>
      <vt:lpstr>Отличия кейс-метода от традиционных образовательных методик:</vt:lpstr>
      <vt:lpstr> Адресная направленность. </vt:lpstr>
      <vt:lpstr>Результативность учебных достижений ВЫПУСКНИКОВ по годам обучения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Лада</dc:creator>
  <cp:lastModifiedBy>VEET</cp:lastModifiedBy>
  <cp:revision>242</cp:revision>
  <dcterms:created xsi:type="dcterms:W3CDTF">2013-03-05T01:27:52Z</dcterms:created>
  <dcterms:modified xsi:type="dcterms:W3CDTF">2014-08-14T06:05:57Z</dcterms:modified>
</cp:coreProperties>
</file>