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</p:sldMasterIdLst>
  <p:sldIdLst>
    <p:sldId id="278" r:id="rId2"/>
    <p:sldId id="282" r:id="rId3"/>
    <p:sldId id="286" r:id="rId4"/>
    <p:sldId id="291" r:id="rId5"/>
    <p:sldId id="321" r:id="rId6"/>
    <p:sldId id="292" r:id="rId7"/>
    <p:sldId id="281" r:id="rId8"/>
    <p:sldId id="295" r:id="rId9"/>
    <p:sldId id="298" r:id="rId10"/>
    <p:sldId id="299" r:id="rId11"/>
    <p:sldId id="300" r:id="rId12"/>
    <p:sldId id="301" r:id="rId13"/>
    <p:sldId id="302" r:id="rId14"/>
    <p:sldId id="303" r:id="rId15"/>
    <p:sldId id="305" r:id="rId16"/>
    <p:sldId id="306" r:id="rId17"/>
    <p:sldId id="314" r:id="rId18"/>
    <p:sldId id="307" r:id="rId19"/>
    <p:sldId id="319" r:id="rId20"/>
    <p:sldId id="318" r:id="rId21"/>
    <p:sldId id="322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B7CB"/>
    <a:srgbClr val="FFD8C5"/>
    <a:srgbClr val="FFB089"/>
    <a:srgbClr val="8E4632"/>
    <a:srgbClr val="8B4431"/>
    <a:srgbClr val="6C3526"/>
    <a:srgbClr val="663224"/>
    <a:srgbClr val="F5E7E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4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ирог 3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Овал 4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Кольцо 5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9" name="Овал 8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0" name="Овал 9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2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F32BCE1-DAB9-4010-89EC-A2BD721AE4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Овал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0CE253E-E797-4C7B-A9E8-08D481FEBC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86C044FC-7598-400A-9EAA-0F743C8384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5988" y="17463"/>
            <a:ext cx="7999412" cy="150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33400" y="274638"/>
            <a:ext cx="8401050" cy="117316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4099" name="Содержимое 2"/>
          <p:cNvSpPr>
            <a:spLocks noGrp="1"/>
          </p:cNvSpPr>
          <p:nvPr>
            <p:ph idx="4294967295"/>
          </p:nvPr>
        </p:nvSpPr>
        <p:spPr>
          <a:xfrm>
            <a:off x="1395413" y="1143000"/>
            <a:ext cx="7499350" cy="533400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endParaRPr lang="ru-RU" sz="2400" smtClean="0"/>
          </a:p>
          <a:p>
            <a:pPr algn="ctr" eaLnBrk="1" hangingPunct="1"/>
            <a:endParaRPr lang="ru-RU" smtClean="0">
              <a:latin typeface="Corbel" pitchFamily="34" charset="0"/>
            </a:endParaRPr>
          </a:p>
          <a:p>
            <a:pPr algn="ctr" eaLnBrk="1" hangingPunct="1"/>
            <a:endParaRPr lang="ru-RU" smtClean="0">
              <a:latin typeface="Corbel" pitchFamily="34" charset="0"/>
            </a:endParaRPr>
          </a:p>
          <a:p>
            <a:pPr algn="ctr" eaLnBrk="1" hangingPunct="1"/>
            <a:endParaRPr lang="ru-RU" smtClean="0">
              <a:latin typeface="Corbel" pitchFamily="34" charset="0"/>
            </a:endParaRPr>
          </a:p>
          <a:p>
            <a:pPr algn="ctr" eaLnBrk="1" hangingPunct="1"/>
            <a:endParaRPr lang="ru-RU" smtClean="0">
              <a:latin typeface="Corbel" pitchFamily="34" charset="0"/>
            </a:endParaRPr>
          </a:p>
        </p:txBody>
      </p:sp>
      <p:sp>
        <p:nvSpPr>
          <p:cNvPr id="4100" name="AutoShape 8"/>
          <p:cNvSpPr>
            <a:spLocks noChangeArrowheads="1"/>
          </p:cNvSpPr>
          <p:nvPr/>
        </p:nvSpPr>
        <p:spPr bwMode="auto">
          <a:xfrm>
            <a:off x="1143000" y="2590800"/>
            <a:ext cx="7848600" cy="1600200"/>
          </a:xfrm>
          <a:prstGeom prst="roundRect">
            <a:avLst>
              <a:gd name="adj" fmla="val 16667"/>
            </a:avLst>
          </a:prstGeom>
          <a:solidFill>
            <a:srgbClr val="FFFFFF">
              <a:alpha val="67842"/>
            </a:srgbClr>
          </a:solidFill>
          <a:ln w="63500" cmpd="thickThin">
            <a:solidFill>
              <a:srgbClr val="4F81BD"/>
            </a:solidFill>
            <a:round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ru-RU" sz="2800" b="1" i="1"/>
              <a:t>Формирование личностных УУД младших школьников с помощью методики творческого чтения</a:t>
            </a:r>
          </a:p>
        </p:txBody>
      </p:sp>
      <p:sp>
        <p:nvSpPr>
          <p:cNvPr id="4101" name="AutoShape 8"/>
          <p:cNvSpPr>
            <a:spLocks noChangeArrowheads="1"/>
          </p:cNvSpPr>
          <p:nvPr/>
        </p:nvSpPr>
        <p:spPr bwMode="auto">
          <a:xfrm>
            <a:off x="5562600" y="5168900"/>
            <a:ext cx="3332163" cy="1066800"/>
          </a:xfrm>
          <a:prstGeom prst="roundRect">
            <a:avLst>
              <a:gd name="adj" fmla="val 16667"/>
            </a:avLst>
          </a:prstGeom>
          <a:solidFill>
            <a:srgbClr val="FFFFFF">
              <a:alpha val="67842"/>
            </a:srgbClr>
          </a:solidFill>
          <a:ln w="63500" cmpd="thickThin">
            <a:solidFill>
              <a:srgbClr val="4F81BD"/>
            </a:solidFill>
            <a:round/>
            <a:headEnd/>
            <a:tailEnd/>
          </a:ln>
        </p:spPr>
        <p:txBody>
          <a:bodyPr/>
          <a:lstStyle/>
          <a:p>
            <a:pPr algn="r"/>
            <a:r>
              <a:rPr lang="ru-RU" sz="2400" b="1"/>
              <a:t>Черепанова И.И., </a:t>
            </a:r>
          </a:p>
          <a:p>
            <a:pPr algn="r"/>
            <a:r>
              <a:rPr lang="ru-RU" sz="2000"/>
              <a:t>Курганская область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3600" b="1" smtClean="0">
                <a:effectLst/>
              </a:rPr>
              <a:t>Упражнения на дыхание</a:t>
            </a:r>
          </a:p>
        </p:txBody>
      </p:sp>
      <p:sp>
        <p:nvSpPr>
          <p:cNvPr id="24579" name="Rectangle 3"/>
          <p:cNvSpPr>
            <a:spLocks noGrp="1"/>
          </p:cNvSpPr>
          <p:nvPr>
            <p:ph type="body" idx="4294967295"/>
          </p:nvPr>
        </p:nvSpPr>
        <p:spPr>
          <a:xfrm>
            <a:off x="2057400" y="1447800"/>
            <a:ext cx="6877050" cy="1981200"/>
          </a:xfrm>
        </p:spPr>
        <p:txBody>
          <a:bodyPr/>
          <a:lstStyle/>
          <a:p>
            <a:pPr marL="82550" indent="0">
              <a:buFont typeface="Wingdings 2" pitchFamily="18" charset="2"/>
              <a:buNone/>
              <a:defRPr/>
            </a:pPr>
            <a:r>
              <a:rPr lang="ru-RU" sz="2800" b="1" i="1" dirty="0" smtClean="0">
                <a:solidFill>
                  <a:srgbClr val="000099"/>
                </a:solidFill>
              </a:rPr>
              <a:t>	«Цветочный магазин»</a:t>
            </a:r>
            <a:r>
              <a:rPr lang="ru-RU" sz="2800" dirty="0" smtClean="0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i="1" dirty="0" smtClean="0"/>
              <a:t>	</a:t>
            </a:r>
            <a:r>
              <a:rPr lang="ru-RU" sz="2400" i="1" dirty="0" smtClean="0">
                <a:solidFill>
                  <a:srgbClr val="8E4632"/>
                </a:solidFill>
              </a:rPr>
              <a:t>Исходное положение стоя. Делая вдох, представьте себе, что нюхаете цветок.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i="1" dirty="0" smtClean="0">
                <a:solidFill>
                  <a:srgbClr val="8E4632"/>
                </a:solidFill>
              </a:rPr>
              <a:t>	Выдох медленный, плавный. Повторять 3 – 4 раза.</a:t>
            </a:r>
          </a:p>
        </p:txBody>
      </p:sp>
      <p:pic>
        <p:nvPicPr>
          <p:cNvPr id="4" name="Picture 2" descr="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66788" y="1676400"/>
            <a:ext cx="1392237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Анимация горящей свечи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1400" y="4648200"/>
            <a:ext cx="1643063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 txBox="1">
            <a:spLocks/>
          </p:cNvSpPr>
          <p:nvPr/>
        </p:nvSpPr>
        <p:spPr bwMode="auto">
          <a:xfrm>
            <a:off x="971550" y="3846513"/>
            <a:ext cx="6591300" cy="232568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marL="3651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36538" algn="l" rtl="0" eaLnBrk="0" fontAlgn="base" hangingPunct="0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58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32D2E"/>
              </a:buClr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69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550" indent="0">
              <a:buFont typeface="Wingdings 2" pitchFamily="18" charset="2"/>
              <a:buNone/>
              <a:defRPr/>
            </a:pPr>
            <a:r>
              <a:rPr lang="ru-RU" sz="2800" b="1" i="1" dirty="0">
                <a:solidFill>
                  <a:srgbClr val="000099"/>
                </a:solidFill>
              </a:rPr>
              <a:t>	</a:t>
            </a:r>
            <a:r>
              <a:rPr lang="ru-RU" sz="2800" b="1" i="1" dirty="0" smtClean="0">
                <a:solidFill>
                  <a:srgbClr val="000099"/>
                </a:solidFill>
              </a:rPr>
              <a:t>«Свеча»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2800" dirty="0" smtClean="0"/>
              <a:t> 	</a:t>
            </a:r>
            <a:r>
              <a:rPr lang="ru-RU" sz="2400" i="1" dirty="0" smtClean="0">
                <a:solidFill>
                  <a:srgbClr val="8E4632"/>
                </a:solidFill>
              </a:rPr>
              <a:t>Взять узкую полоску бумаги. Представив, что это свеча, дуть на неё.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ru-RU" sz="2400" i="1" dirty="0" smtClean="0">
                <a:solidFill>
                  <a:srgbClr val="8E4632"/>
                </a:solidFill>
              </a:rPr>
              <a:t>	Выдыхаемая струя воздуха должна выходить без резких колебаний. Бумажка контролирует ровность    дыхания.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7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75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75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>
              <a:defRPr/>
            </a:pPr>
            <a:r>
              <a:rPr lang="ru-RU" sz="3500" b="1" smtClean="0">
                <a:solidFill>
                  <a:schemeClr val="tx1"/>
                </a:solidFill>
                <a:effectLst/>
              </a:rPr>
              <a:t>Упражнения для развития голоса</a:t>
            </a:r>
          </a:p>
        </p:txBody>
      </p:sp>
      <p:sp>
        <p:nvSpPr>
          <p:cNvPr id="1433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400" b="1" i="1" smtClean="0">
                <a:solidFill>
                  <a:srgbClr val="000099"/>
                </a:solidFill>
              </a:rPr>
              <a:t>Упражнение 1.</a:t>
            </a:r>
            <a:r>
              <a:rPr lang="ru-RU" sz="2400" b="1" i="1" smtClean="0"/>
              <a:t> 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sz="2400" i="1" smtClean="0"/>
              <a:t>   </a:t>
            </a:r>
            <a:r>
              <a:rPr lang="ru-RU" sz="2400" i="1" smtClean="0">
                <a:solidFill>
                  <a:srgbClr val="8E4632"/>
                </a:solidFill>
              </a:rPr>
              <a:t>Сесть, голову держать прямо. Сделав глубокий вздох, произнести плавно и протяжно поочерёдно согласные звуки: 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sz="2400" i="1" smtClean="0">
                <a:solidFill>
                  <a:srgbClr val="8E4632"/>
                </a:solidFill>
              </a:rPr>
              <a:t>	[ </a:t>
            </a:r>
            <a:r>
              <a:rPr lang="ru-RU" sz="2400" i="1" smtClean="0">
                <a:solidFill>
                  <a:srgbClr val="6666FF"/>
                </a:solidFill>
              </a:rPr>
              <a:t>ммм, ллл, ннн,</a:t>
            </a:r>
            <a:r>
              <a:rPr lang="ru-RU" sz="2400" i="1" smtClean="0"/>
              <a:t> </a:t>
            </a:r>
            <a:r>
              <a:rPr lang="ru-RU" sz="2400" i="1" smtClean="0">
                <a:solidFill>
                  <a:srgbClr val="8E4632"/>
                </a:solidFill>
              </a:rPr>
              <a:t>…].</a:t>
            </a:r>
            <a:r>
              <a:rPr lang="ru-RU" sz="2400" i="1" smtClean="0"/>
              <a:t> 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sz="2400" i="1" smtClean="0"/>
              <a:t>	</a:t>
            </a:r>
            <a:r>
              <a:rPr lang="ru-RU" sz="2400" i="1" smtClean="0">
                <a:solidFill>
                  <a:srgbClr val="8E4632"/>
                </a:solidFill>
              </a:rPr>
              <a:t>Произносить 3 раза: тихо, погромче и громко. Можно в обратном порядке. 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ru-RU" sz="2400" i="1" smtClean="0"/>
          </a:p>
          <a:p>
            <a:pPr>
              <a:lnSpc>
                <a:spcPct val="80000"/>
              </a:lnSpc>
            </a:pPr>
            <a:r>
              <a:rPr lang="ru-RU" sz="2400" b="1" i="1" smtClean="0">
                <a:solidFill>
                  <a:srgbClr val="000099"/>
                </a:solidFill>
              </a:rPr>
              <a:t>Упражнение2. </a:t>
            </a:r>
            <a:r>
              <a:rPr lang="ru-RU" sz="2400" i="1" smtClean="0">
                <a:solidFill>
                  <a:srgbClr val="000099"/>
                </a:solidFill>
              </a:rPr>
              <a:t> 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sz="2400" i="1" smtClean="0"/>
              <a:t> 	</a:t>
            </a:r>
            <a:r>
              <a:rPr lang="ru-RU" sz="2400" i="1" smtClean="0">
                <a:solidFill>
                  <a:srgbClr val="8E4632"/>
                </a:solidFill>
              </a:rPr>
              <a:t>Сесть, голову держать прямо. Надо произносить звуки [</a:t>
            </a:r>
            <a:r>
              <a:rPr lang="ru-RU" sz="2400" i="1" smtClean="0">
                <a:solidFill>
                  <a:srgbClr val="6666FF"/>
                </a:solidFill>
              </a:rPr>
              <a:t>ми, мэ, … му, мы</a:t>
            </a:r>
            <a:r>
              <a:rPr lang="ru-RU" sz="2400" i="1" smtClean="0">
                <a:solidFill>
                  <a:srgbClr val="8E4632"/>
                </a:solidFill>
              </a:rPr>
              <a:t>],</a:t>
            </a:r>
            <a:r>
              <a:rPr lang="ru-RU" sz="2400" i="1" smtClean="0"/>
              <a:t> </a:t>
            </a:r>
            <a:r>
              <a:rPr lang="ru-RU" sz="2400" i="1" smtClean="0">
                <a:solidFill>
                  <a:srgbClr val="8E4632"/>
                </a:solidFill>
              </a:rPr>
              <a:t>делая при этом короткие паузы между ними. Сначала следует произносить их равномерно, затем убыстряя или замедляя произношение.</a:t>
            </a:r>
            <a:r>
              <a:rPr lang="ru-RU" sz="2400" smtClean="0">
                <a:solidFill>
                  <a:srgbClr val="8E4632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3600" b="1" smtClean="0">
                <a:effectLst/>
              </a:rPr>
              <a:t>Работа со скороговорками: </a:t>
            </a:r>
          </a:p>
        </p:txBody>
      </p:sp>
      <p:sp>
        <p:nvSpPr>
          <p:cNvPr id="1536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ru-RU" i="1" smtClean="0">
                <a:solidFill>
                  <a:srgbClr val="8B4431"/>
                </a:solidFill>
              </a:rPr>
              <a:t>сначала внимательно прочитать про себя; </a:t>
            </a:r>
          </a:p>
          <a:p>
            <a:r>
              <a:rPr lang="ru-RU" i="1" smtClean="0">
                <a:solidFill>
                  <a:srgbClr val="8B4431"/>
                </a:solidFill>
              </a:rPr>
              <a:t>затем произносить беззвучно с чёткой артикуляцией; </a:t>
            </a:r>
          </a:p>
          <a:p>
            <a:r>
              <a:rPr lang="ru-RU" i="1" smtClean="0">
                <a:solidFill>
                  <a:srgbClr val="8B4431"/>
                </a:solidFill>
              </a:rPr>
              <a:t>потом медленно шёпотом, тихо, громче и, наконец, громко и быстро.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3600" b="1" smtClean="0">
                <a:solidFill>
                  <a:srgbClr val="000099"/>
                </a:solidFill>
                <a:effectLst/>
              </a:rPr>
              <a:t>Работа над интонацией</a:t>
            </a:r>
            <a:r>
              <a:rPr lang="ru-RU" smtClean="0">
                <a:effectLst/>
                <a:latin typeface="Corbel" pitchFamily="34" charset="0"/>
              </a:rPr>
              <a:t> 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ru-RU" sz="2400" i="1" smtClean="0">
                <a:solidFill>
                  <a:srgbClr val="8B4431"/>
                </a:solidFill>
              </a:rPr>
              <a:t>Прочитай текст, передавая радость, возмущение, гордость, печаль, ласку.</a:t>
            </a:r>
          </a:p>
          <a:p>
            <a:pPr algn="just">
              <a:lnSpc>
                <a:spcPct val="90000"/>
              </a:lnSpc>
            </a:pPr>
            <a:r>
              <a:rPr lang="ru-RU" sz="2400" i="1" smtClean="0">
                <a:solidFill>
                  <a:srgbClr val="8B4431"/>
                </a:solidFill>
              </a:rPr>
              <a:t>Прочитай предложение, выражая восхищение, сочувствие, совет.</a:t>
            </a:r>
          </a:p>
          <a:p>
            <a:pPr algn="just">
              <a:lnSpc>
                <a:spcPct val="90000"/>
              </a:lnSpc>
            </a:pPr>
            <a:r>
              <a:rPr lang="ru-RU" sz="2400" i="1" smtClean="0">
                <a:solidFill>
                  <a:srgbClr val="8B4431"/>
                </a:solidFill>
              </a:rPr>
              <a:t>Прочитай отрывок, передавая вопросительную интонацию (или интонацию страха), вырази удивление, огорчение.</a:t>
            </a:r>
          </a:p>
          <a:p>
            <a:pPr algn="just">
              <a:lnSpc>
                <a:spcPct val="90000"/>
              </a:lnSpc>
            </a:pPr>
            <a:r>
              <a:rPr lang="ru-RU" sz="2400" i="1" smtClean="0">
                <a:solidFill>
                  <a:srgbClr val="8B4431"/>
                </a:solidFill>
              </a:rPr>
              <a:t>Прочитай несколько предложений с разными интонационными оттенками. Дети стараются уловить именно ту интонацию, которую использует учитель, а потом копируют.</a:t>
            </a:r>
          </a:p>
        </p:txBody>
      </p:sp>
      <p:sp>
        <p:nvSpPr>
          <p:cNvPr id="16387" name="Rectangle 2"/>
          <p:cNvSpPr txBox="1">
            <a:spLocks/>
          </p:cNvSpPr>
          <p:nvPr/>
        </p:nvSpPr>
        <p:spPr bwMode="auto">
          <a:xfrm>
            <a:off x="1447800" y="304800"/>
            <a:ext cx="74993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3600" b="1">
                <a:solidFill>
                  <a:srgbClr val="572314"/>
                </a:solidFill>
              </a:rPr>
              <a:t>Работа над интонацией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ru-RU" sz="2800" dirty="0" smtClean="0"/>
              <a:t>	</a:t>
            </a:r>
            <a:r>
              <a:rPr lang="ru-RU" sz="2800" dirty="0" smtClean="0">
                <a:solidFill>
                  <a:srgbClr val="8B4431"/>
                </a:solidFill>
              </a:rPr>
              <a:t>Прочитай вопросительное предложение, выделяя голосом то слово, которое подчеркнуто:</a:t>
            </a:r>
            <a:endParaRPr lang="ru-RU" sz="2800" i="1" u="sng" dirty="0" smtClean="0">
              <a:solidFill>
                <a:srgbClr val="8B4431"/>
              </a:solidFill>
            </a:endParaRPr>
          </a:p>
          <a:p>
            <a:pPr algn="ctr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ru-RU" sz="2800" i="1" u="sng" dirty="0" smtClean="0">
                <a:solidFill>
                  <a:srgbClr val="8B4431"/>
                </a:solidFill>
              </a:rPr>
              <a:t>Ты</a:t>
            </a:r>
            <a:r>
              <a:rPr lang="ru-RU" sz="2800" b="1" i="1" dirty="0" smtClean="0">
                <a:solidFill>
                  <a:srgbClr val="000099"/>
                </a:solidFill>
              </a:rPr>
              <a:t> </a:t>
            </a:r>
            <a:r>
              <a:rPr lang="ru-RU" sz="2800" i="1" dirty="0" smtClean="0">
                <a:solidFill>
                  <a:srgbClr val="000099"/>
                </a:solidFill>
              </a:rPr>
              <a:t>пойдёшь сегодня в кино?</a:t>
            </a:r>
          </a:p>
          <a:p>
            <a:pPr algn="ctr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ru-RU" sz="2800" i="1" dirty="0" smtClean="0">
                <a:solidFill>
                  <a:srgbClr val="000099"/>
                </a:solidFill>
              </a:rPr>
              <a:t>Ты </a:t>
            </a:r>
            <a:r>
              <a:rPr lang="ru-RU" sz="2800" i="1" u="sng" dirty="0" smtClean="0">
                <a:solidFill>
                  <a:srgbClr val="8B4431"/>
                </a:solidFill>
              </a:rPr>
              <a:t>пойдёшь</a:t>
            </a:r>
            <a:r>
              <a:rPr lang="ru-RU" sz="2800" b="1" i="1" dirty="0" smtClean="0">
                <a:solidFill>
                  <a:srgbClr val="000099"/>
                </a:solidFill>
              </a:rPr>
              <a:t> </a:t>
            </a:r>
            <a:r>
              <a:rPr lang="ru-RU" sz="2800" i="1" dirty="0" smtClean="0">
                <a:solidFill>
                  <a:srgbClr val="000099"/>
                </a:solidFill>
              </a:rPr>
              <a:t>сегодня в кино?</a:t>
            </a:r>
          </a:p>
          <a:p>
            <a:pPr algn="ctr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ru-RU" sz="2800" i="1" dirty="0" smtClean="0">
                <a:solidFill>
                  <a:srgbClr val="000099"/>
                </a:solidFill>
              </a:rPr>
              <a:t>Ты пойдёшь </a:t>
            </a:r>
            <a:r>
              <a:rPr lang="ru-RU" sz="2800" i="1" u="sng" dirty="0" smtClean="0">
                <a:solidFill>
                  <a:srgbClr val="8B4431"/>
                </a:solidFill>
              </a:rPr>
              <a:t>сегодня</a:t>
            </a:r>
            <a:r>
              <a:rPr lang="ru-RU" sz="2800" i="1" u="sng" dirty="0" smtClean="0">
                <a:solidFill>
                  <a:srgbClr val="000099"/>
                </a:solidFill>
              </a:rPr>
              <a:t> </a:t>
            </a:r>
            <a:r>
              <a:rPr lang="ru-RU" sz="2800" i="1" dirty="0" smtClean="0">
                <a:solidFill>
                  <a:srgbClr val="000099"/>
                </a:solidFill>
              </a:rPr>
              <a:t>в кино?  </a:t>
            </a:r>
          </a:p>
          <a:p>
            <a:pPr algn="ctr">
              <a:lnSpc>
                <a:spcPct val="80000"/>
              </a:lnSpc>
              <a:buFont typeface="Wingdings 2" pitchFamily="18" charset="2"/>
              <a:buNone/>
              <a:defRPr/>
            </a:pPr>
            <a:endParaRPr lang="ru-RU" sz="2800" i="1" dirty="0" smtClean="0">
              <a:solidFill>
                <a:srgbClr val="000099"/>
              </a:solidFill>
            </a:endParaRPr>
          </a:p>
          <a:p>
            <a:pPr marL="82550" indent="0">
              <a:buFont typeface="Wingdings 2" pitchFamily="18" charset="2"/>
              <a:buNone/>
              <a:defRPr/>
            </a:pPr>
            <a:r>
              <a:rPr lang="ru-RU" sz="2800" i="1" u="sng" dirty="0">
                <a:solidFill>
                  <a:srgbClr val="8B4431"/>
                </a:solidFill>
              </a:rPr>
              <a:t>Девочка</a:t>
            </a:r>
            <a:r>
              <a:rPr lang="ru-RU" sz="2800" i="1" dirty="0">
                <a:solidFill>
                  <a:srgbClr val="000099"/>
                </a:solidFill>
              </a:rPr>
              <a:t> увидела ёжика.</a:t>
            </a:r>
          </a:p>
          <a:p>
            <a:pPr marL="82550" indent="0">
              <a:buFont typeface="Wingdings 2" pitchFamily="18" charset="2"/>
              <a:buNone/>
              <a:defRPr/>
            </a:pPr>
            <a:r>
              <a:rPr lang="ru-RU" sz="2800" i="1" dirty="0">
                <a:solidFill>
                  <a:srgbClr val="000099"/>
                </a:solidFill>
              </a:rPr>
              <a:t>Девочка </a:t>
            </a:r>
            <a:r>
              <a:rPr lang="ru-RU" sz="2800" i="1" u="sng" dirty="0">
                <a:solidFill>
                  <a:srgbClr val="8B4431"/>
                </a:solidFill>
              </a:rPr>
              <a:t>увидела</a:t>
            </a:r>
            <a:r>
              <a:rPr lang="ru-RU" sz="2800" i="1" dirty="0">
                <a:solidFill>
                  <a:srgbClr val="000099"/>
                </a:solidFill>
              </a:rPr>
              <a:t> ёжика.</a:t>
            </a:r>
          </a:p>
          <a:p>
            <a:pPr marL="82550" indent="0">
              <a:buFont typeface="Wingdings 2" pitchFamily="18" charset="2"/>
              <a:buNone/>
              <a:defRPr/>
            </a:pPr>
            <a:r>
              <a:rPr lang="ru-RU" sz="2800" i="1" dirty="0">
                <a:solidFill>
                  <a:srgbClr val="000099"/>
                </a:solidFill>
              </a:rPr>
              <a:t>Девочка увидела </a:t>
            </a:r>
            <a:r>
              <a:rPr lang="ru-RU" sz="2800" i="1" u="sng" dirty="0">
                <a:solidFill>
                  <a:srgbClr val="8B4431"/>
                </a:solidFill>
              </a:rPr>
              <a:t>ёжика</a:t>
            </a:r>
            <a:r>
              <a:rPr lang="ru-RU" sz="2800" i="1" dirty="0">
                <a:solidFill>
                  <a:srgbClr val="000099"/>
                </a:solidFill>
              </a:rPr>
              <a:t>.</a:t>
            </a:r>
          </a:p>
          <a:p>
            <a:pPr algn="ctr">
              <a:lnSpc>
                <a:spcPct val="80000"/>
              </a:lnSpc>
              <a:buFont typeface="Wingdings 2" pitchFamily="18" charset="2"/>
              <a:buNone/>
              <a:defRPr/>
            </a:pPr>
            <a:endParaRPr lang="ru-RU" sz="2800" dirty="0" smtClean="0">
              <a:solidFill>
                <a:srgbClr val="000099"/>
              </a:solidFill>
            </a:endParaRPr>
          </a:p>
        </p:txBody>
      </p:sp>
      <p:sp>
        <p:nvSpPr>
          <p:cNvPr id="4" name="Rectangle 2"/>
          <p:cNvSpPr txBox="1">
            <a:spLocks/>
          </p:cNvSpPr>
          <p:nvPr/>
        </p:nvSpPr>
        <p:spPr bwMode="auto">
          <a:xfrm>
            <a:off x="1425575" y="76200"/>
            <a:ext cx="7499350" cy="1143000"/>
          </a:xfrm>
          <a:prstGeom prst="rect">
            <a:avLst/>
          </a:prstGeom>
          <a:noFill/>
          <a:extLst>
            <a:ext uri="{909E8E84-426E-40DD-AFC4-6F175D3DCCD1}"/>
            <a:ext uri="{91240B29-F687-4F45-9708-019B960494DF}"/>
          </a:extLst>
        </p:spPr>
        <p:txBody>
          <a:bodyPr anchor="ctr"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9pPr>
            <a:extLst/>
          </a:lstStyle>
          <a:p>
            <a:pPr algn="ctr">
              <a:defRPr/>
            </a:pPr>
            <a:r>
              <a:rPr lang="ru-RU" sz="35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Работа над интонацией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 idx="4294967295"/>
          </p:nvPr>
        </p:nvSpPr>
        <p:spPr bwMode="auto"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ru-RU" sz="35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Результативность опыта 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mtClean="0">
                <a:latin typeface="Corbel" pitchFamily="34" charset="0"/>
              </a:rPr>
              <a:t>	</a:t>
            </a:r>
          </a:p>
        </p:txBody>
      </p:sp>
      <p:graphicFrame>
        <p:nvGraphicFramePr>
          <p:cNvPr id="34062" name="Group 270"/>
          <p:cNvGraphicFramePr>
            <a:graphicFrameLocks noGrp="1"/>
          </p:cNvGraphicFramePr>
          <p:nvPr/>
        </p:nvGraphicFramePr>
        <p:xfrm>
          <a:off x="1066800" y="1785938"/>
          <a:ext cx="8001000" cy="4160837"/>
        </p:xfrm>
        <a:graphic>
          <a:graphicData uri="http://schemas.openxmlformats.org/drawingml/2006/table">
            <a:tbl>
              <a:tblPr/>
              <a:tblGrid>
                <a:gridCol w="1030288"/>
                <a:gridCol w="2457450"/>
                <a:gridCol w="1708150"/>
                <a:gridCol w="1144587"/>
                <a:gridCol w="1660525"/>
              </a:tblGrid>
              <a:tr h="118862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303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 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303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Название конкурса 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303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 участия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ство участников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 учащихся Черепановой И.И.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2011 -2012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03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«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Зауральские писатели о природе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03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»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303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Школьный 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0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03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«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Мама, милая мама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03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»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303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Школьный 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303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31"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2012 -2013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30303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«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303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Нити нашей памяти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30303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»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Школьный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303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08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03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«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Сердце помнить велит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03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»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Муниципальный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303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303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Стихи поэтов Каргаполья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Школьный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303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303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500" name="Rectangle 259"/>
          <p:cNvSpPr>
            <a:spLocks noChangeArrowheads="1"/>
          </p:cNvSpPr>
          <p:nvPr/>
        </p:nvSpPr>
        <p:spPr bwMode="auto">
          <a:xfrm>
            <a:off x="3048000" y="1295400"/>
            <a:ext cx="3440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ru-RU" b="1">
                <a:solidFill>
                  <a:srgbClr val="CC3399"/>
                </a:solidFill>
              </a:rPr>
              <a:t>Участие в конкурсах чтецов</a:t>
            </a:r>
            <a:r>
              <a:rPr 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1066800" y="274638"/>
            <a:ext cx="8001000" cy="1143000"/>
          </a:xfrm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ru-RU" sz="35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Результативность опыта </a:t>
            </a: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(</a:t>
            </a:r>
            <a:r>
              <a:rPr lang="ru-RU" sz="24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сформированность</a:t>
            </a: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личностных 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УУД учащихся </a:t>
            </a:r>
            <a:b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</a:b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1 класса 2013-2014 учебного года)</a:t>
            </a: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  <a:effectLst/>
            </a:endParaRPr>
          </a:p>
        </p:txBody>
      </p:sp>
      <p:graphicFrame>
        <p:nvGraphicFramePr>
          <p:cNvPr id="20482" name="Диаграмма 1"/>
          <p:cNvGraphicFramePr>
            <a:graphicFrameLocks/>
          </p:cNvGraphicFramePr>
          <p:nvPr/>
        </p:nvGraphicFramePr>
        <p:xfrm>
          <a:off x="990600" y="1752600"/>
          <a:ext cx="7772400" cy="4800600"/>
        </p:xfrm>
        <a:graphic>
          <a:graphicData uri="http://schemas.openxmlformats.org/presentationml/2006/ole">
            <p:oleObj spid="_x0000_s20482" r:id="rId3" imgW="7773074" imgH="4797968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ru-RU" smtClean="0">
              <a:effectLst/>
            </a:endParaRPr>
          </a:p>
        </p:txBody>
      </p:sp>
      <p:sp>
        <p:nvSpPr>
          <p:cNvPr id="2150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1507" name="Rectangle 512"/>
          <p:cNvSpPr>
            <a:spLocks noChangeArrowheads="1"/>
          </p:cNvSpPr>
          <p:nvPr/>
        </p:nvSpPr>
        <p:spPr bwMode="auto">
          <a:xfrm>
            <a:off x="1447800" y="228600"/>
            <a:ext cx="72977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ru-RU" sz="2800" b="1">
                <a:cs typeface="Times New Roman" pitchFamily="18" charset="0"/>
              </a:rPr>
              <a:t>Результат участия учащихся в олимпиадах,</a:t>
            </a:r>
            <a:endParaRPr lang="ru-RU" sz="2800" b="1"/>
          </a:p>
          <a:p>
            <a:pPr algn="ctr" eaLnBrk="0" hangingPunct="0"/>
            <a:r>
              <a:rPr lang="ru-RU" sz="2800" b="1">
                <a:cs typeface="Times New Roman" pitchFamily="18" charset="0"/>
              </a:rPr>
              <a:t> конкурсах, соревнованиях</a:t>
            </a:r>
            <a:r>
              <a:rPr lang="ru-RU" sz="2000" b="1">
                <a:cs typeface="Times New Roman" pitchFamily="18" charset="0"/>
              </a:rPr>
              <a:t> </a:t>
            </a:r>
            <a:endParaRPr lang="ru-RU" sz="2800" b="1"/>
          </a:p>
        </p:txBody>
      </p:sp>
      <p:graphicFrame>
        <p:nvGraphicFramePr>
          <p:cNvPr id="67359" name="Group 799"/>
          <p:cNvGraphicFramePr>
            <a:graphicFrameLocks noGrp="1"/>
          </p:cNvGraphicFramePr>
          <p:nvPr/>
        </p:nvGraphicFramePr>
        <p:xfrm>
          <a:off x="1219200" y="1376363"/>
          <a:ext cx="7772400" cy="5024437"/>
        </p:xfrm>
        <a:graphic>
          <a:graphicData uri="http://schemas.openxmlformats.org/drawingml/2006/table">
            <a:tbl>
              <a:tblPr/>
              <a:tblGrid>
                <a:gridCol w="914400"/>
                <a:gridCol w="3073400"/>
                <a:gridCol w="1577975"/>
                <a:gridCol w="1025525"/>
                <a:gridCol w="1181100"/>
              </a:tblGrid>
              <a:tr h="100578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Учеб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ный</a:t>
                      </a: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мероприятия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Статус мероприятия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участников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участия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8203">
                <a:tc rowSpan="6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2011 -2012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(3 класс)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Областная выставка военно-технических моделей оборонной направленности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Региональный 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Свидетельство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71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Международный конкурс </a:t>
                      </a: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«</a:t>
                      </a: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медвежонок </a:t>
                      </a: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–</a:t>
                      </a: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языкознание для всех</a:t>
                      </a: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»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Федеральный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Сертификат участника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71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3.Всероссийский конкурс 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«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КИТ 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–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компьютеры, информатика, технологии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»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Федеральный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Сертификат участника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86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 Игровой конкурс 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«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Золотое руно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»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Федеральный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Сертификат участника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86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 Математический конкурс-игра 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«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Кенгуру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»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Федеральный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Сертификат участника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86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 Игра-конкурс по информатике 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«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Инфознайка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»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Международный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Сертификат участника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ru-RU" smtClean="0">
              <a:effectLst/>
              <a:latin typeface="Corbel" pitchFamily="34" charset="0"/>
            </a:endParaRPr>
          </a:p>
        </p:txBody>
      </p:sp>
      <p:sp>
        <p:nvSpPr>
          <p:cNvPr id="2253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ru-RU" smtClean="0">
              <a:latin typeface="Corbel" pitchFamily="34" charset="0"/>
            </a:endParaRPr>
          </a:p>
        </p:txBody>
      </p:sp>
      <p:sp>
        <p:nvSpPr>
          <p:cNvPr id="22531" name="Rectangle 5"/>
          <p:cNvSpPr>
            <a:spLocks noChangeArrowheads="1"/>
          </p:cNvSpPr>
          <p:nvPr/>
        </p:nvSpPr>
        <p:spPr bwMode="auto">
          <a:xfrm>
            <a:off x="1447800" y="228600"/>
            <a:ext cx="72977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ru-RU" sz="2800" b="1">
                <a:cs typeface="Times New Roman" pitchFamily="18" charset="0"/>
              </a:rPr>
              <a:t>Результат участия учащихся в олимпиадах,</a:t>
            </a:r>
            <a:endParaRPr lang="ru-RU" sz="2800" b="1"/>
          </a:p>
          <a:p>
            <a:pPr algn="ctr" eaLnBrk="0" hangingPunct="0"/>
            <a:r>
              <a:rPr lang="ru-RU" sz="2800" b="1">
                <a:cs typeface="Times New Roman" pitchFamily="18" charset="0"/>
              </a:rPr>
              <a:t> конкурсах, соревнованиях</a:t>
            </a:r>
            <a:r>
              <a:rPr lang="ru-RU" sz="2000" b="1">
                <a:cs typeface="Times New Roman" pitchFamily="18" charset="0"/>
              </a:rPr>
              <a:t> </a:t>
            </a:r>
            <a:endParaRPr lang="ru-RU" sz="2800" b="1"/>
          </a:p>
        </p:txBody>
      </p:sp>
      <p:graphicFrame>
        <p:nvGraphicFramePr>
          <p:cNvPr id="36352" name="Group 512"/>
          <p:cNvGraphicFramePr>
            <a:graphicFrameLocks noGrp="1"/>
          </p:cNvGraphicFramePr>
          <p:nvPr/>
        </p:nvGraphicFramePr>
        <p:xfrm>
          <a:off x="1219200" y="1295400"/>
          <a:ext cx="7696200" cy="5532438"/>
        </p:xfrm>
        <a:graphic>
          <a:graphicData uri="http://schemas.openxmlformats.org/drawingml/2006/table">
            <a:tbl>
              <a:tblPr/>
              <a:tblGrid>
                <a:gridCol w="914400"/>
                <a:gridCol w="3033713"/>
                <a:gridCol w="1562100"/>
                <a:gridCol w="1016000"/>
                <a:gridCol w="1169987"/>
              </a:tblGrid>
              <a:tr h="10058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Учебный год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мероприятия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Статус мероприятия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участников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участия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8672">
                <a:tc rowSpan="6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2012 </a:t>
                      </a: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–</a:t>
                      </a: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2013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(4 класс)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Районный конкурс чтецов 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«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Сердце помнить велит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»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Муниципальный 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Школьный сертификат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72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Всероссийский конкурс 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«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КИТ 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–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компьютеры, информатика, технологии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»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Федеральный 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Сертификат участника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72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Международный конкурс </a:t>
                      </a: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«</a:t>
                      </a: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медвежонок </a:t>
                      </a: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–</a:t>
                      </a: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языкознание для всех</a:t>
                      </a: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»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Федеральный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Сертификат участника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86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Игра-конкурс по информатике 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«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Инфознайка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»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Федеральный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Сертификат участника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86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Математический конкурс-игра 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«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Кенгуру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»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Международный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Сертификат участника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86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«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Политоринг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»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Федеральный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Сертификат участника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7285">
                <a:tc>
                  <a:txBody>
                    <a:bodyPr/>
                    <a:lstStyle/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Игровой конкурс 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«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Золотое руно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»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Федеральный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 место в районе)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Сертификат участника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ru-RU" smtClean="0">
              <a:effectLst/>
              <a:latin typeface="Corbel" pitchFamily="34" charset="0"/>
            </a:endParaRPr>
          </a:p>
        </p:txBody>
      </p:sp>
      <p:sp>
        <p:nvSpPr>
          <p:cNvPr id="2355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ru-RU" smtClean="0">
              <a:latin typeface="Corbel" pitchFamily="34" charset="0"/>
            </a:endParaRPr>
          </a:p>
        </p:txBody>
      </p:sp>
      <p:sp>
        <p:nvSpPr>
          <p:cNvPr id="23555" name="Rectangle 5"/>
          <p:cNvSpPr>
            <a:spLocks noChangeArrowheads="1"/>
          </p:cNvSpPr>
          <p:nvPr/>
        </p:nvSpPr>
        <p:spPr bwMode="auto">
          <a:xfrm>
            <a:off x="1447800" y="228600"/>
            <a:ext cx="72977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ru-RU" sz="2800" b="1">
                <a:cs typeface="Times New Roman" pitchFamily="18" charset="0"/>
              </a:rPr>
              <a:t>Результат участия учащихся в олимпиадах,</a:t>
            </a:r>
            <a:endParaRPr lang="ru-RU" sz="2800" b="1"/>
          </a:p>
          <a:p>
            <a:pPr algn="ctr" eaLnBrk="0" hangingPunct="0"/>
            <a:r>
              <a:rPr lang="ru-RU" sz="2800" b="1">
                <a:cs typeface="Times New Roman" pitchFamily="18" charset="0"/>
              </a:rPr>
              <a:t> конкурсах, соревнованиях</a:t>
            </a:r>
            <a:r>
              <a:rPr lang="ru-RU" sz="2000" b="1">
                <a:cs typeface="Times New Roman" pitchFamily="18" charset="0"/>
              </a:rPr>
              <a:t> </a:t>
            </a:r>
            <a:endParaRPr lang="ru-RU" sz="2800" b="1"/>
          </a:p>
        </p:txBody>
      </p:sp>
      <p:graphicFrame>
        <p:nvGraphicFramePr>
          <p:cNvPr id="36352" name="Group 512"/>
          <p:cNvGraphicFramePr>
            <a:graphicFrameLocks noGrp="1"/>
          </p:cNvGraphicFramePr>
          <p:nvPr/>
        </p:nvGraphicFramePr>
        <p:xfrm>
          <a:off x="1143000" y="1295400"/>
          <a:ext cx="7772400" cy="4648200"/>
        </p:xfrm>
        <a:graphic>
          <a:graphicData uri="http://schemas.openxmlformats.org/drawingml/2006/table">
            <a:tbl>
              <a:tblPr/>
              <a:tblGrid>
                <a:gridCol w="990599"/>
                <a:gridCol w="2996604"/>
                <a:gridCol w="1577566"/>
                <a:gridCol w="1026059"/>
                <a:gridCol w="1181571"/>
              </a:tblGrid>
              <a:tr h="11890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Учебный год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мероприятия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Статус мероприятия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участников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участия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2840">
                <a:tc row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 </a:t>
                      </a: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–</a:t>
                      </a: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2014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 класс)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Конкурс поделок и рисунков «Слава вооруженным силам России»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Муниципальный 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Сертификат участника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8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Турнир по шахматам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Муниципальный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Сертификат участника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8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Конкурс «Юный химик»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Региональный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Сертификат участника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85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Конкурс «Львенок»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Федеральный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Сертификат участника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447800" y="-76200"/>
            <a:ext cx="7499350" cy="1143000"/>
          </a:xfrm>
        </p:spPr>
        <p:txBody>
          <a:bodyPr/>
          <a:lstStyle/>
          <a:p>
            <a:pPr algn="ctr">
              <a:defRPr/>
            </a:pPr>
            <a:r>
              <a:rPr lang="ru-RU" dirty="0" smtClean="0"/>
              <a:t>ПРОБЛЕМА: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3429000" y="3009900"/>
            <a:ext cx="3244850" cy="239236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bg1">
                    <a:lumMod val="50000"/>
                  </a:schemeClr>
                </a:solidFill>
              </a:rPr>
              <a:t>Снижение читательской активности школьников</a:t>
            </a:r>
          </a:p>
        </p:txBody>
      </p:sp>
      <p:sp>
        <p:nvSpPr>
          <p:cNvPr id="14" name="Овал 13"/>
          <p:cNvSpPr/>
          <p:nvPr/>
        </p:nvSpPr>
        <p:spPr>
          <a:xfrm>
            <a:off x="6326188" y="1943100"/>
            <a:ext cx="2863850" cy="12954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Просмотр анимационных фильмов</a:t>
            </a:r>
          </a:p>
        </p:txBody>
      </p:sp>
      <p:sp>
        <p:nvSpPr>
          <p:cNvPr id="15" name="Овал 14"/>
          <p:cNvSpPr/>
          <p:nvPr/>
        </p:nvSpPr>
        <p:spPr>
          <a:xfrm>
            <a:off x="3767138" y="990600"/>
            <a:ext cx="2800350" cy="12525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Внедрение электронных средств связи</a:t>
            </a:r>
          </a:p>
        </p:txBody>
      </p:sp>
      <p:sp>
        <p:nvSpPr>
          <p:cNvPr id="16" name="Овал 15"/>
          <p:cNvSpPr/>
          <p:nvPr/>
        </p:nvSpPr>
        <p:spPr>
          <a:xfrm>
            <a:off x="990600" y="2166938"/>
            <a:ext cx="2687638" cy="130651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Просмотр телепроектов</a:t>
            </a:r>
          </a:p>
        </p:txBody>
      </p:sp>
      <p:sp>
        <p:nvSpPr>
          <p:cNvPr id="17" name="Овал 16"/>
          <p:cNvSpPr/>
          <p:nvPr/>
        </p:nvSpPr>
        <p:spPr>
          <a:xfrm>
            <a:off x="5867400" y="5486400"/>
            <a:ext cx="2971800" cy="120808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Увлечение компьютерными играми</a:t>
            </a:r>
          </a:p>
        </p:txBody>
      </p:sp>
      <p:sp>
        <p:nvSpPr>
          <p:cNvPr id="18" name="Овал 17"/>
          <p:cNvSpPr/>
          <p:nvPr/>
        </p:nvSpPr>
        <p:spPr>
          <a:xfrm>
            <a:off x="1219200" y="5402263"/>
            <a:ext cx="2971800" cy="12922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Чтение комиксов</a:t>
            </a:r>
          </a:p>
        </p:txBody>
      </p:sp>
      <p:sp>
        <p:nvSpPr>
          <p:cNvPr id="20" name="Нашивка 19"/>
          <p:cNvSpPr/>
          <p:nvPr/>
        </p:nvSpPr>
        <p:spPr>
          <a:xfrm rot="2270573">
            <a:off x="3533775" y="2938463"/>
            <a:ext cx="457200" cy="471487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Нашивка 21"/>
          <p:cNvSpPr/>
          <p:nvPr/>
        </p:nvSpPr>
        <p:spPr>
          <a:xfrm rot="7591872">
            <a:off x="6168232" y="2937669"/>
            <a:ext cx="457200" cy="471487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Нашивка 22"/>
          <p:cNvSpPr/>
          <p:nvPr/>
        </p:nvSpPr>
        <p:spPr>
          <a:xfrm rot="5400000">
            <a:off x="4798219" y="2355056"/>
            <a:ext cx="457200" cy="47148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Нашивка 23"/>
          <p:cNvSpPr/>
          <p:nvPr/>
        </p:nvSpPr>
        <p:spPr>
          <a:xfrm rot="13748902">
            <a:off x="5918994" y="5166519"/>
            <a:ext cx="457200" cy="47148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Нашивка 24"/>
          <p:cNvSpPr/>
          <p:nvPr/>
        </p:nvSpPr>
        <p:spPr>
          <a:xfrm rot="18546006">
            <a:off x="3874294" y="5250656"/>
            <a:ext cx="457200" cy="47148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1066800" y="274638"/>
            <a:ext cx="786765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>
              <a:defRPr/>
            </a:pPr>
            <a:r>
              <a:rPr lang="ru-RU" sz="39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Диапазон использования методики творческого чтения:</a:t>
            </a:r>
          </a:p>
        </p:txBody>
      </p:sp>
      <p:sp>
        <p:nvSpPr>
          <p:cNvPr id="37891" name="Rectangle 3"/>
          <p:cNvSpPr>
            <a:spLocks noGrp="1"/>
          </p:cNvSpPr>
          <p:nvPr>
            <p:ph type="body" idx="4294967295"/>
          </p:nvPr>
        </p:nvSpPr>
        <p:spPr>
          <a:xfrm>
            <a:off x="1435100" y="1828800"/>
            <a:ext cx="7499350" cy="4419600"/>
          </a:xfrm>
        </p:spPr>
        <p:txBody>
          <a:bodyPr/>
          <a:lstStyle/>
          <a:p>
            <a:pPr>
              <a:defRPr/>
            </a:pPr>
            <a:r>
              <a:rPr lang="ru-RU" i="1" dirty="0" smtClean="0">
                <a:solidFill>
                  <a:srgbClr val="8E4632"/>
                </a:solidFill>
              </a:rPr>
              <a:t>классно-урочная система;</a:t>
            </a:r>
          </a:p>
          <a:p>
            <a:pPr>
              <a:defRPr/>
            </a:pPr>
            <a:r>
              <a:rPr lang="ru-RU" i="1" dirty="0" smtClean="0">
                <a:solidFill>
                  <a:srgbClr val="8E4632"/>
                </a:solidFill>
              </a:rPr>
              <a:t>внеурочная деятельность;</a:t>
            </a:r>
          </a:p>
          <a:p>
            <a:pPr>
              <a:defRPr/>
            </a:pPr>
            <a:r>
              <a:rPr lang="ru-RU" i="1" dirty="0" smtClean="0">
                <a:solidFill>
                  <a:srgbClr val="8E4632"/>
                </a:solidFill>
              </a:rPr>
              <a:t>работа классного руководителя</a:t>
            </a:r>
            <a:r>
              <a:rPr lang="ru-RU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ru-RU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Спасибо за внимание!</a:t>
            </a:r>
          </a:p>
        </p:txBody>
      </p:sp>
      <p:pic>
        <p:nvPicPr>
          <p:cNvPr id="26628" name="Picture 5" descr="092d7b2efdab35bad3dae6f8ac3c3029"/>
          <p:cNvPicPr>
            <a:picLocks noChangeAspect="1" noChangeArrowheads="1" noCrop="1"/>
          </p:cNvPicPr>
          <p:nvPr>
            <p:ph type="body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2843213" y="1881188"/>
            <a:ext cx="4537075" cy="37528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76200"/>
            <a:ext cx="7043738" cy="360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635125" y="3702050"/>
          <a:ext cx="7043738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0049"/>
                <a:gridCol w="1320750"/>
                <a:gridCol w="968550"/>
                <a:gridCol w="1144650"/>
              </a:tblGrid>
              <a:tr h="518160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/>
                        <a:t>Страны</a:t>
                      </a:r>
                      <a:endParaRPr lang="ru-RU" sz="2000" b="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0" dirty="0" smtClean="0"/>
                        <a:t>Средний балл</a:t>
                      </a:r>
                      <a:endParaRPr lang="ru-RU" sz="20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18160">
                <a:tc>
                  <a:txBody>
                    <a:bodyPr/>
                    <a:lstStyle/>
                    <a:p>
                      <a:r>
                        <a:rPr lang="ru-RU" sz="2000" b="0" dirty="0" smtClean="0"/>
                        <a:t>Гонконг</a:t>
                      </a:r>
                      <a:endParaRPr lang="ru-RU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/>
                        <a:t>571</a:t>
                      </a:r>
                      <a:endParaRPr lang="ru-RU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/>
                        <a:t>(2,7)</a:t>
                      </a:r>
                      <a:endParaRPr lang="ru-RU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/>
                        <a:t>=</a:t>
                      </a:r>
                      <a:endParaRPr lang="ru-RU" sz="2000" b="0" dirty="0"/>
                    </a:p>
                  </a:txBody>
                  <a:tcPr/>
                </a:tc>
              </a:tr>
              <a:tr h="518160">
                <a:tc>
                  <a:txBody>
                    <a:bodyPr/>
                    <a:lstStyle/>
                    <a:p>
                      <a:r>
                        <a:rPr lang="ru-RU" sz="2000" b="0" dirty="0" smtClean="0"/>
                        <a:t>Российская Федерация</a:t>
                      </a:r>
                      <a:endParaRPr lang="ru-RU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/>
                        <a:t>568</a:t>
                      </a:r>
                      <a:endParaRPr lang="ru-RU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/>
                        <a:t>(2,3)</a:t>
                      </a:r>
                      <a:endParaRPr lang="ru-RU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/>
                        <a:t>=</a:t>
                      </a:r>
                      <a:endParaRPr lang="ru-RU" sz="2000" b="0" dirty="0"/>
                    </a:p>
                  </a:txBody>
                  <a:tcPr/>
                </a:tc>
              </a:tr>
              <a:tr h="518160">
                <a:tc>
                  <a:txBody>
                    <a:bodyPr/>
                    <a:lstStyle/>
                    <a:p>
                      <a:r>
                        <a:rPr lang="ru-RU" sz="2000" b="0" dirty="0" smtClean="0"/>
                        <a:t>…</a:t>
                      </a:r>
                      <a:endParaRPr lang="ru-RU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0"/>
                    </a:p>
                  </a:txBody>
                  <a:tcPr/>
                </a:tc>
              </a:tr>
              <a:tr h="518160">
                <a:tc>
                  <a:txBody>
                    <a:bodyPr/>
                    <a:lstStyle/>
                    <a:p>
                      <a:r>
                        <a:rPr lang="ru-RU" sz="2000" b="0" dirty="0" smtClean="0"/>
                        <a:t>Мальта </a:t>
                      </a:r>
                      <a:endParaRPr lang="ru-RU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/>
                        <a:t>477</a:t>
                      </a:r>
                      <a:endParaRPr lang="ru-RU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/>
                        <a:t>(1,4)</a:t>
                      </a:r>
                      <a:endParaRPr lang="ru-RU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&lt;</a:t>
                      </a:r>
                      <a:endParaRPr lang="ru-RU" sz="20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Овал 1"/>
          <p:cNvSpPr/>
          <p:nvPr/>
        </p:nvSpPr>
        <p:spPr>
          <a:xfrm>
            <a:off x="3200400" y="3170238"/>
            <a:ext cx="4495800" cy="55403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641475" y="4495800"/>
            <a:ext cx="62484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/>
          </p:cNvSpPr>
          <p:nvPr>
            <p:ph type="title" idx="4294967295"/>
          </p:nvPr>
        </p:nvSpPr>
        <p:spPr bwMode="auto">
          <a:extLst/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>
              <a:defRPr/>
            </a:pPr>
            <a:r>
              <a:rPr lang="en-US" sz="3900" b="1" dirty="0" smtClean="0">
                <a:effectLst/>
                <a:latin typeface="Corbel" pitchFamily="34" charset="0"/>
              </a:rPr>
              <a:t>XIX </a:t>
            </a:r>
            <a:r>
              <a:rPr lang="ru-RU" sz="3900" b="1" dirty="0" smtClean="0">
                <a:effectLst/>
                <a:latin typeface="Corbel" pitchFamily="34" charset="0"/>
              </a:rPr>
              <a:t>век. </a:t>
            </a:r>
            <a:br>
              <a:rPr lang="ru-RU" sz="3900" b="1" dirty="0" smtClean="0">
                <a:effectLst/>
                <a:latin typeface="Corbel" pitchFamily="34" charset="0"/>
              </a:rPr>
            </a:br>
            <a:r>
              <a:rPr lang="ru-RU" sz="3900" b="1" dirty="0" smtClean="0">
                <a:effectLst/>
                <a:latin typeface="Corbel" pitchFamily="34" charset="0"/>
              </a:rPr>
              <a:t>Кризис чтения. </a:t>
            </a:r>
            <a:br>
              <a:rPr lang="ru-RU" sz="3900" b="1" dirty="0" smtClean="0">
                <a:effectLst/>
                <a:latin typeface="Corbel" pitchFamily="34" charset="0"/>
              </a:rPr>
            </a:br>
            <a:r>
              <a:rPr lang="ru-RU" sz="3900" b="1" dirty="0" smtClean="0">
                <a:effectLst/>
                <a:latin typeface="Corbel" pitchFamily="34" charset="0"/>
              </a:rPr>
              <a:t>Поиск новой методики.</a:t>
            </a:r>
          </a:p>
        </p:txBody>
      </p:sp>
      <p:sp>
        <p:nvSpPr>
          <p:cNvPr id="7170" name="Rectangle 3"/>
          <p:cNvSpPr>
            <a:spLocks noGrp="1"/>
          </p:cNvSpPr>
          <p:nvPr>
            <p:ph type="body" idx="4294967295"/>
          </p:nvPr>
        </p:nvSpPr>
        <p:spPr>
          <a:xfrm>
            <a:off x="1435100" y="1752600"/>
            <a:ext cx="7499350" cy="44958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ru-RU" smtClean="0">
              <a:latin typeface="Corbel" pitchFamily="34" charset="0"/>
            </a:endParaRPr>
          </a:p>
        </p:txBody>
      </p:sp>
      <p:sp>
        <p:nvSpPr>
          <p:cNvPr id="2" name="Блок-схема: альтернативный процесс 1"/>
          <p:cNvSpPr/>
          <p:nvPr/>
        </p:nvSpPr>
        <p:spPr>
          <a:xfrm>
            <a:off x="1066800" y="2514600"/>
            <a:ext cx="2667000" cy="3200400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Методика творческого чтения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114800" y="2957513"/>
            <a:ext cx="373380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В.П. Острогорский (1840-1902)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343400" y="3505200"/>
            <a:ext cx="373380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Ц.П. </a:t>
            </a:r>
            <a:r>
              <a:rPr lang="ru-RU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Балталон</a:t>
            </a: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(1855-1913)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724400" y="4073525"/>
            <a:ext cx="373380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Ю.Э. </a:t>
            </a:r>
            <a:r>
              <a:rPr lang="ru-RU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Озоровский</a:t>
            </a: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(1869-1924)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810000" y="2438400"/>
            <a:ext cx="373380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А.А.Потебня</a:t>
            </a: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(1835-1891)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105400" y="4602163"/>
            <a:ext cx="373380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Н.Н. Бахтин (1866 – 1940)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391150" y="5181600"/>
            <a:ext cx="373380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С.И. Абакумов (1890-1949)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1447800" y="457200"/>
            <a:ext cx="7499350" cy="1143000"/>
          </a:xfrm>
          <a:extLst/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ru-RU" sz="35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Современные технологии и методики смыслового чтения:</a:t>
            </a:r>
            <a:br>
              <a:rPr lang="ru-RU" sz="35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</a:br>
            <a:endParaRPr lang="ru-RU" sz="3500" b="1" dirty="0">
              <a:solidFill>
                <a:schemeClr val="tx1">
                  <a:lumMod val="95000"/>
                  <a:lumOff val="5000"/>
                </a:schemeClr>
              </a:solidFill>
              <a:effectLst/>
            </a:endParaRPr>
          </a:p>
        </p:txBody>
      </p:sp>
      <p:sp>
        <p:nvSpPr>
          <p:cNvPr id="8194" name="Rectangle 3"/>
          <p:cNvSpPr>
            <a:spLocks noGrp="1"/>
          </p:cNvSpPr>
          <p:nvPr>
            <p:ph type="body" idx="4294967295"/>
          </p:nvPr>
        </p:nvSpPr>
        <p:spPr>
          <a:xfrm>
            <a:off x="1435100" y="1752600"/>
            <a:ext cx="3889375" cy="44958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b="1" i="1" smtClean="0">
                <a:solidFill>
                  <a:srgbClr val="8E4632"/>
                </a:solidFill>
              </a:rPr>
              <a:t>И. И. Тихомирова, </a:t>
            </a:r>
          </a:p>
          <a:p>
            <a:pPr>
              <a:buFont typeface="Wingdings 2" pitchFamily="18" charset="2"/>
              <a:buNone/>
            </a:pPr>
            <a:r>
              <a:rPr lang="ru-RU" sz="1800" b="1" i="1" smtClean="0">
                <a:solidFill>
                  <a:srgbClr val="8E4632"/>
                </a:solidFill>
                <a:latin typeface="Corbel" pitchFamily="34" charset="0"/>
              </a:rPr>
              <a:t>	специалист по развитию навыков чтения у детей, кандидат педагогических наук.</a:t>
            </a:r>
            <a:r>
              <a:rPr lang="ru-RU" sz="1800" smtClean="0">
                <a:solidFill>
                  <a:srgbClr val="8E4632"/>
                </a:solidFill>
                <a:latin typeface="Corbel" pitchFamily="34" charset="0"/>
              </a:rPr>
              <a:t> </a:t>
            </a:r>
          </a:p>
          <a:p>
            <a:pPr>
              <a:buFont typeface="Wingdings 2" pitchFamily="18" charset="2"/>
              <a:buNone/>
            </a:pPr>
            <a:endParaRPr lang="ru-RU" smtClean="0">
              <a:latin typeface="Corbel" pitchFamily="34" charset="0"/>
            </a:endParaRPr>
          </a:p>
        </p:txBody>
      </p:sp>
      <p:pic>
        <p:nvPicPr>
          <p:cNvPr id="48133" name="Picture 5" descr="8287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24475" y="1676400"/>
            <a:ext cx="3065463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48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 idx="4294967295"/>
          </p:nvPr>
        </p:nvSpPr>
        <p:spPr bwMode="auto">
          <a:extLst/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ru-RU" sz="35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Современные технологии и методики смыслового чтения:</a:t>
            </a:r>
            <a:br>
              <a:rPr lang="ru-RU" sz="35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</a:br>
            <a:endParaRPr lang="ru-RU" sz="3500" b="1" dirty="0">
              <a:solidFill>
                <a:schemeClr val="tx1">
                  <a:lumMod val="95000"/>
                  <a:lumOff val="5000"/>
                </a:schemeClr>
              </a:solidFill>
              <a:effectLst/>
            </a:endParaRPr>
          </a:p>
        </p:txBody>
      </p:sp>
      <p:sp>
        <p:nvSpPr>
          <p:cNvPr id="921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82550" indent="0">
              <a:lnSpc>
                <a:spcPct val="90000"/>
              </a:lnSpc>
              <a:buFont typeface="Wingdings 2" pitchFamily="18" charset="2"/>
              <a:buNone/>
            </a:pPr>
            <a:endParaRPr lang="ru-RU" sz="2800" smtClean="0"/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1447800" y="1296988"/>
            <a:ext cx="7467600" cy="1447800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ct val="90000"/>
              </a:lnSpc>
              <a:defRPr/>
            </a:pPr>
            <a:r>
              <a:rPr lang="ru-RU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Игровая технология, побуждающая к чтению (Бураков Н.Б.);</a:t>
            </a: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1447800" y="3048000"/>
            <a:ext cx="7467600" cy="1447800"/>
          </a:xfrm>
          <a:prstGeom prst="flowChartAlternateProcess">
            <a:avLst/>
          </a:prstGeom>
          <a:solidFill>
            <a:srgbClr val="F5E7E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ct val="90000"/>
              </a:lnSpc>
              <a:defRPr/>
            </a:pPr>
            <a:r>
              <a:rPr lang="ru-RU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Технология формирования информационно-логической ораторской и коммуникативной культуры (Усачёва И.В.);</a:t>
            </a: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1447800" y="4876800"/>
            <a:ext cx="7467600" cy="144780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ct val="90000"/>
              </a:lnSpc>
              <a:defRPr/>
            </a:pPr>
            <a:r>
              <a:rPr lang="ru-RU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Информационно-ценностный подход к обучению чтению (Кушнер А.М.)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435100" y="274638"/>
            <a:ext cx="7499350" cy="1706562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sz="39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Цель педагогического опыта:</a:t>
            </a:r>
            <a:r>
              <a:rPr lang="ru-RU" sz="39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</a:t>
            </a:r>
            <a:r>
              <a:rPr lang="ru-RU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формирование личностных УУД с помощью методики творческого чтения</a:t>
            </a:r>
            <a:endParaRPr lang="ru-RU" sz="3900" b="1" dirty="0" smtClean="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  <p:sp>
        <p:nvSpPr>
          <p:cNvPr id="10242" name="Содержимое 2"/>
          <p:cNvSpPr>
            <a:spLocks noGrp="1"/>
          </p:cNvSpPr>
          <p:nvPr>
            <p:ph idx="4294967295"/>
          </p:nvPr>
        </p:nvSpPr>
        <p:spPr>
          <a:xfrm>
            <a:off x="1143000" y="1981200"/>
            <a:ext cx="7791450" cy="42672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b="1" smtClean="0">
                <a:solidFill>
                  <a:srgbClr val="003399"/>
                </a:solidFill>
                <a:cs typeface="Arial" charset="0"/>
              </a:rPr>
              <a:t>Задачи:</a:t>
            </a:r>
            <a:r>
              <a:rPr lang="ru-RU" b="1" smtClean="0">
                <a:cs typeface="Arial" charset="0"/>
              </a:rPr>
              <a:t> </a:t>
            </a:r>
          </a:p>
          <a:p>
            <a:pPr eaLnBrk="1" hangingPunct="1">
              <a:buFont typeface="Wingdings 2" pitchFamily="18" charset="2"/>
              <a:buAutoNum type="arabicPeriod"/>
            </a:pPr>
            <a:r>
              <a:rPr lang="ru-RU" sz="2400" smtClean="0">
                <a:solidFill>
                  <a:srgbClr val="663224"/>
                </a:solidFill>
                <a:cs typeface="Arial" charset="0"/>
              </a:rPr>
              <a:t>Изучить литературу по методике творческого чтения.</a:t>
            </a:r>
          </a:p>
          <a:p>
            <a:pPr eaLnBrk="1" hangingPunct="1">
              <a:buFont typeface="Wingdings 2" pitchFamily="18" charset="2"/>
              <a:buAutoNum type="arabicPeriod"/>
            </a:pPr>
            <a:r>
              <a:rPr lang="ru-RU" sz="2400" smtClean="0">
                <a:solidFill>
                  <a:srgbClr val="663224"/>
                </a:solidFill>
                <a:cs typeface="Arial" charset="0"/>
              </a:rPr>
              <a:t>Адаптировать методику творческого чтения к условиям своей практической деятельности.</a:t>
            </a:r>
          </a:p>
          <a:p>
            <a:pPr eaLnBrk="1" hangingPunct="1">
              <a:buFont typeface="Wingdings 2" pitchFamily="18" charset="2"/>
              <a:buAutoNum type="arabicPeriod"/>
            </a:pPr>
            <a:r>
              <a:rPr lang="ru-RU" sz="2400" smtClean="0">
                <a:solidFill>
                  <a:srgbClr val="663224"/>
                </a:solidFill>
                <a:cs typeface="Arial" charset="0"/>
              </a:rPr>
              <a:t>Подобрать дидактическое сопровождение опыта.</a:t>
            </a:r>
          </a:p>
          <a:p>
            <a:pPr eaLnBrk="1" hangingPunct="1">
              <a:buFont typeface="Wingdings 2" pitchFamily="18" charset="2"/>
              <a:buAutoNum type="arabicPeriod"/>
            </a:pPr>
            <a:r>
              <a:rPr lang="ru-RU" sz="2400" smtClean="0">
                <a:solidFill>
                  <a:srgbClr val="663224"/>
                </a:solidFill>
                <a:cs typeface="Arial" charset="0"/>
              </a:rPr>
              <a:t>Использовать упражнения для реализации методики выразительного чтения.</a:t>
            </a:r>
          </a:p>
          <a:p>
            <a:pPr eaLnBrk="1" hangingPunct="1">
              <a:buFont typeface="Wingdings 2" pitchFamily="18" charset="2"/>
              <a:buAutoNum type="arabicPeriod"/>
            </a:pPr>
            <a:r>
              <a:rPr lang="ru-RU" sz="2400" smtClean="0">
                <a:solidFill>
                  <a:srgbClr val="663224"/>
                </a:solidFill>
                <a:cs typeface="Arial" charset="0"/>
              </a:rPr>
              <a:t>Проводить мониторинг сформированности личностных УУД.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1371600" y="0"/>
            <a:ext cx="7499350" cy="1143000"/>
          </a:xfrm>
          <a:extLst/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ru-RU" sz="35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Личностные</a:t>
            </a:r>
            <a:r>
              <a:rPr lang="ru-RU" sz="3600" b="1" dirty="0" smtClean="0">
                <a:effectLst/>
              </a:rPr>
              <a:t> УУД :</a:t>
            </a:r>
            <a:r>
              <a:rPr lang="ru-RU" sz="3200" dirty="0" smtClean="0">
                <a:effectLst/>
                <a:latin typeface="Corbel" pitchFamily="34" charset="0"/>
              </a:rPr>
              <a:t> </a:t>
            </a:r>
          </a:p>
        </p:txBody>
      </p:sp>
      <p:sp>
        <p:nvSpPr>
          <p:cNvPr id="11266" name="Rectangle 3"/>
          <p:cNvSpPr>
            <a:spLocks noGrp="1"/>
          </p:cNvSpPr>
          <p:nvPr>
            <p:ph type="body" idx="4294967295"/>
          </p:nvPr>
        </p:nvSpPr>
        <p:spPr>
          <a:xfrm>
            <a:off x="1066800" y="1066800"/>
            <a:ext cx="7867650" cy="4953000"/>
          </a:xfrm>
        </p:spPr>
        <p:txBody>
          <a:bodyPr/>
          <a:lstStyle/>
          <a:p>
            <a:pPr algn="just">
              <a:buFont typeface="Arial" charset="0"/>
              <a:buChar char="•"/>
            </a:pPr>
            <a:r>
              <a:rPr lang="ru-RU" sz="2800" i="1" smtClean="0">
                <a:solidFill>
                  <a:srgbClr val="6C3526"/>
                </a:solidFill>
              </a:rPr>
              <a:t>понимание основных моральных норм;</a:t>
            </a:r>
          </a:p>
          <a:p>
            <a:pPr algn="just">
              <a:buFont typeface="Arial" charset="0"/>
              <a:buChar char="•"/>
            </a:pPr>
            <a:r>
              <a:rPr lang="ru-RU" sz="2800" i="1" smtClean="0">
                <a:solidFill>
                  <a:srgbClr val="6C3526"/>
                </a:solidFill>
              </a:rPr>
              <a:t>способность к восприятию чувств других людей;</a:t>
            </a:r>
          </a:p>
          <a:p>
            <a:pPr algn="just">
              <a:buFont typeface="Arial" charset="0"/>
              <a:buChar char="•"/>
            </a:pPr>
            <a:r>
              <a:rPr lang="ru-RU" sz="2800" i="1" smtClean="0">
                <a:solidFill>
                  <a:srgbClr val="6C3526"/>
                </a:solidFill>
              </a:rPr>
              <a:t>способность оценивать своё поведение и поступки;</a:t>
            </a:r>
          </a:p>
          <a:p>
            <a:pPr algn="just">
              <a:buFont typeface="Arial" charset="0"/>
              <a:buChar char="•"/>
            </a:pPr>
            <a:r>
              <a:rPr lang="ru-RU" sz="2800" i="1" smtClean="0">
                <a:solidFill>
                  <a:srgbClr val="6C3526"/>
                </a:solidFill>
              </a:rPr>
              <a:t>развитие доброжелательности, доверия и внимательности к людям;</a:t>
            </a:r>
          </a:p>
          <a:p>
            <a:pPr algn="just">
              <a:buFont typeface="Arial" charset="0"/>
              <a:buChar char="•"/>
            </a:pPr>
            <a:r>
              <a:rPr lang="ru-RU" sz="2800" i="1" smtClean="0">
                <a:solidFill>
                  <a:srgbClr val="6C3526"/>
                </a:solidFill>
              </a:rPr>
              <a:t>готовность к сотрудничеству и дружбе;</a:t>
            </a:r>
          </a:p>
          <a:p>
            <a:pPr algn="just">
              <a:buFont typeface="Arial" charset="0"/>
              <a:buChar char="•"/>
            </a:pPr>
            <a:r>
              <a:rPr lang="ru-RU" sz="2800" i="1" smtClean="0">
                <a:solidFill>
                  <a:srgbClr val="6C3526"/>
                </a:solidFill>
              </a:rPr>
              <a:t>формирование чувства прекрасного и эстетических чувств на основе знакомства с мировой и отечественной культурой.</a:t>
            </a:r>
          </a:p>
          <a:p>
            <a:pPr>
              <a:buFont typeface="Arial" charset="0"/>
              <a:buChar char="•"/>
            </a:pPr>
            <a:endParaRPr lang="ru-RU" sz="2800" i="1" smtClean="0">
              <a:solidFill>
                <a:srgbClr val="000099"/>
              </a:solidFill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endParaRPr lang="ru-RU" sz="3500" b="1" dirty="0" smtClean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12290" name="Rectangle 3"/>
          <p:cNvSpPr>
            <a:spLocks noGrp="1"/>
          </p:cNvSpPr>
          <p:nvPr>
            <p:ph type="body" idx="4294967295"/>
          </p:nvPr>
        </p:nvSpPr>
        <p:spPr>
          <a:xfrm>
            <a:off x="1435100" y="1447800"/>
            <a:ext cx="7556500" cy="48006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ru-RU" sz="2800" i="1" smtClean="0">
              <a:solidFill>
                <a:srgbClr val="8E4632"/>
              </a:solidFill>
            </a:endParaRPr>
          </a:p>
        </p:txBody>
      </p:sp>
      <p:sp>
        <p:nvSpPr>
          <p:cNvPr id="2" name="Блок-схема: альтернативный процесс 1"/>
          <p:cNvSpPr/>
          <p:nvPr/>
        </p:nvSpPr>
        <p:spPr>
          <a:xfrm>
            <a:off x="2209800" y="228600"/>
            <a:ext cx="5791200" cy="990600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srgbClr val="8E4632"/>
                </a:solidFill>
              </a:rPr>
              <a:t>Выразительное чтение</a:t>
            </a:r>
            <a:endParaRPr lang="ru-RU" sz="3600" dirty="0">
              <a:solidFill>
                <a:srgbClr val="8E4632"/>
              </a:solidFill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890588" y="2133600"/>
            <a:ext cx="2667000" cy="3200400"/>
          </a:xfrm>
          <a:prstGeom prst="flowChartAlternateProcess">
            <a:avLst/>
          </a:prstGeom>
          <a:solidFill>
            <a:srgbClr val="FFD8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400" b="1" i="1" dirty="0">
                <a:solidFill>
                  <a:srgbClr val="8E4632"/>
                </a:solidFill>
              </a:rPr>
              <a:t>техника речи: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ru-RU" sz="2400" b="1" i="1" dirty="0">
                <a:solidFill>
                  <a:srgbClr val="8E4632"/>
                </a:solidFill>
              </a:rPr>
              <a:t> </a:t>
            </a:r>
            <a:r>
              <a:rPr lang="ru-RU" sz="2400" i="1" dirty="0">
                <a:solidFill>
                  <a:srgbClr val="8E4632"/>
                </a:solidFill>
              </a:rPr>
              <a:t>дыхание,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ru-RU" sz="2400" i="1" dirty="0">
                <a:solidFill>
                  <a:srgbClr val="8E4632"/>
                </a:solidFill>
              </a:rPr>
              <a:t> голос,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ru-RU" sz="2400" i="1" dirty="0">
                <a:solidFill>
                  <a:srgbClr val="8E4632"/>
                </a:solidFill>
              </a:rPr>
              <a:t>дикция,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ru-RU" sz="2400" i="1" dirty="0">
                <a:solidFill>
                  <a:srgbClr val="8E4632"/>
                </a:solidFill>
              </a:rPr>
              <a:t>соблюдение орфоэпических норм. </a:t>
            </a: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3657600" y="3124200"/>
            <a:ext cx="2743200" cy="3200400"/>
          </a:xfrm>
          <a:prstGeom prst="flowChartAlternateProcess">
            <a:avLst/>
          </a:prstGeom>
          <a:solidFill>
            <a:srgbClr val="FFD8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400" b="1" i="1">
                <a:solidFill>
                  <a:srgbClr val="8E4632"/>
                </a:solidFill>
              </a:rPr>
              <a:t>интонация: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2400" i="1">
                <a:solidFill>
                  <a:srgbClr val="8E4632"/>
                </a:solidFill>
              </a:rPr>
              <a:t> громкость,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2400" i="1">
                <a:solidFill>
                  <a:srgbClr val="8E4632"/>
                </a:solidFill>
              </a:rPr>
              <a:t> паузы,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2400" i="1">
                <a:solidFill>
                  <a:srgbClr val="8E4632"/>
                </a:solidFill>
              </a:rPr>
              <a:t> темп,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2400" i="1">
                <a:solidFill>
                  <a:srgbClr val="8E4632"/>
                </a:solidFill>
              </a:rPr>
              <a:t> ритм,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2400" i="1">
                <a:solidFill>
                  <a:srgbClr val="8E4632"/>
                </a:solidFill>
              </a:rPr>
              <a:t> мелодика,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2400" i="1">
                <a:solidFill>
                  <a:srgbClr val="8E4632"/>
                </a:solidFill>
              </a:rPr>
              <a:t> тон,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2400" i="1">
                <a:solidFill>
                  <a:srgbClr val="8E4632"/>
                </a:solidFill>
              </a:rPr>
              <a:t> тембр.</a:t>
            </a: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6553200" y="2133600"/>
            <a:ext cx="2514600" cy="3200400"/>
          </a:xfrm>
          <a:prstGeom prst="flowChartAlternateProcess">
            <a:avLst/>
          </a:prstGeom>
          <a:solidFill>
            <a:srgbClr val="FFD8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i="1">
                <a:solidFill>
                  <a:srgbClr val="8E4632"/>
                </a:solidFill>
              </a:rPr>
              <a:t>неязыковые средства  выразитель</a:t>
            </a:r>
          </a:p>
          <a:p>
            <a:pPr algn="ctr">
              <a:defRPr/>
            </a:pPr>
            <a:r>
              <a:rPr lang="ru-RU" sz="2400" b="1" i="1">
                <a:solidFill>
                  <a:srgbClr val="8E4632"/>
                </a:solidFill>
              </a:rPr>
              <a:t>ности:</a:t>
            </a:r>
          </a:p>
          <a:p>
            <a:pPr algn="ctr">
              <a:buFont typeface="Wingdings" pitchFamily="2" charset="2"/>
              <a:buChar char="Ø"/>
              <a:defRPr/>
            </a:pPr>
            <a:r>
              <a:rPr lang="ru-RU" sz="2400" i="1">
                <a:solidFill>
                  <a:srgbClr val="8E4632"/>
                </a:solidFill>
              </a:rPr>
              <a:t>мимика,</a:t>
            </a:r>
          </a:p>
          <a:p>
            <a:pPr algn="ctr">
              <a:buFont typeface="Wingdings" pitchFamily="2" charset="2"/>
              <a:buChar char="Ø"/>
              <a:defRPr/>
            </a:pPr>
            <a:r>
              <a:rPr lang="ru-RU" sz="2400" i="1">
                <a:solidFill>
                  <a:srgbClr val="8E4632"/>
                </a:solidFill>
              </a:rPr>
              <a:t> жесты.</a:t>
            </a:r>
            <a:endParaRPr lang="ru-RU" sz="2400">
              <a:solidFill>
                <a:srgbClr val="FFFFFF"/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 rot="2059130">
            <a:off x="4025900" y="1144588"/>
            <a:ext cx="228600" cy="1600200"/>
          </a:xfrm>
          <a:prstGeom prst="downArrow">
            <a:avLst/>
          </a:prstGeom>
          <a:solidFill>
            <a:srgbClr val="63B7C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4876800" y="1450975"/>
            <a:ext cx="228600" cy="1600200"/>
          </a:xfrm>
          <a:prstGeom prst="downArrow">
            <a:avLst/>
          </a:prstGeom>
          <a:solidFill>
            <a:srgbClr val="63B7C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 rot="19067665">
            <a:off x="5816600" y="1089025"/>
            <a:ext cx="228600" cy="1600200"/>
          </a:xfrm>
          <a:prstGeom prst="downArrow">
            <a:avLst/>
          </a:prstGeom>
          <a:solidFill>
            <a:srgbClr val="63B7C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8_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8_Солнцестоя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1516</TotalTime>
  <Words>749</Words>
  <Application>Microsoft Office PowerPoint</Application>
  <PresentationFormat>Экран (4:3)</PresentationFormat>
  <Paragraphs>249</Paragraphs>
  <Slides>21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3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32" baseType="lpstr">
      <vt:lpstr>Arial</vt:lpstr>
      <vt:lpstr>Wingdings 2</vt:lpstr>
      <vt:lpstr>Verdana</vt:lpstr>
      <vt:lpstr>Calibri</vt:lpstr>
      <vt:lpstr>Corbel</vt:lpstr>
      <vt:lpstr>Wingdings</vt:lpstr>
      <vt:lpstr>Times New Roman</vt:lpstr>
      <vt:lpstr>8_Солнцестояние</vt:lpstr>
      <vt:lpstr>8_Солнцестояние</vt:lpstr>
      <vt:lpstr>8_Солнцестояние</vt:lpstr>
      <vt:lpstr>Диаграмма Microsoft Excel</vt:lpstr>
      <vt:lpstr>Слайд 1</vt:lpstr>
      <vt:lpstr>ПРОБЛЕМА:</vt:lpstr>
      <vt:lpstr>Слайд 3</vt:lpstr>
      <vt:lpstr>XIX век.  Кризис чтения.  Поиск новой методики.</vt:lpstr>
      <vt:lpstr>Современные технологии и методики смыслового чтения: </vt:lpstr>
      <vt:lpstr>Современные технологии и методики смыслового чтения: </vt:lpstr>
      <vt:lpstr>Цель педагогического опыта: формирование личностных УУД с помощью методики творческого чтения</vt:lpstr>
      <vt:lpstr>Личностные УУД : </vt:lpstr>
      <vt:lpstr>Слайд 9</vt:lpstr>
      <vt:lpstr>Упражнения на дыхание</vt:lpstr>
      <vt:lpstr>Упражнения для развития голоса</vt:lpstr>
      <vt:lpstr>Работа со скороговорками: </vt:lpstr>
      <vt:lpstr>Работа над интонацией </vt:lpstr>
      <vt:lpstr>Слайд 14</vt:lpstr>
      <vt:lpstr>Результативность опыта </vt:lpstr>
      <vt:lpstr>Результативность опыта (сформированность личностных УУД учащихся  1 класса 2013-2014 учебного года)</vt:lpstr>
      <vt:lpstr>Слайд 17</vt:lpstr>
      <vt:lpstr>Слайд 18</vt:lpstr>
      <vt:lpstr>Слайд 19</vt:lpstr>
      <vt:lpstr>Диапазон использования методики творческого чтения: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Tatyana</dc:creator>
  <cp:lastModifiedBy>User</cp:lastModifiedBy>
  <cp:revision>73</cp:revision>
  <cp:lastPrinted>1601-01-01T00:00:00Z</cp:lastPrinted>
  <dcterms:created xsi:type="dcterms:W3CDTF">1601-01-01T00:00:00Z</dcterms:created>
  <dcterms:modified xsi:type="dcterms:W3CDTF">2014-08-14T10:09:21Z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