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8" r:id="rId10"/>
    <p:sldId id="268" r:id="rId11"/>
    <p:sldId id="269" r:id="rId12"/>
    <p:sldId id="270" r:id="rId13"/>
    <p:sldId id="279" r:id="rId14"/>
    <p:sldId id="271" r:id="rId15"/>
    <p:sldId id="272" r:id="rId16"/>
    <p:sldId id="280" r:id="rId17"/>
    <p:sldId id="281" r:id="rId18"/>
    <p:sldId id="273" r:id="rId19"/>
    <p:sldId id="274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191163604549433"/>
          <c:y val="4.5016943334675381E-2"/>
          <c:w val="0.56115176779373166"/>
          <c:h val="0.49755754023558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Исследоват-е </c:v>
                </c:pt>
                <c:pt idx="1">
                  <c:v>Менеджер-е</c:v>
                </c:pt>
                <c:pt idx="2">
                  <c:v>Коммуникат-е</c:v>
                </c:pt>
                <c:pt idx="3">
                  <c:v>Презентац-е</c:v>
                </c:pt>
                <c:pt idx="4">
                  <c:v>Рефлексив-е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4</c:v>
                </c:pt>
                <c:pt idx="2">
                  <c:v>4</c:v>
                </c:pt>
                <c:pt idx="3">
                  <c:v>4.0999999999999996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Исследоват-е </c:v>
                </c:pt>
                <c:pt idx="1">
                  <c:v>Менеджер-е</c:v>
                </c:pt>
                <c:pt idx="2">
                  <c:v>Коммуникат-е</c:v>
                </c:pt>
                <c:pt idx="3">
                  <c:v>Презентац-е</c:v>
                </c:pt>
                <c:pt idx="4">
                  <c:v>Рефлексив-е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5.6</c:v>
                </c:pt>
                <c:pt idx="1">
                  <c:v>4.3</c:v>
                </c:pt>
                <c:pt idx="2">
                  <c:v>4.8</c:v>
                </c:pt>
                <c:pt idx="3">
                  <c:v>4.9000000000000004</c:v>
                </c:pt>
                <c:pt idx="4">
                  <c:v>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Исследоват-е </c:v>
                </c:pt>
                <c:pt idx="1">
                  <c:v>Менеджер-е</c:v>
                </c:pt>
                <c:pt idx="2">
                  <c:v>Коммуникат-е</c:v>
                </c:pt>
                <c:pt idx="3">
                  <c:v>Презентац-е</c:v>
                </c:pt>
                <c:pt idx="4">
                  <c:v>Рефлексив-е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6.1</c:v>
                </c:pt>
                <c:pt idx="1">
                  <c:v>5.7</c:v>
                </c:pt>
                <c:pt idx="2">
                  <c:v>5.9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15712"/>
        <c:axId val="132518272"/>
      </c:barChart>
      <c:catAx>
        <c:axId val="13251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2518272"/>
        <c:crosses val="autoZero"/>
        <c:auto val="1"/>
        <c:lblAlgn val="ctr"/>
        <c:lblOffset val="100"/>
        <c:noMultiLvlLbl val="0"/>
      </c:catAx>
      <c:valAx>
        <c:axId val="13251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51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5876691884098"/>
          <c:y val="0.19780891583304944"/>
          <c:w val="0.19406077916730996"/>
          <c:h val="0.316565819628975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8E58-AF6C-4CA4-AC3F-BBBEF777A4D4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7230E-33A4-4B90-ACFC-A98DA9CD6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7230E-33A4-4B90-ACFC-A98DA9CD6CB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4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600200" y="1752600"/>
            <a:ext cx="6858000" cy="395128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Гандалоева</a:t>
            </a:r>
            <a:r>
              <a:rPr lang="ru-RU" sz="4000" b="1" dirty="0" smtClean="0">
                <a:solidFill>
                  <a:srgbClr val="C00000"/>
                </a:solidFill>
              </a:rPr>
              <a:t>  Х. Н.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r>
              <a:rPr lang="ru-RU" sz="4000" b="1" dirty="0" smtClean="0">
                <a:solidFill>
                  <a:srgbClr val="C00000"/>
                </a:solidFill>
              </a:rPr>
              <a:t>Республика  Ингушетия</a:t>
            </a:r>
          </a:p>
          <a:p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Дмитрий\Desktop\шапка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Цель:  </a:t>
            </a:r>
            <a:r>
              <a:rPr lang="ru-RU" sz="2000" dirty="0" smtClean="0">
                <a:solidFill>
                  <a:srgbClr val="C00000"/>
                </a:solidFill>
              </a:rPr>
              <a:t>продемонстрировать свой опыт работы по проблеме активизации познавательной самостоятельности учащихся, основываясь на научные разработки </a:t>
            </a:r>
            <a:r>
              <a:rPr lang="ru-RU" sz="2000" dirty="0" smtClean="0">
                <a:solidFill>
                  <a:srgbClr val="C00000"/>
                </a:solidFill>
              </a:rPr>
              <a:t>передовых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педагогов-исследователей</a:t>
            </a:r>
            <a:r>
              <a:rPr lang="ru-RU" sz="2000" dirty="0" smtClean="0">
                <a:solidFill>
                  <a:srgbClr val="C00000"/>
                </a:solidFill>
              </a:rPr>
              <a:t>: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Д.Б.Эльконина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 err="1" smtClean="0">
                <a:solidFill>
                  <a:srgbClr val="C00000"/>
                </a:solidFill>
              </a:rPr>
              <a:t>В.В.Давыдова</a:t>
            </a:r>
            <a:r>
              <a:rPr lang="ru-RU" sz="2000" dirty="0" smtClean="0">
                <a:solidFill>
                  <a:srgbClr val="C00000"/>
                </a:solidFill>
              </a:rPr>
              <a:t>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С.Т.Шацкого</a:t>
            </a:r>
            <a:r>
              <a:rPr lang="ru-RU" sz="2000" dirty="0" smtClean="0">
                <a:solidFill>
                  <a:srgbClr val="C00000"/>
                </a:solidFill>
              </a:rPr>
              <a:t>, А.С. Макаренко,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А.Н.Иоффе</a:t>
            </a:r>
            <a:r>
              <a:rPr lang="ru-RU" sz="2000" dirty="0" smtClean="0">
                <a:solidFill>
                  <a:srgbClr val="C00000"/>
                </a:solidFill>
              </a:rPr>
              <a:t>, А. </a:t>
            </a:r>
            <a:r>
              <a:rPr lang="ru-RU" sz="2000" dirty="0" err="1" smtClean="0">
                <a:solidFill>
                  <a:srgbClr val="C00000"/>
                </a:solidFill>
              </a:rPr>
              <a:t>Асмолова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Г.С.Батищева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</a:rPr>
              <a:t>А.Ц.Гармаева</a:t>
            </a:r>
            <a:r>
              <a:rPr lang="ru-RU" sz="2000" dirty="0" smtClean="0">
                <a:solidFill>
                  <a:srgbClr val="C00000"/>
                </a:solidFill>
              </a:rPr>
              <a:t> …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Задачи: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вовлекать каждого ученика в различные виды практической деятельности, развивать  творческие и индивидуальные способности учащихся, включать их в реальное общение,  совместной труд, формировать умение анализировать полученную информацию, оформлять ее схематически и делать выводы.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Для </a:t>
            </a:r>
            <a:r>
              <a:rPr lang="ru-RU" sz="2000" dirty="0" smtClean="0">
                <a:solidFill>
                  <a:srgbClr val="C00000"/>
                </a:solidFill>
              </a:rPr>
              <a:t>решения этих задач наиболее органичным является обучение через практику, используя методы проектов и словесных схем.  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2438400" cy="60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4400" y="4419600"/>
            <a:ext cx="2974975" cy="3048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334000"/>
            <a:ext cx="2895600" cy="102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105400"/>
            <a:ext cx="3051175" cy="1254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D:\фото экология олимп\IMG_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826" y="1219200"/>
            <a:ext cx="430597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783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Основная идея опыта :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идея </a:t>
            </a:r>
            <a:r>
              <a:rPr lang="ru-RU" sz="3100" dirty="0" err="1" smtClean="0">
                <a:solidFill>
                  <a:srgbClr val="C00000"/>
                </a:solidFill>
              </a:rPr>
              <a:t>деятельностно</a:t>
            </a:r>
            <a:r>
              <a:rPr lang="ru-RU" sz="3100" dirty="0" smtClean="0">
                <a:solidFill>
                  <a:srgbClr val="C00000"/>
                </a:solidFill>
              </a:rPr>
              <a:t>-практического способа обучения, акцент на обучение через практику, развитие самостоятельности учащихся для достижения </a:t>
            </a:r>
            <a:r>
              <a:rPr lang="ru-RU" sz="31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3100" dirty="0" smtClean="0">
                <a:solidFill>
                  <a:srgbClr val="C00000"/>
                </a:solidFill>
              </a:rPr>
              <a:t>, предметных и личностных результатов согласно требованиям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ФГОС</a:t>
            </a:r>
            <a:r>
              <a:rPr lang="ru-RU" sz="3100" dirty="0" smtClean="0">
                <a:solidFill>
                  <a:srgbClr val="C00000"/>
                </a:solidFill>
              </a:rPr>
              <a:t>.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Использование 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инновационных методов</a:t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 технологий.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410200"/>
            <a:ext cx="1600200" cy="95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715000"/>
            <a:ext cx="2060575" cy="645320"/>
          </a:xfrm>
        </p:spPr>
        <p:txBody>
          <a:bodyPr/>
          <a:lstStyle/>
          <a:p>
            <a:endParaRPr lang="ru-RU"/>
          </a:p>
        </p:txBody>
      </p:sp>
      <p:pic>
        <p:nvPicPr>
          <p:cNvPr id="20482" name="Picture 2" descr="D:\фото экология олимп\IMG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471564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1847088"/>
            <a:ext cx="228600" cy="667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152400" y="0"/>
            <a:ext cx="9448800" cy="590312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Целевое </a:t>
            </a:r>
            <a:r>
              <a:rPr lang="ru-RU" sz="2000" dirty="0" smtClean="0">
                <a:solidFill>
                  <a:srgbClr val="002060"/>
                </a:solidFill>
              </a:rPr>
              <a:t>назначение метода </a:t>
            </a:r>
            <a:r>
              <a:rPr lang="ru-RU" sz="2000" dirty="0">
                <a:solidFill>
                  <a:srgbClr val="002060"/>
                </a:solidFill>
              </a:rPr>
              <a:t>проектов  </a:t>
            </a:r>
            <a:r>
              <a:rPr lang="ru-RU" sz="2000" dirty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>развитие познавательных, творческих навыков учащихся, умений самостоятельно конструировать свои знания, умений ориентироваться в информационном пространстве, развитие критического мышления.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Практикуется </a:t>
            </a:r>
            <a:r>
              <a:rPr lang="ru-RU" sz="2000" dirty="0" smtClean="0">
                <a:solidFill>
                  <a:srgbClr val="002060"/>
                </a:solidFill>
              </a:rPr>
              <a:t>как внеурочная деятельность учащихся.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Основные </a:t>
            </a:r>
            <a:r>
              <a:rPr lang="ru-RU" sz="2000" dirty="0" smtClean="0">
                <a:solidFill>
                  <a:srgbClr val="002060"/>
                </a:solidFill>
              </a:rPr>
              <a:t>этапами </a:t>
            </a:r>
            <a:r>
              <a:rPr lang="ru-RU" sz="2000" dirty="0" smtClean="0">
                <a:solidFill>
                  <a:srgbClr val="002060"/>
                </a:solidFill>
              </a:rPr>
              <a:t>работы: </a:t>
            </a:r>
            <a:r>
              <a:rPr lang="ru-RU" sz="2000" dirty="0" smtClean="0">
                <a:solidFill>
                  <a:srgbClr val="C00000"/>
                </a:solidFill>
              </a:rPr>
              <a:t>постановка цели; сбор </a:t>
            </a:r>
            <a:r>
              <a:rPr lang="ru-RU" sz="2000" dirty="0" smtClean="0">
                <a:solidFill>
                  <a:srgbClr val="C00000"/>
                </a:solidFill>
              </a:rPr>
              <a:t>и обработка необходимой </a:t>
            </a:r>
            <a:r>
              <a:rPr lang="ru-RU" sz="2000" dirty="0" smtClean="0">
                <a:solidFill>
                  <a:srgbClr val="C00000"/>
                </a:solidFill>
              </a:rPr>
              <a:t>информации; самообразование </a:t>
            </a:r>
            <a:r>
              <a:rPr lang="ru-RU" sz="2000" dirty="0" smtClean="0">
                <a:solidFill>
                  <a:srgbClr val="C00000"/>
                </a:solidFill>
              </a:rPr>
              <a:t>и актуализация знаний при консультативной помощи </a:t>
            </a:r>
            <a:r>
              <a:rPr lang="ru-RU" sz="2000" dirty="0" smtClean="0">
                <a:solidFill>
                  <a:srgbClr val="C00000"/>
                </a:solidFill>
              </a:rPr>
              <a:t>учителя; обобщение </a:t>
            </a:r>
            <a:r>
              <a:rPr lang="ru-RU" sz="2000" dirty="0" smtClean="0">
                <a:solidFill>
                  <a:srgbClr val="C00000"/>
                </a:solidFill>
              </a:rPr>
              <a:t>результатов и </a:t>
            </a:r>
            <a:r>
              <a:rPr lang="ru-RU" sz="2000" dirty="0" smtClean="0">
                <a:solidFill>
                  <a:srgbClr val="C00000"/>
                </a:solidFill>
              </a:rPr>
              <a:t>выводы; защита </a:t>
            </a:r>
            <a:r>
              <a:rPr lang="ru-RU" sz="2000" dirty="0" smtClean="0">
                <a:solidFill>
                  <a:srgbClr val="C00000"/>
                </a:solidFill>
              </a:rPr>
              <a:t>проекта; анализ успехов и ошибок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Ежегодно мои ученики становятся победителями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призерами муниципальных и региональных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олимпиад</a:t>
            </a:r>
            <a:r>
              <a:rPr lang="ru-RU" sz="2000" dirty="0">
                <a:solidFill>
                  <a:srgbClr val="C00000"/>
                </a:solidFill>
              </a:rPr>
              <a:t>, форумов «Одаренные дети» и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dirty="0">
                <a:solidFill>
                  <a:srgbClr val="C00000"/>
                </a:solidFill>
              </a:rPr>
              <a:t>Зеленая планета». В 2012 г. на заключительном 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этапе </a:t>
            </a:r>
            <a:r>
              <a:rPr lang="ru-RU" sz="2000" dirty="0">
                <a:solidFill>
                  <a:srgbClr val="C00000"/>
                </a:solidFill>
              </a:rPr>
              <a:t>Всероссийской </a:t>
            </a:r>
            <a:r>
              <a:rPr lang="ru-RU" sz="2000" dirty="0" smtClean="0">
                <a:solidFill>
                  <a:srgbClr val="C00000"/>
                </a:solidFill>
              </a:rPr>
              <a:t>олимпиады школьников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в </a:t>
            </a:r>
            <a:r>
              <a:rPr lang="ru-RU" sz="2000" dirty="0" err="1">
                <a:solidFill>
                  <a:srgbClr val="C00000"/>
                </a:solidFill>
              </a:rPr>
              <a:t>г.Оренбург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наш проект  набрал </a:t>
            </a:r>
            <a:r>
              <a:rPr lang="ru-RU" sz="2000" dirty="0">
                <a:solidFill>
                  <a:srgbClr val="C00000"/>
                </a:solidFill>
              </a:rPr>
              <a:t>максимальное количество баллов</a:t>
            </a:r>
            <a:r>
              <a:rPr lang="ru-RU" sz="2000" dirty="0" smtClean="0">
                <a:solidFill>
                  <a:srgbClr val="C00000"/>
                </a:solidFill>
              </a:rPr>
              <a:t>!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Условия </a:t>
            </a:r>
            <a:r>
              <a:rPr lang="ru-RU" sz="2000" dirty="0">
                <a:solidFill>
                  <a:srgbClr val="002060"/>
                </a:solidFill>
              </a:rPr>
              <a:t>эффективности</a:t>
            </a:r>
            <a:r>
              <a:rPr lang="ru-RU" sz="2000" dirty="0">
                <a:solidFill>
                  <a:srgbClr val="C00000"/>
                </a:solidFill>
              </a:rPr>
              <a:t>: при проведении проектной работы учителю необходимо обеспечить заинтересованность детей в работе над проектом, мотивацию, которая станет незатухающим источником энергии для самостоятельной деятельности и творческой </a:t>
            </a:r>
            <a:r>
              <a:rPr lang="ru-RU" sz="2000" dirty="0" smtClean="0">
                <a:solidFill>
                  <a:srgbClr val="C00000"/>
                </a:solidFill>
              </a:rPr>
              <a:t>активности, подвести  итог проекта в форме презентации </a:t>
            </a:r>
            <a:r>
              <a:rPr lang="ru-RU" sz="2000" dirty="0">
                <a:solidFill>
                  <a:srgbClr val="C00000"/>
                </a:solidFill>
              </a:rPr>
              <a:t>полученных результатов. 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077200" y="2209800"/>
            <a:ext cx="609600" cy="415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997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«Когда ребенок включается в какую-то деятельность, то работает фантазия, умственное представление, работает эмоция, эмоциональное переживание…» </a:t>
            </a:r>
            <a:r>
              <a:rPr lang="ru-RU" sz="2400" b="1" dirty="0" err="1" smtClean="0">
                <a:solidFill>
                  <a:srgbClr val="C00000"/>
                </a:solidFill>
              </a:rPr>
              <a:t>А.Ц.Гармаев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5" y="2735825"/>
            <a:ext cx="2290097" cy="1717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2674374"/>
            <a:ext cx="2235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712473"/>
            <a:ext cx="2184401" cy="1638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-152400" y="1143000"/>
            <a:ext cx="9296400" cy="5715000"/>
          </a:xfrm>
        </p:spPr>
        <p:txBody>
          <a:bodyPr>
            <a:normAutofit/>
          </a:bodyPr>
          <a:lstStyle/>
          <a:p>
            <a:r>
              <a:rPr lang="ru-RU" dirty="0"/>
              <a:t>Цель: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формирование </a:t>
            </a:r>
            <a:r>
              <a:rPr lang="ru-RU" dirty="0">
                <a:solidFill>
                  <a:srgbClr val="C00000"/>
                </a:solidFill>
              </a:rPr>
              <a:t>у обучающихся готовности и способности</a:t>
            </a:r>
          </a:p>
          <a:p>
            <a:r>
              <a:rPr lang="ru-RU" dirty="0">
                <a:solidFill>
                  <a:srgbClr val="C00000"/>
                </a:solidFill>
              </a:rPr>
              <a:t> самостоятельно, творчески осваивать учебный материал</a:t>
            </a:r>
          </a:p>
          <a:p>
            <a:r>
              <a:rPr lang="ru-RU" dirty="0">
                <a:solidFill>
                  <a:srgbClr val="C00000"/>
                </a:solidFill>
              </a:rPr>
              <a:t>и применять полученные знания на практике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Технология составления словесных </a:t>
            </a:r>
            <a:r>
              <a:rPr lang="ru-RU" dirty="0" smtClean="0">
                <a:solidFill>
                  <a:srgbClr val="002060"/>
                </a:solidFill>
              </a:rPr>
              <a:t>схем: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прочитайте </a:t>
            </a:r>
            <a:r>
              <a:rPr lang="ru-RU" dirty="0">
                <a:solidFill>
                  <a:srgbClr val="C00000"/>
                </a:solidFill>
              </a:rPr>
              <a:t>текст, выделите </a:t>
            </a:r>
            <a:r>
              <a:rPr lang="ru-RU" dirty="0" smtClean="0">
                <a:solidFill>
                  <a:srgbClr val="C00000"/>
                </a:solidFill>
              </a:rPr>
              <a:t>основную </a:t>
            </a:r>
            <a:r>
              <a:rPr lang="ru-RU" dirty="0">
                <a:solidFill>
                  <a:srgbClr val="C00000"/>
                </a:solidFill>
              </a:rPr>
              <a:t>мысль </a:t>
            </a:r>
            <a:r>
              <a:rPr lang="ru-RU" dirty="0" smtClean="0">
                <a:solidFill>
                  <a:srgbClr val="C00000"/>
                </a:solidFill>
              </a:rPr>
              <a:t>текста, обозначьте </a:t>
            </a:r>
            <a:r>
              <a:rPr lang="ru-RU" dirty="0">
                <a:solidFill>
                  <a:srgbClr val="C00000"/>
                </a:solidFill>
              </a:rPr>
              <a:t>основную </a:t>
            </a:r>
            <a:r>
              <a:rPr lang="ru-RU" dirty="0" smtClean="0">
                <a:solidFill>
                  <a:srgbClr val="C00000"/>
                </a:solidFill>
              </a:rPr>
              <a:t>проблему как </a:t>
            </a:r>
            <a:r>
              <a:rPr lang="ru-RU" dirty="0">
                <a:solidFill>
                  <a:srgbClr val="C00000"/>
                </a:solidFill>
              </a:rPr>
              <a:t>заголовок </a:t>
            </a:r>
            <a:r>
              <a:rPr lang="ru-RU" dirty="0" smtClean="0">
                <a:solidFill>
                  <a:srgbClr val="C00000"/>
                </a:solidFill>
              </a:rPr>
              <a:t>схемы, согласно </a:t>
            </a:r>
            <a:r>
              <a:rPr lang="ru-RU" dirty="0">
                <a:solidFill>
                  <a:srgbClr val="C00000"/>
                </a:solidFill>
              </a:rPr>
              <a:t>проблеме выделите главные и второстепенные  явления, разбейте их на </a:t>
            </a:r>
            <a:r>
              <a:rPr lang="ru-RU" dirty="0" smtClean="0">
                <a:solidFill>
                  <a:srgbClr val="C00000"/>
                </a:solidFill>
              </a:rPr>
              <a:t>группы, составьте схему, устанавливайте </a:t>
            </a:r>
            <a:r>
              <a:rPr lang="ru-RU" dirty="0">
                <a:solidFill>
                  <a:srgbClr val="C00000"/>
                </a:solidFill>
              </a:rPr>
              <a:t>не только вертикальные, но и горизонтальные </a:t>
            </a:r>
            <a:r>
              <a:rPr lang="ru-RU" dirty="0" smtClean="0">
                <a:solidFill>
                  <a:srgbClr val="C00000"/>
                </a:solidFill>
              </a:rPr>
              <a:t>связи, проверьте</a:t>
            </a:r>
            <a:r>
              <a:rPr lang="ru-RU" dirty="0">
                <a:solidFill>
                  <a:srgbClr val="C00000"/>
                </a:solidFill>
              </a:rPr>
              <a:t>, отражает ли  схема основную проблему, изложенную в тексте.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991600" y="228600"/>
            <a:ext cx="1222375" cy="1102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67" y="2712473"/>
            <a:ext cx="2321233" cy="174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Диапазон опыта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система уроков и внеклассной работы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Новизна опыта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:  компактность, логичность, информационная насыщенность,  доходчивость, убедительность, лаконичность, универсальность; 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повышение уровня активности и качества знаний школьников в предметных областях, самостоятельное конструирование своих знаний,  ориентирование в информационном пространстве, развитие критического мышления.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467600" y="6324600"/>
            <a:ext cx="1524000" cy="7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96000" y="5943600"/>
            <a:ext cx="4041775" cy="654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620000" y="6248400"/>
            <a:ext cx="1295400" cy="1119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171039" y="5638800"/>
            <a:ext cx="1146175" cy="797720"/>
          </a:xfrm>
        </p:spPr>
        <p:txBody>
          <a:bodyPr/>
          <a:lstStyle/>
          <a:p>
            <a:pPr lvl="2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9525"/>
          <a:stretch/>
        </p:blipFill>
        <p:spPr bwMode="auto">
          <a:xfrm>
            <a:off x="6248400" y="938981"/>
            <a:ext cx="275794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-7851"/>
          <a:stretch/>
        </p:blipFill>
        <p:spPr bwMode="auto">
          <a:xfrm>
            <a:off x="135191" y="926691"/>
            <a:ext cx="3034891" cy="238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E:\IMG_88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9"/>
          <a:stretch/>
        </p:blipFill>
        <p:spPr bwMode="auto">
          <a:xfrm>
            <a:off x="3170082" y="884904"/>
            <a:ext cx="2921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52400"/>
            <a:ext cx="7563556" cy="45815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Результаты по диагностическим методикам </a:t>
            </a:r>
            <a:r>
              <a:rPr lang="ru-RU" sz="1800" dirty="0" smtClean="0">
                <a:solidFill>
                  <a:srgbClr val="C00000"/>
                </a:solidFill>
              </a:rPr>
              <a:t>«Ценностные ориентации» </a:t>
            </a:r>
            <a:r>
              <a:rPr lang="ru-RU" sz="1800" dirty="0" err="1" smtClean="0">
                <a:solidFill>
                  <a:srgbClr val="C00000"/>
                </a:solidFill>
              </a:rPr>
              <a:t>М.Рокича</a:t>
            </a:r>
            <a:r>
              <a:rPr lang="ru-RU" sz="1800" dirty="0" smtClean="0">
                <a:solidFill>
                  <a:srgbClr val="C00000"/>
                </a:solidFill>
              </a:rPr>
              <a:t> (объект – старшеклассники, форма проведения – индивидуальная в два этапа); «Коммуникативные и организаторские способности» В.В.Синявского и </a:t>
            </a:r>
            <a:r>
              <a:rPr lang="ru-RU" sz="1800" dirty="0" err="1" smtClean="0">
                <a:solidFill>
                  <a:srgbClr val="C00000"/>
                </a:solidFill>
              </a:rPr>
              <a:t>Б.А.Федоришина</a:t>
            </a:r>
            <a:r>
              <a:rPr lang="ru-RU" sz="1800" dirty="0" smtClean="0">
                <a:solidFill>
                  <a:srgbClr val="C00000"/>
                </a:solidFill>
              </a:rPr>
              <a:t> (объект – старшеклассники, форма проведения – групповая и индивидуальная, предмет исследования – уровень развития коммуникативных и организаторских способностей </a:t>
            </a:r>
            <a:r>
              <a:rPr lang="ru-RU" sz="1800" dirty="0" smtClean="0">
                <a:solidFill>
                  <a:srgbClr val="C00000"/>
                </a:solidFill>
              </a:rPr>
              <a:t>старшеклассников</a:t>
            </a:r>
            <a:r>
              <a:rPr lang="ru-RU" sz="1800" dirty="0" smtClean="0">
                <a:solidFill>
                  <a:srgbClr val="C00000"/>
                </a:solidFill>
              </a:rPr>
              <a:t>) показали эффективность использования указанных методов и способов. Они способствовали </a:t>
            </a:r>
            <a:r>
              <a:rPr lang="ru-RU" sz="1800" dirty="0" smtClean="0">
                <a:solidFill>
                  <a:srgbClr val="C00000"/>
                </a:solidFill>
              </a:rPr>
              <a:t>формированию </a:t>
            </a:r>
            <a:r>
              <a:rPr lang="ru-RU" sz="1800" dirty="0" smtClean="0">
                <a:solidFill>
                  <a:srgbClr val="C00000"/>
                </a:solidFill>
              </a:rPr>
              <a:t>у 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у</a:t>
            </a:r>
            <a:r>
              <a:rPr lang="ru-RU" sz="1800" dirty="0" smtClean="0">
                <a:solidFill>
                  <a:srgbClr val="C00000"/>
                </a:solidFill>
              </a:rPr>
              <a:t> учащихся </a:t>
            </a:r>
            <a:r>
              <a:rPr lang="ru-RU" sz="1800" dirty="0" smtClean="0">
                <a:solidFill>
                  <a:srgbClr val="C00000"/>
                </a:solidFill>
              </a:rPr>
              <a:t>таких  ценных умений, как рефлексивные, исследовательские, коммуникативные, менеджерские (планировать деятельность, принимать решения, анализировать собственную деятельность), </a:t>
            </a:r>
            <a:r>
              <a:rPr lang="ru-RU" sz="1800" dirty="0" smtClean="0">
                <a:solidFill>
                  <a:srgbClr val="C00000"/>
                </a:solidFill>
              </a:rPr>
              <a:t>презентационные (по </a:t>
            </a:r>
            <a:r>
              <a:rPr lang="ru-RU" sz="1800" dirty="0" smtClean="0">
                <a:solidFill>
                  <a:srgbClr val="C00000"/>
                </a:solidFill>
              </a:rPr>
              <a:t>данным исследований школьного психолога</a:t>
            </a:r>
            <a:r>
              <a:rPr lang="ru-RU" sz="1800" dirty="0" smtClean="0">
                <a:solidFill>
                  <a:srgbClr val="C00000"/>
                </a:solidFill>
              </a:rPr>
              <a:t>).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/>
          <a:stretch/>
        </p:blipFill>
        <p:spPr bwMode="auto">
          <a:xfrm>
            <a:off x="5105400" y="4493536"/>
            <a:ext cx="3720444" cy="22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91"/>
          <a:stretch/>
        </p:blipFill>
        <p:spPr bwMode="auto">
          <a:xfrm>
            <a:off x="304800" y="4410075"/>
            <a:ext cx="2487561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1"/>
          <a:stretch/>
        </p:blipFill>
        <p:spPr bwMode="auto">
          <a:xfrm>
            <a:off x="3124200" y="4439572"/>
            <a:ext cx="170442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0411" y="3657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lvl="2"/>
            <a:r>
              <a:rPr lang="ru-RU" b="1" dirty="0"/>
              <a:t> </a:t>
            </a:r>
            <a:r>
              <a:rPr lang="ru-RU" sz="1600" b="1" dirty="0">
                <a:solidFill>
                  <a:srgbClr val="002060"/>
                </a:solidFill>
              </a:rPr>
              <a:t>Средний балл </a:t>
            </a:r>
            <a:r>
              <a:rPr lang="ru-RU" sz="1600" b="1" dirty="0" smtClean="0">
                <a:solidFill>
                  <a:srgbClr val="002060"/>
                </a:solidFill>
              </a:rPr>
              <a:t>ЕГЭ</a:t>
            </a:r>
          </a:p>
          <a:p>
            <a:pPr lvl="2"/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по предмету биология: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793" y="3905427"/>
            <a:ext cx="136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Результаты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на «4» и «5»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44443027"/>
              </p:ext>
            </p:extLst>
          </p:nvPr>
        </p:nvGraphicFramePr>
        <p:xfrm>
          <a:off x="5410200" y="1359493"/>
          <a:ext cx="3886200" cy="309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90" y="30234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02"/>
          <a:stretch/>
        </p:blipFill>
        <p:spPr bwMode="auto">
          <a:xfrm>
            <a:off x="3657601" y="1883569"/>
            <a:ext cx="1681316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331838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64" y="3559278"/>
            <a:ext cx="4145936" cy="31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208020" y="1118720"/>
            <a:ext cx="4564380" cy="512968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5"/>
          <a:stretch/>
        </p:blipFill>
        <p:spPr bwMode="auto">
          <a:xfrm>
            <a:off x="299884" y="-594852"/>
            <a:ext cx="2529840" cy="4401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3"/>
          <a:stretch/>
        </p:blipFill>
        <p:spPr bwMode="auto">
          <a:xfrm>
            <a:off x="2609972" y="-609600"/>
            <a:ext cx="3048000" cy="525306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082"/>
          <a:stretch/>
        </p:blipFill>
        <p:spPr bwMode="auto">
          <a:xfrm>
            <a:off x="5648140" y="-644013"/>
            <a:ext cx="3214656" cy="48495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7"/>
          <a:stretch/>
        </p:blipFill>
        <p:spPr bwMode="auto">
          <a:xfrm>
            <a:off x="533400" y="3276600"/>
            <a:ext cx="2971799" cy="34746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-511" r="13196" b="511"/>
          <a:stretch/>
        </p:blipFill>
        <p:spPr bwMode="auto">
          <a:xfrm>
            <a:off x="4648200" y="3276600"/>
            <a:ext cx="3463413" cy="34746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6200" y="228600"/>
            <a:ext cx="8991600" cy="6131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Характеристика </a:t>
            </a:r>
            <a:r>
              <a:rPr lang="ru-RU" sz="2800" dirty="0" smtClean="0">
                <a:solidFill>
                  <a:srgbClr val="002060"/>
                </a:solidFill>
              </a:rPr>
              <a:t>прогностического </a:t>
            </a:r>
            <a:r>
              <a:rPr lang="ru-RU" sz="2800" dirty="0" smtClean="0">
                <a:solidFill>
                  <a:srgbClr val="002060"/>
                </a:solidFill>
              </a:rPr>
              <a:t> аспекта 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2800" dirty="0" smtClean="0">
                <a:solidFill>
                  <a:srgbClr val="002060"/>
                </a:solidFill>
              </a:rPr>
              <a:t>  педагогического </a:t>
            </a:r>
            <a:r>
              <a:rPr lang="ru-RU" sz="2800" dirty="0" smtClean="0">
                <a:solidFill>
                  <a:srgbClr val="002060"/>
                </a:solidFill>
              </a:rPr>
              <a:t>опыта.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Предлагаемый </a:t>
            </a:r>
            <a:r>
              <a:rPr lang="ru-RU" sz="2000" dirty="0" smtClean="0">
                <a:solidFill>
                  <a:srgbClr val="C00000"/>
                </a:solidFill>
              </a:rPr>
              <a:t>мною опыт работы может быть использован как опытными, так и начинающими  педагогами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Область применения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r>
              <a:rPr lang="ru-RU" sz="2000" dirty="0" smtClean="0">
                <a:solidFill>
                  <a:srgbClr val="C00000"/>
                </a:solidFill>
              </a:rPr>
              <a:t> прием схематизации при изучении курса биологии 6-11 классов в урочное время  и метод проектов во внеурочное </a:t>
            </a:r>
            <a:r>
              <a:rPr lang="ru-RU" sz="2000" dirty="0" smtClean="0">
                <a:solidFill>
                  <a:srgbClr val="C00000"/>
                </a:solidFill>
              </a:rPr>
              <a:t>время: </a:t>
            </a:r>
            <a:r>
              <a:rPr lang="ru-RU" sz="2000" dirty="0" smtClean="0">
                <a:solidFill>
                  <a:srgbClr val="C00000"/>
                </a:solidFill>
              </a:rPr>
              <a:t>на факультативных и кружковых занятиях и элективных курсах.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 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Трудоемкость </a:t>
            </a:r>
            <a:r>
              <a:rPr lang="ru-RU" sz="2400" b="1" dirty="0" smtClean="0">
                <a:solidFill>
                  <a:srgbClr val="002060"/>
                </a:solidFill>
              </a:rPr>
              <a:t>опыта: </a:t>
            </a:r>
            <a:r>
              <a:rPr lang="ru-RU" sz="2000" dirty="0" smtClean="0">
                <a:solidFill>
                  <a:srgbClr val="C00000"/>
                </a:solidFill>
              </a:rPr>
              <a:t>подготовка и проведение проектной деятельности занимает много времени, трудности в организации текущего и промежуточного контроля работы учащихся над проектами; не все учащиеся обладают определенной системой знаний, а их отсутствие не позволит им  продуктивно работать со схемами.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Литература (1 слайд)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4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/>
          <a:stretch/>
        </p:blipFill>
        <p:spPr bwMode="auto">
          <a:xfrm>
            <a:off x="0" y="55306"/>
            <a:ext cx="429178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r="2527"/>
          <a:stretch/>
        </p:blipFill>
        <p:spPr bwMode="auto">
          <a:xfrm>
            <a:off x="4586748" y="3200400"/>
            <a:ext cx="434094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/>
          <a:stretch/>
        </p:blipFill>
        <p:spPr bwMode="auto">
          <a:xfrm rot="21373005">
            <a:off x="3268834" y="649877"/>
            <a:ext cx="1600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7069"/>
          <a:stretch/>
        </p:blipFill>
        <p:spPr bwMode="auto">
          <a:xfrm>
            <a:off x="186421" y="3217606"/>
            <a:ext cx="38825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фото   ХАВА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/>
          <a:srcRect b="13544"/>
          <a:stretch/>
        </p:blipFill>
        <p:spPr>
          <a:xfrm rot="5400000">
            <a:off x="2781303" y="114297"/>
            <a:ext cx="2971794" cy="381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30480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Гандалоева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 Хава 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Нурадиновна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3124200" cy="12192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        Учитель биологии      «СОШ №19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с.п.Сагопши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» Малгобекского района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Ресбублики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Ингушетия, кандидат биологических наук, стаж – 25 лет.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715000" y="762000"/>
            <a:ext cx="3429000" cy="1828800"/>
          </a:xfrm>
        </p:spPr>
        <p:txBody>
          <a:bodyPr>
            <a:normAutofit/>
          </a:bodyPr>
          <a:lstStyle/>
          <a:p>
            <a:pPr eaLnBrk="1" hangingPunct="1"/>
            <a:endParaRPr lang="ru-RU" sz="3500" dirty="0" smtClean="0"/>
          </a:p>
          <a:p>
            <a:pPr eaLnBrk="1" hangingPunct="1"/>
            <a:r>
              <a:rPr lang="ru-RU" sz="1800" dirty="0" smtClean="0">
                <a:solidFill>
                  <a:srgbClr val="C00000"/>
                </a:solidFill>
              </a:rPr>
              <a:t>Кредо:</a:t>
            </a:r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002060"/>
                </a:solidFill>
              </a:rPr>
              <a:t>Каждый урок -самый     важный, каждый ученик –               самый главный!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-228600" y="3962400"/>
            <a:ext cx="3352800" cy="3951288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 Культурный и промышленный райцентр – </a:t>
            </a:r>
            <a:r>
              <a:rPr lang="ru-RU" sz="1600" dirty="0" err="1" smtClean="0"/>
              <a:t>г.Малгобек</a:t>
            </a:r>
            <a:r>
              <a:rPr lang="ru-RU" sz="1600" dirty="0" smtClean="0"/>
              <a:t>, Город воинской славы, </a:t>
            </a:r>
            <a:r>
              <a:rPr lang="ru-RU" sz="1600" dirty="0" err="1" smtClean="0"/>
              <a:t>город-нефтяников</a:t>
            </a:r>
            <a:r>
              <a:rPr lang="ru-RU" sz="1600" dirty="0" smtClean="0"/>
              <a:t>, город-интернационалист.</a:t>
            </a:r>
          </a:p>
          <a:p>
            <a:pPr>
              <a:buNone/>
            </a:pPr>
            <a:r>
              <a:rPr lang="ru-RU" sz="1600" dirty="0" smtClean="0"/>
              <a:t>          Достопримечательности: Мемориальный комплекс Памяти и Славы, сквер и аллея Славы, Музей боевой и трудовой славы, Дворец культуры, парк отдыха 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Содержимое 5" descr="IMG_012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15000" y="4495800"/>
            <a:ext cx="328136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0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524000"/>
            <a:ext cx="3297116" cy="2057401"/>
          </a:xfrm>
          <a:prstGeom prst="rect">
            <a:avLst/>
          </a:prstGeom>
        </p:spPr>
      </p:pic>
      <p:pic>
        <p:nvPicPr>
          <p:cNvPr id="11" name="Содержимое 8" descr="школа №19 копия.jpg"/>
          <p:cNvPicPr>
            <a:picLocks noChangeAspect="1"/>
          </p:cNvPicPr>
          <p:nvPr/>
        </p:nvPicPr>
        <p:blipFill>
          <a:blip r:embed="rId5" cstate="print"/>
          <a:srcRect b="21324"/>
          <a:stretch>
            <a:fillRect/>
          </a:stretch>
        </p:blipFill>
        <p:spPr>
          <a:xfrm>
            <a:off x="228600" y="2209800"/>
            <a:ext cx="298401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581400" y="3581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Девиз:    </a:t>
            </a:r>
            <a:r>
              <a:rPr lang="ru-RU" b="1" dirty="0" smtClean="0">
                <a:solidFill>
                  <a:srgbClr val="002060"/>
                </a:solidFill>
              </a:rPr>
              <a:t>Тот, кто, обращаясь к старому, способен открывать новое, достоин быть учителем.   </a:t>
            </a:r>
            <a:r>
              <a:rPr lang="ru-RU" sz="1400" b="1" dirty="0" smtClean="0"/>
              <a:t>Конфуций    </a:t>
            </a:r>
            <a:r>
              <a:rPr lang="ru-RU" dirty="0" smtClean="0"/>
              <a:t>                                                       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://www.bankgorodov.ru/photo_s/1372969364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495800"/>
            <a:ext cx="2362200" cy="20997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4" grpId="0" build="p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V="1">
            <a:off x="4645025" y="6360319"/>
            <a:ext cx="917575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52400"/>
            <a:ext cx="8991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Литература: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1. </a:t>
            </a:r>
            <a:r>
              <a:rPr lang="ru-RU" sz="1600" dirty="0" err="1" smtClean="0">
                <a:solidFill>
                  <a:srgbClr val="C00000"/>
                </a:solidFill>
              </a:rPr>
              <a:t>Асмолов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А. Учителя, спасите наши души!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2 </a:t>
            </a:r>
            <a:r>
              <a:rPr lang="ru-RU" sz="1600" dirty="0" err="1" smtClean="0">
                <a:solidFill>
                  <a:srgbClr val="C00000"/>
                </a:solidFill>
              </a:rPr>
              <a:t>Бершадский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М.Е., </a:t>
            </a:r>
            <a:r>
              <a:rPr lang="ru-RU" sz="1600" dirty="0" err="1">
                <a:solidFill>
                  <a:srgbClr val="C00000"/>
                </a:solidFill>
              </a:rPr>
              <a:t>Гузеев</a:t>
            </a:r>
            <a:r>
              <a:rPr lang="ru-RU" sz="1600" dirty="0">
                <a:solidFill>
                  <a:srgbClr val="C00000"/>
                </a:solidFill>
              </a:rPr>
              <a:t> В.В. Дидактические и психологические основания образовательной </a:t>
            </a:r>
            <a:r>
              <a:rPr lang="ru-RU" sz="1600" dirty="0" err="1">
                <a:solidFill>
                  <a:srgbClr val="C00000"/>
                </a:solidFill>
              </a:rPr>
              <a:t>технологии.М</a:t>
            </a:r>
            <a:r>
              <a:rPr lang="ru-RU" sz="1600" dirty="0">
                <a:solidFill>
                  <a:srgbClr val="C00000"/>
                </a:solidFill>
              </a:rPr>
              <a:t>.: Центр “Педагогический поиск”, 2003.-256 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3. Гафурова </a:t>
            </a:r>
            <a:r>
              <a:rPr lang="ru-RU" sz="1600" dirty="0">
                <a:solidFill>
                  <a:srgbClr val="C00000"/>
                </a:solidFill>
              </a:rPr>
              <a:t>Н.О., Чурилова Е.Ю. Проектный метод. 2002. №9. - С. 27-30.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4 </a:t>
            </a:r>
            <a:r>
              <a:rPr lang="ru-RU" sz="1600" dirty="0" err="1" smtClean="0">
                <a:solidFill>
                  <a:srgbClr val="C00000"/>
                </a:solidFill>
              </a:rPr>
              <a:t>Гармаев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А.Ц. Этапы нравственного становления ребенка. – М.,1991.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5. </a:t>
            </a:r>
            <a:r>
              <a:rPr lang="ru-RU" sz="1600" dirty="0" err="1" smtClean="0">
                <a:solidFill>
                  <a:srgbClr val="C00000"/>
                </a:solidFill>
              </a:rPr>
              <a:t>Гузеев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В.В. Планирование результатов образования и образовательная технология. М.: Народное образование, 2000. -240 с.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6. Дидактика </a:t>
            </a:r>
            <a:r>
              <a:rPr lang="ru-RU" sz="1600" dirty="0">
                <a:solidFill>
                  <a:srgbClr val="C00000"/>
                </a:solidFill>
              </a:rPr>
              <a:t>средней школы: Некоторые проблемы современной дидактики./ Под ред. </a:t>
            </a:r>
            <a:r>
              <a:rPr lang="ru-RU" sz="1600" dirty="0" smtClean="0">
                <a:solidFill>
                  <a:srgbClr val="C00000"/>
                </a:solidFill>
              </a:rPr>
              <a:t>  </a:t>
            </a:r>
            <a:r>
              <a:rPr lang="ru-RU" sz="1600" dirty="0" err="1" smtClean="0">
                <a:solidFill>
                  <a:srgbClr val="C00000"/>
                </a:solidFill>
              </a:rPr>
              <a:t>М.Н.Скаткина</a:t>
            </a:r>
            <a:r>
              <a:rPr lang="ru-RU" sz="1600" dirty="0">
                <a:solidFill>
                  <a:srgbClr val="C00000"/>
                </a:solidFill>
              </a:rPr>
              <a:t>. – 2-е изд., </a:t>
            </a:r>
            <a:r>
              <a:rPr lang="ru-RU" sz="1600" dirty="0" err="1">
                <a:solidFill>
                  <a:srgbClr val="C00000"/>
                </a:solidFill>
              </a:rPr>
              <a:t>перераб</a:t>
            </a:r>
            <a:r>
              <a:rPr lang="ru-RU" sz="1600" dirty="0">
                <a:solidFill>
                  <a:srgbClr val="C00000"/>
                </a:solidFill>
              </a:rPr>
              <a:t>. и доп. – М.: Просвещение, 1982.- 319 с.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8. Корчак </a:t>
            </a:r>
            <a:r>
              <a:rPr lang="ru-RU" sz="1600" dirty="0">
                <a:solidFill>
                  <a:srgbClr val="C00000"/>
                </a:solidFill>
              </a:rPr>
              <a:t>Я. Воспитание личности: Книга для учителя. – М., 1992.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9. </a:t>
            </a:r>
            <a:r>
              <a:rPr lang="ru-RU" sz="1600" dirty="0" err="1" smtClean="0">
                <a:solidFill>
                  <a:srgbClr val="C00000"/>
                </a:solidFill>
              </a:rPr>
              <a:t>Колеченко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А.К. Энциклопедия педагогических технологий: Пособие для преподавателей. – СПб.: КАРО, 2002.- 368 с.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10. </a:t>
            </a:r>
            <a:r>
              <a:rPr lang="ru-RU" sz="1600" dirty="0" err="1" smtClean="0">
                <a:solidFill>
                  <a:srgbClr val="C00000"/>
                </a:solidFill>
              </a:rPr>
              <a:t>Ксензова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Г.Ю. Инновационные технологии обучения и воспитания школьников: Учебное пособие. </a:t>
            </a:r>
            <a:r>
              <a:rPr lang="ru-RU" sz="1600" dirty="0" err="1">
                <a:solidFill>
                  <a:srgbClr val="C00000"/>
                </a:solidFill>
              </a:rPr>
              <a:t>М.:Педагогическое</a:t>
            </a:r>
            <a:r>
              <a:rPr lang="ru-RU" sz="1600" dirty="0">
                <a:solidFill>
                  <a:srgbClr val="C00000"/>
                </a:solidFill>
              </a:rPr>
              <a:t> общество России. 2005.-128 с.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12. Макаренко </a:t>
            </a:r>
            <a:r>
              <a:rPr lang="ru-RU" sz="1600" dirty="0">
                <a:solidFill>
                  <a:srgbClr val="C00000"/>
                </a:solidFill>
              </a:rPr>
              <a:t>А.С. Избранные педагогические сочинения: В 5 т.- М., 1957.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13. </a:t>
            </a:r>
            <a:r>
              <a:rPr lang="ru-RU" sz="1600" dirty="0" err="1" smtClean="0">
                <a:solidFill>
                  <a:srgbClr val="C00000"/>
                </a:solidFill>
              </a:rPr>
              <a:t>Чечель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И. Метод проектов: субъективная и объективная оценка результатов // Директор школы. 1998. №4. - С. 7-12.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14. Цветкова </a:t>
            </a:r>
            <a:r>
              <a:rPr lang="ru-RU" sz="1600" dirty="0">
                <a:solidFill>
                  <a:srgbClr val="C00000"/>
                </a:solidFill>
              </a:rPr>
              <a:t>М.С. Столетие проектного обучения. // Приложение к газете «Первое сентября»). 2002. №20. - С. 1-2.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15. </a:t>
            </a:r>
            <a:r>
              <a:rPr lang="ru-RU" sz="1600" dirty="0" err="1" smtClean="0">
                <a:solidFill>
                  <a:srgbClr val="C00000"/>
                </a:solidFill>
              </a:rPr>
              <a:t>Чечель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И. Метод проектов, или Попытка избавить учителя от обязанностей всезнающего оракула // Директор школы. 1998. №3. - С. 11-17.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16. </a:t>
            </a:r>
            <a:r>
              <a:rPr lang="ru-RU" sz="1600" dirty="0" err="1" smtClean="0">
                <a:solidFill>
                  <a:srgbClr val="C00000"/>
                </a:solidFill>
              </a:rPr>
              <a:t>Шапарин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А.А., </a:t>
            </a:r>
            <a:r>
              <a:rPr lang="ru-RU" sz="1600" dirty="0" err="1">
                <a:solidFill>
                  <a:srgbClr val="C00000"/>
                </a:solidFill>
              </a:rPr>
              <a:t>Птицина</a:t>
            </a:r>
            <a:r>
              <a:rPr lang="ru-RU" sz="1600" dirty="0">
                <a:solidFill>
                  <a:srgbClr val="C00000"/>
                </a:solidFill>
              </a:rPr>
              <a:t> Г.М. Учет типа познавательных интересов школьников при работе над проектами.. 1999. №2. - С. 21-27.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3505200" y="5791200"/>
            <a:ext cx="992188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59625" y="4876800"/>
            <a:ext cx="1984375" cy="1483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1752600" y="1828800"/>
            <a:ext cx="6858000" cy="3845720"/>
          </a:xfrm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rgbClr val="C00000"/>
                </a:solidFill>
              </a:rPr>
              <a:t> Благодарю </a:t>
            </a:r>
            <a:br>
              <a:rPr lang="ru-RU" sz="6000" b="1" i="1" dirty="0">
                <a:solidFill>
                  <a:srgbClr val="C00000"/>
                </a:solidFill>
              </a:rPr>
            </a:br>
            <a:r>
              <a:rPr lang="ru-RU" sz="6000" b="1" i="1" dirty="0">
                <a:solidFill>
                  <a:srgbClr val="C00000"/>
                </a:solidFill>
              </a:rPr>
              <a:t>            за</a:t>
            </a:r>
            <a:br>
              <a:rPr lang="ru-RU" sz="6000" b="1" i="1" dirty="0">
                <a:solidFill>
                  <a:srgbClr val="C00000"/>
                </a:solidFill>
              </a:rPr>
            </a:br>
            <a:r>
              <a:rPr lang="ru-RU" sz="6000" b="1" i="1" dirty="0">
                <a:solidFill>
                  <a:srgbClr val="C00000"/>
                </a:solidFill>
              </a:rPr>
              <a:t>   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532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Тема :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Обучение через практику 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4040188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Администратор\Рабочий стол\фото для финала 1\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5867" y="609600"/>
            <a:ext cx="4538133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Documents and Settings\Администратор\Рабочий стол\фото для финала 1\фото для финала\ф1б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11128">
            <a:off x="274666" y="1101149"/>
            <a:ext cx="3983204" cy="287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365" name="Picture 5" descr="D:\фото экология олимп\IMG_0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4061">
            <a:off x="4243519" y="3312243"/>
            <a:ext cx="5129701" cy="2885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43000" y="4953000"/>
            <a:ext cx="388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90527">
            <a:off x="691153" y="3523230"/>
            <a:ext cx="537978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средство активизации познавательной самостоятельности учащихся.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3581400"/>
            <a:ext cx="8915400" cy="5029200"/>
          </a:xfrm>
        </p:spPr>
        <p:txBody>
          <a:bodyPr numCol="1">
            <a:normAutofit/>
          </a:bodyPr>
          <a:lstStyle/>
          <a:p>
            <a:pPr>
              <a:lnSpc>
                <a:spcPct val="170000"/>
              </a:lnSpc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1400" dirty="0" smtClean="0">
                <a:solidFill>
                  <a:srgbClr val="002060"/>
                </a:solidFill>
              </a:rPr>
              <a:t>что эпизодически практиковались мною давно.  А после курсовой подготовки при ИПК учителей Республики Ингушетия в 2003 г. ( задолго до утверждения новых стандартов!) я увлеклась идеей создания и активного использования схем при изучении целого курса биологии 8 </a:t>
            </a:r>
            <a:r>
              <a:rPr lang="ru-RU" sz="1400" dirty="0" err="1" smtClean="0">
                <a:solidFill>
                  <a:srgbClr val="002060"/>
                </a:solidFill>
              </a:rPr>
              <a:t>кл</a:t>
            </a:r>
            <a:r>
              <a:rPr lang="ru-RU" sz="1400" dirty="0" smtClean="0">
                <a:solidFill>
                  <a:srgbClr val="002060"/>
                </a:solidFill>
              </a:rPr>
              <a:t>. (в последующих классах учащиеся сами легко строили схемы по изучаемому  материалу!). Атмосфера  творчества и радость созидания привели к необходимости выйти за рамки времени, отведенного на лабораторные и практические занятия. Оживилась работа на предметных кружках! Имея уже определенный опыт самостоятельной творческой деятельности, мои ученики успешно справлялись уже с новой, более сложной формой  творчества – созданием проектов!  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763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</a:t>
            </a:r>
            <a:r>
              <a:rPr lang="ru-RU" sz="2400" b="1" dirty="0" smtClean="0">
                <a:solidFill>
                  <a:srgbClr val="C00000"/>
                </a:solidFill>
              </a:rPr>
              <a:t>«Скажи мне - и я забуду. Покажи - и я запомню.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Дай мне действовать самому - и я научусь».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Древнекитайская мудрость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Именно в процессе собственной деятельности развивается личность.</a:t>
            </a:r>
            <a:r>
              <a:rPr lang="ru-RU" dirty="0" smtClean="0">
                <a:solidFill>
                  <a:srgbClr val="002060"/>
                </a:solidFill>
              </a:rPr>
              <a:t> Субъектная позиция ученика вырабатывается при </a:t>
            </a:r>
            <a:r>
              <a:rPr lang="ru-RU" dirty="0" err="1" smtClean="0">
                <a:solidFill>
                  <a:srgbClr val="002060"/>
                </a:solidFill>
              </a:rPr>
              <a:t>деятельностно-практических</a:t>
            </a:r>
            <a:r>
              <a:rPr lang="ru-RU" dirty="0" smtClean="0">
                <a:solidFill>
                  <a:srgbClr val="002060"/>
                </a:solidFill>
              </a:rPr>
              <a:t> способах обучения: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Documents and Settings\Администратор\Рабочий стол\конкурс\ФОТО ШКОЛА\ФОТО ПРОЕКТ\IMG_0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255" y="1732865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составлении словесных схем </a:t>
            </a:r>
            <a:r>
              <a:rPr lang="ru-RU" dirty="0" smtClean="0">
                <a:solidFill>
                  <a:srgbClr val="002060"/>
                </a:solidFill>
              </a:rPr>
              <a:t>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2667000"/>
            <a:ext cx="22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методе проектов,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8001000" cy="2420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                       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Актуальность педагогического  опыта.</a:t>
            </a:r>
            <a:br>
              <a:rPr lang="ru-RU" sz="2200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200" dirty="0" smtClean="0">
                <a:latin typeface="+mn-lt"/>
              </a:rPr>
              <a:t>       </a:t>
            </a:r>
            <a:r>
              <a:rPr lang="ru-RU" sz="2200" dirty="0" smtClean="0">
                <a:solidFill>
                  <a:srgbClr val="C00000"/>
                </a:solidFill>
                <a:latin typeface="+mn-lt"/>
              </a:rPr>
              <a:t>Неслучайно в современной педагогике  познавательная самостоятельность учащихся находится в центре внимания педагогов-исследователей. Приобретенные знания подвергаются изменениям каждый год, поэтому важно, чтобы ученики умели самостоятельно мыслить, учиться, работать с информацией, самостоятельно совершенствовать свои знания и умения, адаптироваться к стремительно изменяющимся условиям жизни нашего времени – </a:t>
            </a: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«сетевого столетия». «Спрос на людей, которые решают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 творческие задачи – </a:t>
            </a:r>
            <a:r>
              <a:rPr lang="ru-RU" sz="2200" b="1" i="1" dirty="0" err="1" smtClean="0">
                <a:solidFill>
                  <a:srgbClr val="C00000"/>
                </a:solidFill>
                <a:latin typeface="+mn-lt"/>
              </a:rPr>
              <a:t>задачи</a:t>
            </a: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с  неопределённостью,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 изменчивостью, как никогда велик. 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И сегодня – это нормальная ситуация 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для мобильного образования</a:t>
            </a:r>
            <a:br>
              <a:rPr lang="ru-RU" sz="22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 в мобильном мире!» ( по </a:t>
            </a:r>
            <a:r>
              <a:rPr lang="ru-RU" sz="2200" b="1" i="1" dirty="0" err="1" smtClean="0">
                <a:solidFill>
                  <a:srgbClr val="C00000"/>
                </a:solidFill>
                <a:latin typeface="+mn-lt"/>
              </a:rPr>
              <a:t>А.Асмолову</a:t>
            </a:r>
            <a:r>
              <a:rPr lang="ru-RU" sz="2200" b="1" i="1" dirty="0" smtClean="0">
                <a:solidFill>
                  <a:srgbClr val="C00000"/>
                </a:solidFill>
                <a:latin typeface="+mn-lt"/>
              </a:rPr>
              <a:t>).</a:t>
            </a:r>
            <a:endParaRPr lang="ru-RU" sz="2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667000" y="4800600"/>
            <a:ext cx="1144588" cy="1712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610600" y="4191000"/>
            <a:ext cx="307975" cy="721520"/>
          </a:xfrm>
        </p:spPr>
        <p:txBody>
          <a:bodyPr/>
          <a:lstStyle/>
          <a:p>
            <a:endParaRPr lang="ru-RU"/>
          </a:p>
        </p:txBody>
      </p:sp>
      <p:pic>
        <p:nvPicPr>
          <p:cNvPr id="17410" name="Рисунок 2" descr="http://prosvpress.ru/content/2011/07/asmol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86201"/>
            <a:ext cx="171449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 Многолетний опыт работы в школе показал </a:t>
            </a:r>
            <a:r>
              <a:rPr lang="ru-RU" sz="3200" u="sng" dirty="0" smtClean="0">
                <a:solidFill>
                  <a:srgbClr val="FFC000"/>
                </a:solidFill>
              </a:rPr>
              <a:t>несоответствие</a:t>
            </a:r>
            <a:r>
              <a:rPr lang="ru-RU" sz="3200" dirty="0" smtClean="0">
                <a:solidFill>
                  <a:srgbClr val="FFC000"/>
                </a:solidFill>
              </a:rPr>
              <a:t>  </a:t>
            </a:r>
            <a:r>
              <a:rPr lang="ru-RU" sz="2400" dirty="0" smtClean="0">
                <a:solidFill>
                  <a:srgbClr val="C00000"/>
                </a:solidFill>
              </a:rPr>
              <a:t>моих  профессиональных затрат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их способности самостоятельно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       </a:t>
            </a:r>
            <a:r>
              <a:rPr lang="ru-RU" sz="2400" dirty="0" smtClean="0">
                <a:solidFill>
                  <a:srgbClr val="C00000"/>
                </a:solidFill>
              </a:rPr>
              <a:t>мыслить,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</a:rPr>
              <a:t>работать с информацией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           </a:t>
            </a:r>
            <a:r>
              <a:rPr lang="ru-RU" sz="2400" dirty="0" smtClean="0">
                <a:solidFill>
                  <a:srgbClr val="C00000"/>
                </a:solidFill>
              </a:rPr>
              <a:t>и совершенствовать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свои умения в разных областях.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76800" y="1524000"/>
            <a:ext cx="4041775" cy="1416843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C00000"/>
                </a:solidFill>
                <a:latin typeface="+mj-lt"/>
              </a:rPr>
              <a:t>уровню </a:t>
            </a:r>
            <a:r>
              <a:rPr lang="ru-RU" b="0" dirty="0" err="1" smtClean="0">
                <a:solidFill>
                  <a:srgbClr val="C00000"/>
                </a:solidFill>
                <a:latin typeface="+mj-lt"/>
              </a:rPr>
              <a:t>обученности</a:t>
            </a:r>
            <a:r>
              <a:rPr lang="ru-RU" b="0" dirty="0" smtClean="0">
                <a:solidFill>
                  <a:srgbClr val="C00000"/>
                </a:solidFill>
                <a:latin typeface="+mj-lt"/>
              </a:rPr>
              <a:t> и воспитанности учащихся,</a:t>
            </a:r>
            <a:endParaRPr lang="ru-RU" b="0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334000"/>
            <a:ext cx="1752600" cy="102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334000"/>
            <a:ext cx="1527175" cy="102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Администратор\Рабочий стол\фото для финала 1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996518" cy="2705100"/>
          </a:xfrm>
          <a:prstGeom prst="rect">
            <a:avLst/>
          </a:prstGeom>
          <a:noFill/>
        </p:spPr>
      </p:pic>
      <p:pic>
        <p:nvPicPr>
          <p:cNvPr id="18435" name="Picture 3" descr="C:\Documents and Settings\Администратор\Мои документы\фото от Розы\Фото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038600"/>
            <a:ext cx="8229600" cy="3563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ru-RU" sz="3100" dirty="0" smtClean="0">
                <a:solidFill>
                  <a:srgbClr val="002060"/>
                </a:solidFill>
              </a:rPr>
              <a:t>Проблема, выведенная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             на основе 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названного противоречия.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 </a:t>
            </a: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   Повысить уровень 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познавательной 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самостоятельности , 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интеллектуальный и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творческий потенциал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>        учащихся.</a:t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9800" y="5943600"/>
            <a:ext cx="4040188" cy="659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76600" y="4724400"/>
            <a:ext cx="7543800" cy="1559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Найти более результативные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способы и средства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для решения  этой проблемы.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638800"/>
            <a:ext cx="460375" cy="721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Администратор\Рабочий стол\конкурс\ФОТО ОЛИМП 2014\фото проекты 2014\IMG_0092.JPG"/>
          <p:cNvPicPr>
            <a:picLocks noChangeAspect="1" noChangeArrowheads="1"/>
          </p:cNvPicPr>
          <p:nvPr/>
        </p:nvPicPr>
        <p:blipFill>
          <a:blip r:embed="rId2" cstate="print"/>
          <a:srcRect r="24659"/>
          <a:stretch>
            <a:fillRect/>
          </a:stretch>
        </p:blipFill>
        <p:spPr bwMode="auto">
          <a:xfrm>
            <a:off x="4572000" y="838200"/>
            <a:ext cx="4267200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962400"/>
            <a:ext cx="8686800" cy="3505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          «Сознание, не построенное на опыте,…не способно творить никакую практику </a:t>
            </a:r>
            <a:r>
              <a:rPr lang="ru-RU" sz="1800" b="1" dirty="0">
                <a:solidFill>
                  <a:srgbClr val="C00000"/>
                </a:solidFill>
              </a:rPr>
              <a:t>–                   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                                 это то, что для нашего общества наиболее опасно». 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</a:t>
            </a:r>
            <a:r>
              <a:rPr lang="ru-RU" sz="1800" b="1" dirty="0" err="1">
                <a:solidFill>
                  <a:srgbClr val="C00000"/>
                </a:solidFill>
              </a:rPr>
              <a:t>А.С.Макаренко</a:t>
            </a:r>
            <a:r>
              <a:rPr lang="ru-RU" sz="1800" b="1" dirty="0">
                <a:solidFill>
                  <a:srgbClr val="C00000"/>
                </a:solidFill>
              </a:rPr>
              <a:t>   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 Еще более метко выражена эта мысль философом Г.С.Батищевым: «…Человека нельзя «сделать», «произвести», «вылепить» как вещь, как продукт, как пассивный результат воздействия извне, - но можно только обусловить его включение в деятельность, вызвать его собственную активность исключительно через механизм этой его собственной (совместно с другими людьми) </a:t>
            </a:r>
            <a:r>
              <a:rPr lang="ru-RU" sz="1800" dirty="0">
                <a:solidFill>
                  <a:srgbClr val="002060"/>
                </a:solidFill>
              </a:rPr>
              <a:t>деятельности».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Метод проектов впервые в России был внедрен </a:t>
            </a:r>
            <a:r>
              <a:rPr lang="ru-RU" sz="1800" dirty="0" err="1" smtClean="0">
                <a:solidFill>
                  <a:srgbClr val="002060"/>
                </a:solidFill>
              </a:rPr>
              <a:t>С.Т.Шацким</a:t>
            </a:r>
            <a:r>
              <a:rPr lang="ru-RU" sz="1800" dirty="0" smtClean="0">
                <a:solidFill>
                  <a:srgbClr val="002060"/>
                </a:solidFill>
              </a:rPr>
              <a:t> в 1905 г. и осужден ЦК ВКП (б) в 1931 г. Этот метод получил широкое распространение в последние годы. В моей практике имеется определенный опыт работы по методу проектов.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 </a:t>
            </a:r>
            <a:r>
              <a:rPr lang="ru-RU" sz="1800" dirty="0" smtClean="0">
                <a:solidFill>
                  <a:srgbClr val="002060"/>
                </a:solidFill>
              </a:rPr>
              <a:t>В основном я опиралась на технологию развивающего обучения </a:t>
            </a:r>
            <a:r>
              <a:rPr lang="ru-RU" sz="1800" dirty="0" err="1" smtClean="0">
                <a:solidFill>
                  <a:srgbClr val="002060"/>
                </a:solidFill>
              </a:rPr>
              <a:t>Д.Б.Эльконина</a:t>
            </a:r>
            <a:r>
              <a:rPr lang="ru-RU" sz="1800" dirty="0" smtClean="0">
                <a:solidFill>
                  <a:srgbClr val="002060"/>
                </a:solidFill>
              </a:rPr>
              <a:t> и В.В.Давыдова, так как она направлена на формирование «активной познавательной деятельности самих обучающихся по освоению нового учебного содержания». Считаю, что метод проекта относится к технологиям развивающего обучения, как и педагог-исследователь </a:t>
            </a:r>
            <a:r>
              <a:rPr lang="ru-RU" sz="1800" dirty="0" err="1" smtClean="0">
                <a:solidFill>
                  <a:srgbClr val="002060"/>
                </a:solidFill>
              </a:rPr>
              <a:t>Н.Г.Чернилова</a:t>
            </a:r>
            <a:r>
              <a:rPr lang="ru-RU" sz="1800" dirty="0" smtClean="0">
                <a:solidFill>
                  <a:srgbClr val="002060"/>
                </a:solidFill>
              </a:rPr>
              <a:t>.   По традиционному мнению метод проектов относят к личностно-ориентированной технологии.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4724400"/>
            <a:ext cx="1524000" cy="30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553200" y="5638800"/>
            <a:ext cx="1298575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0" y="6172200"/>
            <a:ext cx="762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800600"/>
            <a:ext cx="1222375" cy="1559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64143"/>
            <a:ext cx="2335161" cy="1751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64144"/>
            <a:ext cx="2208365" cy="1656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61" y="3164143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5" y="3188724"/>
            <a:ext cx="2286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0871" y="1524000"/>
            <a:ext cx="1752600" cy="399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5400" y="2438400"/>
            <a:ext cx="4040188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077200" y="2133600"/>
            <a:ext cx="4041775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1961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560"/>
            <a:ext cx="28099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-152400" y="76200"/>
            <a:ext cx="9372600" cy="7315200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</a:rPr>
              <a:t>Успех рождает новый успех. И на этом сильном                  позитивном эмоциональном фоне и обеспечивается   продуктивное            учение школьников.                                                            </a:t>
            </a:r>
            <a:r>
              <a:rPr lang="ru-RU" sz="3600" b="1" dirty="0" err="1" smtClean="0">
                <a:solidFill>
                  <a:srgbClr val="C00000"/>
                </a:solidFill>
              </a:rPr>
              <a:t>Ю.Ксензов</a:t>
            </a:r>
            <a:r>
              <a:rPr lang="ru-RU" sz="3600" dirty="0" err="1" smtClean="0">
                <a:solidFill>
                  <a:srgbClr val="C00000"/>
                </a:solidFill>
              </a:rPr>
              <a:t>а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400" dirty="0" smtClean="0"/>
              <a:t>    </a:t>
            </a:r>
            <a:r>
              <a:rPr lang="ru-RU" sz="3400" dirty="0" smtClean="0">
                <a:solidFill>
                  <a:srgbClr val="002060"/>
                </a:solidFill>
              </a:rPr>
              <a:t>Новое, неожиданное вызывает у детей чувство удивления, живой интерес к процессу познания, помогает им усвоить даже сложный учебный материал. Однако без активной деятельности содержательный материал вызовет у учащихся только созерцательный интерес к предмету.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     </a:t>
            </a:r>
            <a:r>
              <a:rPr lang="ru-RU" sz="3400" dirty="0">
                <a:solidFill>
                  <a:srgbClr val="002060"/>
                </a:solidFill>
              </a:rPr>
              <a:t>Психологами введен основной закон усвоения знаний: </a:t>
            </a:r>
            <a:r>
              <a:rPr lang="ru-RU" sz="3400" dirty="0">
                <a:solidFill>
                  <a:srgbClr val="C00000"/>
                </a:solidFill>
              </a:rPr>
              <a:t>воспринять, осмыслить, применить и проверить результат.</a:t>
            </a:r>
          </a:p>
          <a:p>
            <a:r>
              <a:rPr lang="ru-RU" sz="3400" dirty="0">
                <a:solidFill>
                  <a:srgbClr val="002060"/>
                </a:solidFill>
              </a:rPr>
              <a:t>     Воспринять и усвоить учебный материал позволяет применение </a:t>
            </a:r>
            <a:r>
              <a:rPr lang="ru-RU" sz="3400" dirty="0" smtClean="0">
                <a:solidFill>
                  <a:srgbClr val="002060"/>
                </a:solidFill>
              </a:rPr>
              <a:t> словесных схем </a:t>
            </a:r>
            <a:r>
              <a:rPr lang="ru-RU" sz="3400" dirty="0">
                <a:solidFill>
                  <a:srgbClr val="002060"/>
                </a:solidFill>
              </a:rPr>
              <a:t>как составляющая успешной активизации учебной и познавательной деятельности </a:t>
            </a:r>
            <a:r>
              <a:rPr lang="ru-RU" sz="3400" dirty="0" smtClean="0">
                <a:solidFill>
                  <a:srgbClr val="002060"/>
                </a:solidFill>
              </a:rPr>
              <a:t>учащихся.  Схемы  дают </a:t>
            </a:r>
            <a:r>
              <a:rPr lang="ru-RU" sz="3400" dirty="0">
                <a:solidFill>
                  <a:srgbClr val="002060"/>
                </a:solidFill>
              </a:rPr>
              <a:t>возможность как воспринять, осмыслить изучаемый материал, так и проверить результат и применить знания на практике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</a:p>
          <a:p>
            <a:endParaRPr lang="ru-RU" sz="3400" dirty="0">
              <a:solidFill>
                <a:srgbClr val="002060"/>
              </a:solidFill>
            </a:endParaRPr>
          </a:p>
          <a:p>
            <a:endParaRPr lang="ru-RU" sz="3400" dirty="0" smtClean="0">
              <a:solidFill>
                <a:srgbClr val="002060"/>
              </a:solidFill>
            </a:endParaRPr>
          </a:p>
          <a:p>
            <a:endParaRPr lang="ru-RU" sz="3400" dirty="0" smtClean="0">
              <a:solidFill>
                <a:srgbClr val="002060"/>
              </a:solidFill>
            </a:endParaRPr>
          </a:p>
          <a:p>
            <a:endParaRPr lang="ru-RU" sz="3400" dirty="0">
              <a:solidFill>
                <a:srgbClr val="002060"/>
              </a:solidFill>
            </a:endParaRPr>
          </a:p>
          <a:p>
            <a:endParaRPr lang="ru-RU" sz="3400" dirty="0">
              <a:solidFill>
                <a:srgbClr val="002060"/>
              </a:solidFill>
            </a:endParaRPr>
          </a:p>
          <a:p>
            <a:endParaRPr lang="ru-RU" sz="3400" dirty="0" smtClean="0">
              <a:solidFill>
                <a:srgbClr val="002060"/>
              </a:solidFill>
            </a:endParaRPr>
          </a:p>
          <a:p>
            <a:r>
              <a:rPr lang="ru-RU" sz="3400" dirty="0" smtClean="0">
                <a:solidFill>
                  <a:srgbClr val="002060"/>
                </a:solidFill>
              </a:rPr>
              <a:t>  С </a:t>
            </a:r>
            <a:r>
              <a:rPr lang="ru-RU" sz="3400" dirty="0">
                <a:solidFill>
                  <a:srgbClr val="002060"/>
                </a:solidFill>
              </a:rPr>
              <a:t>2008 г. веду системную работу со «Словесными схемами по биологии», составленными мною в соавторстве с Плиевой А.М., д.б.н., доцентом кафедры биологии </a:t>
            </a:r>
            <a:r>
              <a:rPr lang="ru-RU" sz="3400" dirty="0" err="1">
                <a:solidFill>
                  <a:srgbClr val="002060"/>
                </a:solidFill>
              </a:rPr>
              <a:t>ИнгГУ</a:t>
            </a:r>
            <a:r>
              <a:rPr lang="ru-RU" sz="3400" dirty="0">
                <a:solidFill>
                  <a:srgbClr val="002060"/>
                </a:solidFill>
              </a:rPr>
              <a:t>, по курсу биологии 8 </a:t>
            </a:r>
            <a:r>
              <a:rPr lang="ru-RU" sz="3400" dirty="0" err="1">
                <a:solidFill>
                  <a:srgbClr val="002060"/>
                </a:solidFill>
              </a:rPr>
              <a:t>кл</a:t>
            </a:r>
            <a:r>
              <a:rPr lang="ru-RU" sz="3400" dirty="0">
                <a:solidFill>
                  <a:srgbClr val="002060"/>
                </a:solidFill>
              </a:rPr>
              <a:t>. А в 9-11 </a:t>
            </a:r>
            <a:r>
              <a:rPr lang="ru-RU" sz="3400" dirty="0" err="1">
                <a:solidFill>
                  <a:srgbClr val="002060"/>
                </a:solidFill>
              </a:rPr>
              <a:t>кл</a:t>
            </a:r>
            <a:r>
              <a:rPr lang="ru-RU" sz="3400" dirty="0">
                <a:solidFill>
                  <a:srgbClr val="002060"/>
                </a:solidFill>
              </a:rPr>
              <a:t>. учащиеся самостоятельно работают над схемами, и эти навыки они успешно используют и на других учебных дисциплинах.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174480" y="3200400"/>
            <a:ext cx="4041775" cy="3845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426">
            <a:off x="7321518" y="3919764"/>
            <a:ext cx="1611191" cy="152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8"/>
          <a:stretch/>
        </p:blipFill>
        <p:spPr bwMode="auto">
          <a:xfrm>
            <a:off x="3886200" y="3212365"/>
            <a:ext cx="2485571" cy="2350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r="19474"/>
          <a:stretch/>
        </p:blipFill>
        <p:spPr bwMode="auto">
          <a:xfrm>
            <a:off x="2209800" y="3212364"/>
            <a:ext cx="2072640" cy="2350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8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943</TotalTime>
  <Words>1259</Words>
  <Application>Microsoft Office PowerPoint</Application>
  <PresentationFormat>Экран (4:3)</PresentationFormat>
  <Paragraphs>108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Гандалоева  Хава  Нурадиновна</vt:lpstr>
      <vt:lpstr>Тема : Обучение через практику         </vt:lpstr>
      <vt:lpstr>Презентация PowerPoint</vt:lpstr>
      <vt:lpstr>                         Актуальность педагогического  опыта.         Неслучайно в современной педагогике  познавательная самостоятельность учащихся находится в центре внимания педагогов-исследователей. Приобретенные знания подвергаются изменениям каждый год, поэтому важно, чтобы ученики умели самостоятельно мыслить, учиться, работать с информацией, самостоятельно совершенствовать свои знания и умения, адаптироваться к стремительно изменяющимся условиям жизни нашего времени – «сетевого столетия». «Спрос на людей, которые решают   творческие задачи – задачи  с  неопределённостью,  изменчивостью, как никогда велик.  И сегодня – это нормальная ситуация  для мобильного образования  в мобильном мире!» ( по А.Асмолову).</vt:lpstr>
      <vt:lpstr>               Многолетний опыт работы в школе показал несоответствие  моих  профессиональных затрат          их способности самостоятельно                     мыслить,         работать с информацией             и совершенствовать  свои умения в разных областях.</vt:lpstr>
      <vt:lpstr> Проблема, выведенная              на основе  названного противоречия.      Повысить уровень  познавательной  самостоятельности ,  интеллектуальный и творческий потенциал         учащихся.      </vt:lpstr>
      <vt:lpstr>          «Сознание, не построенное на опыте,…не способно творить никакую практику –                                                      это то, что для нашего общества наиболее опасно».                                                                                                                                            А.С.Макаренко      Еще более метко выражена эта мысль философом Г.С.Батищевым: «…Человека нельзя «сделать», «произвести», «вылепить» как вещь, как продукт, как пассивный результат воздействия извне, - но можно только обусловить его включение в деятельность, вызвать его собственную активность исключительно через механизм этой его собственной (совместно с другими людьми) деятельности».  Метод проектов впервые в России был внедрен С.Т.Шацким в 1905 г. и осужден ЦК ВКП (б) в 1931 г. Этот метод получил широкое распространение в последние годы. В моей практике имеется определенный опыт работы по методу проектов.          В основном я опиралась на технологию развивающего обучения Д.Б.Эльконина и В.В.Давыдова, так как она направлена на формирование «активной познавательной деятельности самих обучающихся по освоению нового учебного содержания». Считаю, что метод проекта относится к технологиям развивающего обучения, как и педагог-исследователь Н.Г.Чернилова.   По традиционному мнению метод проектов относят к личностно-ориентированной технологии.       </vt:lpstr>
      <vt:lpstr>Презентация PowerPoint</vt:lpstr>
      <vt:lpstr>Цель:  продемонстрировать свой опыт работы по проблеме активизации познавательной самостоятельности учащихся, основываясь на научные разработки передовых педагогов-исследователей:     Д.Б.Эльконина и В.В.Давыдова,  С.Т.Шацкого, А.С. Макаренко,   А.Н.Иоффе, А. Асмолова,   Г.С.Батищева, А.Ц.Гармаева …     Задачи:  вовлекать каждого ученика в различные виды практической деятельности, развивать  творческие и индивидуальные способности учащихся, включать их в реальное общение,  совместной труд, формировать умение анализировать полученную информацию, оформлять ее схематически и делать выводы.    Для решения этих задач наиболее органичным является обучение через практику, используя методы проектов и словесных схем.   </vt:lpstr>
      <vt:lpstr>Основная идея опыта :  идея деятельностно-практического способа обучения, акцент на обучение через практику, развитие самостоятельности учащихся для достижения метапредметных, предметных и личностных результатов согласно требованиям  ФГОС.   Использование  инновационных методов  здоровьесберегающих  технологий. </vt:lpstr>
      <vt:lpstr>Презентация PowerPoint</vt:lpstr>
      <vt:lpstr>«Когда ребенок включается в какую-то деятельность, то работает фантазия, умственное представление, работает эмоция, эмоциональное переживание…» А.Ц.Гармаев  </vt:lpstr>
      <vt:lpstr>Диапазон опыта: система уроков и внеклассной работы.        Новизна опыта:  компактность, логичность, информационная насыщенность,  доходчивость, убедительность, лаконичность, универсальность;  повышение уровня активности и качества знаний школьников в предметных областях, самостоятельное конструирование своих знаний,  ориентирование в информационном пространстве, развитие критического мышления.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Гандалоева  Хава  Нурадиновна</dc:title>
  <cp:lastModifiedBy>admin</cp:lastModifiedBy>
  <cp:revision>81</cp:revision>
  <dcterms:modified xsi:type="dcterms:W3CDTF">2014-08-16T01:03:44Z</dcterms:modified>
</cp:coreProperties>
</file>