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68" r:id="rId1"/>
  </p:sldMasterIdLst>
  <p:notesMasterIdLst>
    <p:notesMasterId r:id="rId56"/>
  </p:notesMasterIdLst>
  <p:sldIdLst>
    <p:sldId id="256" r:id="rId2"/>
    <p:sldId id="392" r:id="rId3"/>
    <p:sldId id="393" r:id="rId4"/>
    <p:sldId id="394" r:id="rId5"/>
    <p:sldId id="395" r:id="rId6"/>
    <p:sldId id="396" r:id="rId7"/>
    <p:sldId id="360" r:id="rId8"/>
    <p:sldId id="397" r:id="rId9"/>
    <p:sldId id="398" r:id="rId10"/>
    <p:sldId id="400" r:id="rId11"/>
    <p:sldId id="399" r:id="rId12"/>
    <p:sldId id="344" r:id="rId13"/>
    <p:sldId id="365" r:id="rId14"/>
    <p:sldId id="401" r:id="rId15"/>
    <p:sldId id="402" r:id="rId16"/>
    <p:sldId id="370" r:id="rId17"/>
    <p:sldId id="403" r:id="rId18"/>
    <p:sldId id="404" r:id="rId19"/>
    <p:sldId id="405" r:id="rId20"/>
    <p:sldId id="371" r:id="rId21"/>
    <p:sldId id="406" r:id="rId22"/>
    <p:sldId id="372" r:id="rId23"/>
    <p:sldId id="407" r:id="rId24"/>
    <p:sldId id="373" r:id="rId25"/>
    <p:sldId id="361" r:id="rId26"/>
    <p:sldId id="366" r:id="rId27"/>
    <p:sldId id="374" r:id="rId28"/>
    <p:sldId id="375" r:id="rId29"/>
    <p:sldId id="376" r:id="rId30"/>
    <p:sldId id="377" r:id="rId31"/>
    <p:sldId id="362" r:id="rId32"/>
    <p:sldId id="367" r:id="rId33"/>
    <p:sldId id="378" r:id="rId34"/>
    <p:sldId id="379" r:id="rId35"/>
    <p:sldId id="380" r:id="rId36"/>
    <p:sldId id="381" r:id="rId37"/>
    <p:sldId id="363" r:id="rId38"/>
    <p:sldId id="368" r:id="rId39"/>
    <p:sldId id="408" r:id="rId40"/>
    <p:sldId id="382" r:id="rId41"/>
    <p:sldId id="383" r:id="rId42"/>
    <p:sldId id="384" r:id="rId43"/>
    <p:sldId id="385" r:id="rId44"/>
    <p:sldId id="364" r:id="rId45"/>
    <p:sldId id="635" r:id="rId46"/>
    <p:sldId id="369" r:id="rId47"/>
    <p:sldId id="386" r:id="rId48"/>
    <p:sldId id="387" r:id="rId49"/>
    <p:sldId id="388" r:id="rId50"/>
    <p:sldId id="389" r:id="rId51"/>
    <p:sldId id="390" r:id="rId52"/>
    <p:sldId id="391" r:id="rId53"/>
    <p:sldId id="636" r:id="rId54"/>
    <p:sldId id="290" r:id="rId5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entury Gothic" panose="020B0502020202020204" pitchFamily="34" charset="0"/>
      <p:regular r:id="rId63"/>
      <p:bold r:id="rId64"/>
      <p:italic r:id="rId65"/>
      <p:boldItalic r:id="rId66"/>
    </p:embeddedFont>
    <p:embeddedFont>
      <p:font typeface="Philosopher" panose="02000803000000020004" pitchFamily="2" charset="-52"/>
      <p:bold r:id="rId67"/>
    </p:embeddedFont>
    <p:embeddedFont>
      <p:font typeface="Trebuchet MS" panose="020B0603020202020204" pitchFamily="34" charset="0"/>
      <p:regular r:id="rId68"/>
      <p:bold r:id="rId69"/>
      <p:italic r:id="rId70"/>
      <p:boldItalic r:id="rId71"/>
    </p:embeddedFont>
    <p:embeddedFont>
      <p:font typeface="Wingdings 3" panose="05040102010807070707" pitchFamily="18" charset="2"/>
      <p:regular r:id="rId7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9" userDrawn="1">
          <p15:clr>
            <a:srgbClr val="A4A3A4"/>
          </p15:clr>
        </p15:guide>
        <p15:guide id="2" pos="13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866"/>
    <a:srgbClr val="FF918E"/>
    <a:srgbClr val="80A6C9"/>
    <a:srgbClr val="2F3362"/>
    <a:srgbClr val="F5B78B"/>
    <a:srgbClr val="EE8592"/>
    <a:srgbClr val="BC6D97"/>
    <a:srgbClr val="BD582C"/>
    <a:srgbClr val="4E256C"/>
    <a:srgbClr val="9AA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87010" autoAdjust="0"/>
  </p:normalViewPr>
  <p:slideViewPr>
    <p:cSldViewPr showGuides="1">
      <p:cViewPr varScale="1">
        <p:scale>
          <a:sx n="116" d="100"/>
          <a:sy n="116" d="100"/>
        </p:scale>
        <p:origin x="1098" y="102"/>
      </p:cViewPr>
      <p:guideLst>
        <p:guide orient="horz" pos="2659"/>
        <p:guide pos="13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1D572-F6F0-48BF-803A-673E6FB5C562}" type="datetimeFigureOut">
              <a:rPr lang="ru-RU" smtClean="0"/>
              <a:t>14.08.2018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4F5EF-6DFE-4C8E-BE65-05F1DC3C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89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C0E29-54ED-425C-ABEA-0142982A8B2B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347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rgbClr val="34386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002060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Борытко Н.М. Классный час: 5 секретов успеха &lt;dir@iafsu.ru; http://iafsu.ru&gt;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72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2F336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488754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2F336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5569C4-0F3B-4B9B-8D3E-10879BDB3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426697"/>
            <a:ext cx="459468" cy="37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773A6E-1531-4380-BE61-D1B609AF2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60" t="30232" r="53914" b="29639"/>
          <a:stretch/>
        </p:blipFill>
        <p:spPr>
          <a:xfrm>
            <a:off x="371890" y="6432793"/>
            <a:ext cx="383686" cy="392118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F7B0EEC-5A33-4AD3-896D-27BCF6745317}"/>
              </a:ext>
            </a:extLst>
          </p:cNvPr>
          <p:cNvCxnSpPr/>
          <p:nvPr userDrawn="1"/>
        </p:nvCxnSpPr>
        <p:spPr>
          <a:xfrm>
            <a:off x="1691680" y="6525344"/>
            <a:ext cx="5616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422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30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6C4C9E-9822-41F4-B596-1E743DAA4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426697"/>
            <a:ext cx="459468" cy="37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7A845F-EA76-41F7-A8E8-997A3C6AD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60" t="30232" r="53914" b="29639"/>
          <a:stretch/>
        </p:blipFill>
        <p:spPr>
          <a:xfrm>
            <a:off x="371890" y="6432793"/>
            <a:ext cx="383686" cy="392118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E64BB5A-0857-4A70-A963-E3FB8C27E60C}"/>
              </a:ext>
            </a:extLst>
          </p:cNvPr>
          <p:cNvCxnSpPr/>
          <p:nvPr userDrawn="1"/>
        </p:nvCxnSpPr>
        <p:spPr>
          <a:xfrm>
            <a:off x="1691680" y="6525344"/>
            <a:ext cx="5616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53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7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2829" y="2800006"/>
            <a:ext cx="2979814" cy="3528385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none" spc="0" baseline="0">
                <a:solidFill>
                  <a:srgbClr val="2F336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Борытко Н.М. Классный час: 5 секретов успеха &lt;dir@iafsu.ru; http://iafsu.ru&gt;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27D662-ABD1-4026-9D49-7D12B9777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426697"/>
            <a:ext cx="459468" cy="37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3B9172-EAF5-49B9-B887-B7DB1D385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60" t="30232" r="53914" b="29639"/>
          <a:stretch/>
        </p:blipFill>
        <p:spPr>
          <a:xfrm>
            <a:off x="371890" y="6432793"/>
            <a:ext cx="383686" cy="392118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F9B1A81-B256-4D03-9A8F-532C250F6BF7}"/>
              </a:ext>
            </a:extLst>
          </p:cNvPr>
          <p:cNvCxnSpPr/>
          <p:nvPr userDrawn="1"/>
        </p:nvCxnSpPr>
        <p:spPr>
          <a:xfrm>
            <a:off x="1691680" y="6525344"/>
            <a:ext cx="5616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844824"/>
            <a:ext cx="3461008" cy="2480287"/>
          </a:xfrm>
        </p:spPr>
        <p:txBody>
          <a:bodyPr anchor="b" anchorCtr="0">
            <a:noAutofit/>
          </a:bodyPr>
          <a:lstStyle>
            <a:lvl1pPr>
              <a:lnSpc>
                <a:spcPct val="85000"/>
              </a:lnSpc>
              <a:defRPr sz="4800" b="0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32963"/>
      </p:ext>
    </p:extLst>
  </p:cSld>
  <p:clrMapOvr>
    <a:masterClrMapping/>
  </p:clrMapOvr>
  <p:transition spd="med">
    <p:cover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2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68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F3362"/>
                </a:solidFill>
              </a:defRPr>
            </a:lvl1pPr>
          </a:lstStyle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C28457-9353-48B4-AFAE-7DEDB3EFD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426697"/>
            <a:ext cx="459468" cy="37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9D9EE6-856A-4BAF-AC07-A0BE67144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60" t="30232" r="53914" b="29639"/>
          <a:stretch/>
        </p:blipFill>
        <p:spPr>
          <a:xfrm>
            <a:off x="371890" y="6432793"/>
            <a:ext cx="383686" cy="392118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5391E9D-442F-4028-A1B3-76B9199DD468}"/>
              </a:ext>
            </a:extLst>
          </p:cNvPr>
          <p:cNvCxnSpPr/>
          <p:nvPr userDrawn="1"/>
        </p:nvCxnSpPr>
        <p:spPr>
          <a:xfrm>
            <a:off x="1691680" y="6525344"/>
            <a:ext cx="5616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544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 с фон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F3362"/>
                </a:solidFill>
              </a:defRPr>
            </a:lvl1pPr>
          </a:lstStyle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C28457-9353-48B4-AFAE-7DEDB3EFD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426697"/>
            <a:ext cx="459468" cy="37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9D9EE6-856A-4BAF-AC07-A0BE67144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60" t="30232" r="53914" b="29639"/>
          <a:stretch/>
        </p:blipFill>
        <p:spPr>
          <a:xfrm>
            <a:off x="371890" y="6432793"/>
            <a:ext cx="383686" cy="392118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013277-01F4-4E2B-B1A3-A965CC6B74E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633184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14FB04C-F0C2-490E-91FB-05827BC9B5C3}"/>
              </a:ext>
            </a:extLst>
          </p:cNvPr>
          <p:cNvCxnSpPr/>
          <p:nvPr userDrawn="1"/>
        </p:nvCxnSpPr>
        <p:spPr>
          <a:xfrm>
            <a:off x="1691680" y="6525344"/>
            <a:ext cx="5616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62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2F336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2F336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49" y="6459786"/>
            <a:ext cx="4726357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60" y="6426697"/>
            <a:ext cx="459468" cy="37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4410DC-D119-4079-86C9-43E3A1292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60" t="30232" r="53914" b="29639"/>
          <a:stretch/>
        </p:blipFill>
        <p:spPr>
          <a:xfrm>
            <a:off x="3149591" y="6432793"/>
            <a:ext cx="383686" cy="3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00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0275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59" y="6459786"/>
            <a:ext cx="7543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2F3362"/>
                </a:solidFill>
              </a:defRPr>
            </a:lvl1pPr>
          </a:lstStyle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426697"/>
            <a:ext cx="459468" cy="37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4B456A-E886-4BE0-A78C-2EC3668AD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20560" t="30232" r="53914" b="29639"/>
          <a:stretch/>
        </p:blipFill>
        <p:spPr>
          <a:xfrm>
            <a:off x="371890" y="6432793"/>
            <a:ext cx="383686" cy="392118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7116023-0071-4791-934E-A7A213D391F8}"/>
              </a:ext>
            </a:extLst>
          </p:cNvPr>
          <p:cNvCxnSpPr/>
          <p:nvPr userDrawn="1"/>
        </p:nvCxnSpPr>
        <p:spPr>
          <a:xfrm>
            <a:off x="1691680" y="6525344"/>
            <a:ext cx="5616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76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80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rgbClr val="2F3362"/>
          </a:solidFill>
          <a:latin typeface="Philosopher" panose="02000803000000020004" pitchFamily="2" charset="-52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2F3362"/>
          </a:solidFill>
          <a:latin typeface="Trebuchet MS" panose="020B060302020202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rgbClr val="2F3362"/>
          </a:solidFill>
          <a:latin typeface="Trebuchet MS" panose="020B060302020202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2F3362"/>
          </a:solidFill>
          <a:latin typeface="Trebuchet MS" panose="020B06030202020202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2F3362"/>
          </a:solidFill>
          <a:latin typeface="Trebuchet MS" panose="020B060302020202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2F3362"/>
          </a:solidFill>
          <a:latin typeface="Trebuchet MS" panose="020B060302020202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1" y="1512400"/>
            <a:ext cx="5174186" cy="279632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00" dirty="0"/>
              <a:t>Классный час: </a:t>
            </a:r>
            <a:br>
              <a:rPr lang="ru-RU" sz="4800" dirty="0"/>
            </a:br>
            <a:r>
              <a:rPr lang="ru-RU" sz="4800" dirty="0"/>
              <a:t>5 секретов успеха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4720204"/>
            <a:ext cx="5172108" cy="150876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4200" dirty="0">
                <a:latin typeface="Trebuchet MS" panose="020B0603020202020204" pitchFamily="34" charset="0"/>
              </a:rPr>
              <a:t>Николай Михайлович БОРЫТКО,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500" dirty="0">
                <a:latin typeface="Trebuchet MS" panose="020B0603020202020204" pitchFamily="34" charset="0"/>
              </a:rPr>
              <a:t>доктор педагогических наук, профессор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ru-RU" sz="2800" dirty="0">
                <a:latin typeface="Trebuchet MS" panose="020B0603020202020204" pitchFamily="34" charset="0"/>
              </a:rPr>
              <a:t>dir@iafsu.ru; http://iafsu.ru</a:t>
            </a:r>
            <a:endParaRPr lang="ru-RU" altLang="ru-RU" sz="2800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2500" dirty="0">
              <a:latin typeface="Trebuchet MS" panose="020B0603020202020204" pitchFamily="34" charset="0"/>
            </a:endParaRPr>
          </a:p>
        </p:txBody>
      </p:sp>
      <p:pic>
        <p:nvPicPr>
          <p:cNvPr id="9" name="Рисунок 4" descr="Борытко НМ 2013.jpg">
            <a:extLst>
              <a:ext uri="{FF2B5EF4-FFF2-40B4-BE49-F238E27FC236}">
                <a16:creationId xmlns:a16="http://schemas.microsoft.com/office/drawing/2014/main" id="{7266396F-4C60-4878-A9DE-544BDDC36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9" t="4878" r="10600" b="12204"/>
          <a:stretch>
            <a:fillRect/>
          </a:stretch>
        </p:blipFill>
        <p:spPr bwMode="auto">
          <a:xfrm>
            <a:off x="251520" y="2132856"/>
            <a:ext cx="2613025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EF21ED-41FC-4E10-8105-DF417DE5C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9319"/>
            <a:ext cx="1993732" cy="67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0B3851-B7DB-4F4A-8ACE-075D8A2DB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60" t="30232" r="53914" b="29639"/>
          <a:stretch/>
        </p:blipFill>
        <p:spPr>
          <a:xfrm>
            <a:off x="3584410" y="760776"/>
            <a:ext cx="790285" cy="8076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7D2141-FF5C-42CA-BC5F-2D5A463FC79B}"/>
              </a:ext>
            </a:extLst>
          </p:cNvPr>
          <p:cNvSpPr txBox="1"/>
          <p:nvPr/>
        </p:nvSpPr>
        <p:spPr>
          <a:xfrm>
            <a:off x="4419601" y="839319"/>
            <a:ext cx="3733800" cy="68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4E256C"/>
                </a:solidFill>
                <a:latin typeface="Philosopher" panose="02000803000000020004" pitchFamily="2" charset="-52"/>
              </a:rPr>
              <a:t>Научный центр Российской академии образования на базе Волгоградского государственного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243258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526407" y="367760"/>
            <a:ext cx="8136904" cy="1405055"/>
          </a:xfrm>
          <a:prstGeom prst="horizontalScroll">
            <a:avLst/>
          </a:prstGeom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Trebuchet MS" panose="020B0603020202020204" pitchFamily="34" charset="0"/>
              </a:rPr>
              <a:t>Классный час, как и другие формы работы, регулируется законодательством Российской Федерации, в т.ч. ФЗ-273 «Об образовании в Российской Федерации»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A42DDA-5CBB-4844-9CB3-36693D70157E}"/>
              </a:ext>
            </a:extLst>
          </p:cNvPr>
          <p:cNvSpPr/>
          <p:nvPr/>
        </p:nvSpPr>
        <p:spPr>
          <a:xfrm>
            <a:off x="2614639" y="1964637"/>
            <a:ext cx="6289670" cy="4490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Педагогическим работникам запрещается использовать образовательную деятельность </a:t>
            </a:r>
            <a:r>
              <a:rPr lang="ru-RU" sz="2400" i="1" dirty="0">
                <a:solidFill>
                  <a:srgbClr val="BD582C"/>
                </a:solidFill>
              </a:rPr>
              <a:t>для политической агитации, принуждения обучающихся к принятию политических, религиозных или иных убеждений либо отказу от них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&lt;…&gt;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i="1" dirty="0">
                <a:solidFill>
                  <a:srgbClr val="BD582C"/>
                </a:solidFill>
              </a:rPr>
              <a:t>в том числе посредством сообщения обучающимся недостоверных сведений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об исторических, о национальных, религиозных и культурных традициях народов, а также для побуждения обучающихся к действиям, противоречащим Конституции Российской Федерации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(п.3 ст.48)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/>
          </a:p>
        </p:txBody>
      </p:sp>
      <p:pic>
        <p:nvPicPr>
          <p:cNvPr id="9" name="Рисунок 8" descr="Изображение выглядит как пол, деревянный, стол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20040D2-7A69-4623-A86D-5234A71FA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42" t="-1" r="25099" b="1489"/>
          <a:stretch/>
        </p:blipFill>
        <p:spPr>
          <a:xfrm>
            <a:off x="526407" y="3313430"/>
            <a:ext cx="2088232" cy="2952328"/>
          </a:xfrm>
          <a:prstGeom prst="roundRect">
            <a:avLst>
              <a:gd name="adj" fmla="val 4438"/>
            </a:avLst>
          </a:prstGeom>
        </p:spPr>
      </p:pic>
    </p:spTree>
    <p:extLst>
      <p:ext uri="{BB962C8B-B14F-4D97-AF65-F5344CB8AC3E}">
        <p14:creationId xmlns:p14="http://schemas.microsoft.com/office/powerpoint/2010/main" val="808609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526407" y="367760"/>
            <a:ext cx="8136904" cy="1405055"/>
          </a:xfrm>
          <a:prstGeom prst="horizontalScroll">
            <a:avLst/>
          </a:prstGeom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Trebuchet MS" panose="020B0603020202020204" pitchFamily="34" charset="0"/>
              </a:rPr>
              <a:t>Классный час, как и другие формы работы, регулируется законодательством Российской Федерации, в т.ч. ФЗ-273 «Об образовании в Российской Федерации»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D6E933-5155-420B-B02E-080401BA1DEF}"/>
              </a:ext>
            </a:extLst>
          </p:cNvPr>
          <p:cNvSpPr/>
          <p:nvPr/>
        </p:nvSpPr>
        <p:spPr>
          <a:xfrm>
            <a:off x="3923928" y="1955500"/>
            <a:ext cx="4824536" cy="323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Обучающиеся имеют право на </a:t>
            </a:r>
            <a:r>
              <a:rPr lang="ru-RU" sz="2400" i="1" dirty="0">
                <a:solidFill>
                  <a:srgbClr val="BD582C"/>
                </a:solidFill>
              </a:rPr>
              <a:t>посещение по своему выбору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мероприятий, которые проводятся в организации, осуществляющей образовательную деятельность, и не предусмотрены учебным планом, в порядке, установленном локальными нормативными актами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(п.4 ст.34)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48512D-B4F6-405D-BD60-9F7F28F47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07" y="3719823"/>
            <a:ext cx="3397521" cy="2548141"/>
          </a:xfrm>
          <a:prstGeom prst="roundRect">
            <a:avLst>
              <a:gd name="adj" fmla="val 6868"/>
            </a:avLst>
          </a:prstGeom>
        </p:spPr>
      </p:pic>
    </p:spTree>
    <p:extLst>
      <p:ext uri="{BB962C8B-B14F-4D97-AF65-F5344CB8AC3E}">
        <p14:creationId xmlns:p14="http://schemas.microsoft.com/office/powerpoint/2010/main" val="3767004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508104" y="2348880"/>
            <a:ext cx="2979814" cy="3835948"/>
          </a:xfrm>
        </p:spPr>
        <p:txBody>
          <a:bodyPr>
            <a:normAutofit/>
          </a:bodyPr>
          <a:lstStyle/>
          <a:p>
            <a:r>
              <a:rPr lang="ru-RU" sz="2000" dirty="0"/>
              <a:t>Успех обеспечивает вовлеченность в обсуждение темы обучающихся и </a:t>
            </a:r>
            <a:r>
              <a:rPr lang="ru-RU" sz="2000" i="1" dirty="0"/>
              <a:t>всех присутствующих</a:t>
            </a:r>
            <a:r>
              <a:rPr lang="ru-RU" sz="2000" dirty="0"/>
              <a:t>.</a:t>
            </a:r>
          </a:p>
          <a:p>
            <a:r>
              <a:rPr lang="ru-RU" sz="2000" dirty="0"/>
              <a:t>Вовлечённость — это физическое, эмоциональное и интеллектуальное состояние, которое мотивирует участников обсуждения достигать наилучшего результата.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CE13EDB-FE5E-4B18-A6C4-9EB55EDE7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Борытко Н.М. Классный час: 5 секретов успеха &lt;dir@iafsu.ru; http://iafsu.ru&gt;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BC1DE8-212C-4731-B29A-7EDB1A8F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4706122" cy="585217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031DFAC0-8252-4584-8379-878F8268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437112"/>
            <a:ext cx="3461008" cy="878483"/>
          </a:xfrm>
        </p:spPr>
        <p:txBody>
          <a:bodyPr/>
          <a:lstStyle/>
          <a:p>
            <a:r>
              <a:rPr lang="ru-RU" sz="2800" dirty="0"/>
              <a:t>Секрет 1: ВОВЛЕЧЕННОСТЬ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545996922"/>
      </p:ext>
    </p:extLst>
  </p:cSld>
  <p:clrMapOvr>
    <a:masterClrMapping/>
  </p:clrMapOvr>
  <p:transition spd="slow">
    <p:pull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1.1. Взаимодействуйте со всеми обучающимися,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вовлекая их в обсуждение 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AD9680-A8D4-4D20-8285-6E77427DC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171628"/>
            <a:ext cx="2736303" cy="20864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D00045-0FA9-4050-BAC6-A20A1B7827A6}"/>
              </a:ext>
            </a:extLst>
          </p:cNvPr>
          <p:cNvSpPr/>
          <p:nvPr/>
        </p:nvSpPr>
        <p:spPr>
          <a:xfrm>
            <a:off x="2977774" y="1722186"/>
            <a:ext cx="5688633" cy="236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BD582C"/>
                </a:solidFill>
              </a:rPr>
              <a:t>Привлечение внима­ния аудитории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пауза, овладение пространством выступления.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BD582C"/>
                </a:solidFill>
              </a:rPr>
              <a:t>Вступление в контакт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адекватное обра­щение, яркая репли­ка, неожиданный пример; глаза в аудито­рию; свободная жести­куляция.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1.1. Взаимодействуйте со всеми обучающимися,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вовлекая их в обсуждение 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AD9680-A8D4-4D20-8285-6E77427DC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171628"/>
            <a:ext cx="2736303" cy="20864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D00045-0FA9-4050-BAC6-A20A1B7827A6}"/>
              </a:ext>
            </a:extLst>
          </p:cNvPr>
          <p:cNvSpPr/>
          <p:nvPr/>
        </p:nvSpPr>
        <p:spPr>
          <a:xfrm>
            <a:off x="2977774" y="1722186"/>
            <a:ext cx="5688633" cy="512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BD582C"/>
                </a:solidFill>
              </a:rPr>
              <a:t>Снятие предубеж­ден­ности, агрессии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указание на зоны совместного интере­са (“это ваша общая проблема, наше общее дело”); подчеркивание сходст­ва во мнениях; подчеркивание (признание) законности пози­ции аудитории (“Совер­шенно естественно, что Вы...”); использование место­имения “Мы” для иденти­фикации с аудиторией; эмоциональная иденти­фикация через сходство эмоций по отношению к проблеме (“Я также как и Вы возмущен...”); проявление уважения к аудитории через об­ращение к знаниям и интеллекту слушателей (“Помогите мне”).</a:t>
            </a:r>
          </a:p>
          <a:p>
            <a:pPr marL="342900" indent="-3429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28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1.1. Взаимодействуйте со всеми обучающимися,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вовлекая их в обсуждение 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AD9680-A8D4-4D20-8285-6E77427DC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171628"/>
            <a:ext cx="2736303" cy="20864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D00045-0FA9-4050-BAC6-A20A1B7827A6}"/>
              </a:ext>
            </a:extLst>
          </p:cNvPr>
          <p:cNvSpPr/>
          <p:nvPr/>
        </p:nvSpPr>
        <p:spPr>
          <a:xfrm>
            <a:off x="2977774" y="1722186"/>
            <a:ext cx="5688633" cy="4468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BD582C"/>
                </a:solidFill>
              </a:rPr>
              <a:t>Придание уверенности себе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уверенная поза; за­конченность движений; широкая амплитуда жес­тов; твердый тон голо­са.</a:t>
            </a:r>
          </a:p>
          <a:p>
            <a:pPr marL="342900" indent="-3429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BD582C"/>
                </a:solidFill>
              </a:rPr>
              <a:t>Обеспечение условий для выступления пе­ред аудиторией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структура выступления, язык и примеры, близкие аудитории, темп речи; акцентирование наибо­лее значимых проблем интонацией, паузами, словами: “Итак...”, “первое, второе, третье...”, “главное...”</a:t>
            </a:r>
          </a:p>
          <a:p>
            <a:pPr marL="342900" indent="-3429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167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 descr="Изображение выглядит как векторная график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88FA08C-0897-4795-A404-EABD11A3E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163068"/>
            <a:ext cx="1296144" cy="1759969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BAA0C5AB-F26A-4DB9-BCD7-8F03453C0D00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1.2. Поощряйте активность и интерес обучающихся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CC42D9-1B8C-43B4-B1B1-27572732B927}"/>
              </a:ext>
            </a:extLst>
          </p:cNvPr>
          <p:cNvSpPr/>
          <p:nvPr/>
        </p:nvSpPr>
        <p:spPr>
          <a:xfrm>
            <a:off x="1979712" y="1556792"/>
            <a:ext cx="6758723" cy="4471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Внимательное молчание.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“Угу” - поддакивание (“угу”, кивание головой и т.д.)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Эмоциональное сопровождение (“Да что ты! На ну! Ну да!”).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Эхо - повторение отдельных слов собеседника.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“Зеркало” - буквальное повторение фразы собеседника.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Парафраз - передача мысли собеседника своими словами.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Побуждение (“Ну и дальше что? Ну и ...”).</a:t>
            </a:r>
          </a:p>
        </p:txBody>
      </p:sp>
    </p:spTree>
    <p:extLst>
      <p:ext uri="{BB962C8B-B14F-4D97-AF65-F5344CB8AC3E}">
        <p14:creationId xmlns:p14="http://schemas.microsoft.com/office/powerpoint/2010/main" val="3108973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 descr="Изображение выглядит как векторная график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88FA08C-0897-4795-A404-EABD11A3E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163068"/>
            <a:ext cx="1296144" cy="1759969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BAA0C5AB-F26A-4DB9-BCD7-8F03453C0D00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1.2. Поощряйте активность и интерес обучающихся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CC42D9-1B8C-43B4-B1B1-27572732B927}"/>
              </a:ext>
            </a:extLst>
          </p:cNvPr>
          <p:cNvSpPr/>
          <p:nvPr/>
        </p:nvSpPr>
        <p:spPr>
          <a:xfrm>
            <a:off x="1979712" y="1556792"/>
            <a:ext cx="6758723" cy="4452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Вопросы по содержанию: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а) уточняющие – вопросы на интересующие детали;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б) развивающие – предложения в отношении того, что не было еще произнесено собеседником;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в) направляющие – они позволяют задать интересующее направление разговору, задать тему.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Функциональные вопросы направлены на создание оптимальных для разговора условий:</a:t>
            </a:r>
          </a:p>
          <a:p>
            <a:pPr marL="444500" lvl="2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а) объективация своего состояния (“Я сейчас ужасно раздражен”, “Я очень взволнован”);</a:t>
            </a:r>
          </a:p>
          <a:p>
            <a:pPr marL="444500" lvl="2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б) объективация состояния собеседника (“Вы сейчас чем-то разгневаны);</a:t>
            </a:r>
          </a:p>
          <a:p>
            <a:pPr marL="444500" lvl="2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в) объективная ситуация (“Такое ощущение, что мы зашли в тупик”).</a:t>
            </a:r>
          </a:p>
        </p:txBody>
      </p:sp>
    </p:spTree>
    <p:extLst>
      <p:ext uri="{BB962C8B-B14F-4D97-AF65-F5344CB8AC3E}">
        <p14:creationId xmlns:p14="http://schemas.microsoft.com/office/powerpoint/2010/main" val="28083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 descr="Изображение выглядит как векторная график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88FA08C-0897-4795-A404-EABD11A3E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163068"/>
            <a:ext cx="1296144" cy="1759969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BAA0C5AB-F26A-4DB9-BCD7-8F03453C0D00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1.2. Поощряйте активность и интерес обучающихся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CC42D9-1B8C-43B4-B1B1-27572732B927}"/>
              </a:ext>
            </a:extLst>
          </p:cNvPr>
          <p:cNvSpPr/>
          <p:nvPr/>
        </p:nvSpPr>
        <p:spPr>
          <a:xfrm>
            <a:off x="1979712" y="1556792"/>
            <a:ext cx="6758723" cy="3929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Оценка содержания разговора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(“Ты какую-то чушь несешь”, “То, что ты предлагаешь, просто великолепно”).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Оценка процесса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(“Что-то у нас сегодня не очень разговор получился”, “Прекрасно. Мы практически обо всем договорились”).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Оценка собеседника:</a:t>
            </a:r>
          </a:p>
          <a:p>
            <a:pPr marL="444500" lvl="2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а) приписывание роли (“Такой отличный специалист, как Вы”, “Да такой бездельник, как Вы...”);</a:t>
            </a:r>
          </a:p>
          <a:p>
            <a:pPr marL="444500" lvl="2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б) приписывание черты (“Вы же честный и порядочный человек...”);</a:t>
            </a:r>
          </a:p>
          <a:p>
            <a:pPr marL="444500" lvl="2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в) приписывание намерений (“Да вы всегда стараетесь обеспечить нормальные условия рабочим”).</a:t>
            </a:r>
          </a:p>
        </p:txBody>
      </p:sp>
    </p:spTree>
    <p:extLst>
      <p:ext uri="{BB962C8B-B14F-4D97-AF65-F5344CB8AC3E}">
        <p14:creationId xmlns:p14="http://schemas.microsoft.com/office/powerpoint/2010/main" val="2673637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 descr="Изображение выглядит как векторная график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88FA08C-0897-4795-A404-EABD11A3E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163068"/>
            <a:ext cx="1296144" cy="1759969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BAA0C5AB-F26A-4DB9-BCD7-8F03453C0D00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1.2. Поощряйте активность и интерес обучающихся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CC42D9-1B8C-43B4-B1B1-27572732B927}"/>
              </a:ext>
            </a:extLst>
          </p:cNvPr>
          <p:cNvSpPr/>
          <p:nvPr/>
        </p:nvSpPr>
        <p:spPr>
          <a:xfrm>
            <a:off x="1979712" y="1556792"/>
            <a:ext cx="6758723" cy="533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Идентификация себя с собеседником:</a:t>
            </a:r>
          </a:p>
          <a:p>
            <a:pPr marL="444500" lvl="3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а) вербальная (“Мы пытаемся решить сейчас...”);</a:t>
            </a:r>
          </a:p>
          <a:p>
            <a:pPr marL="444500" lvl="3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б) эмоциональная (“Я сейчас так же, как и вы взволнован...);</a:t>
            </a:r>
          </a:p>
          <a:p>
            <a:pPr marL="444500" lvl="3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в) ролевая (“Я как и всякий химик-технолог...”).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Принятие:</a:t>
            </a:r>
          </a:p>
          <a:p>
            <a:pPr marL="444500" lvl="3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а) собеседника (“Семен Семенович, я всегда относился и отношусь к Вам с большим уважением, несмотря на то, что сегодня наши взгляды расходятся”);</a:t>
            </a:r>
          </a:p>
          <a:p>
            <a:pPr marL="444500" lvl="3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б) позиции (“Я пониманию, что у Вас есть все причины думать именно так”);</a:t>
            </a:r>
          </a:p>
          <a:p>
            <a:pPr marL="444500" lvl="3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в) сомнений, ожиданий, опасений (“Я понимаю ваши сомнения”).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Возложение и принятие вины, ответственности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(“Я видимо не очень четко изложил свои мысли”, “Вы так ничего не поняли”).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5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вертик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633224" y="2348880"/>
            <a:ext cx="3938776" cy="2648604"/>
          </a:xfrm>
          <a:prstGeom prst="verticalScroll">
            <a:avLst>
              <a:gd name="adj" fmla="val 10039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8000"/>
              </a:lnSpc>
            </a:pPr>
            <a:r>
              <a:rPr lang="ru-RU" sz="4000" dirty="0"/>
              <a:t>Что такое классный </a:t>
            </a:r>
            <a:br>
              <a:rPr lang="ru-RU" sz="4000" dirty="0"/>
            </a:br>
            <a:r>
              <a:rPr lang="ru-RU" sz="4000" dirty="0"/>
              <a:t>час?</a:t>
            </a:r>
            <a:endParaRPr lang="ru-RU" sz="4000" dirty="0">
              <a:latin typeface="Trebuchet MS" panose="020B0603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AD9680-A8D4-4D20-8285-6E77427DC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671" y="1124744"/>
            <a:ext cx="3353683" cy="44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3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6D8BA-E76D-47AC-877D-E2CF9B2D7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830315"/>
            <a:ext cx="1656184" cy="1235237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BA536932-BD16-45CA-B78B-56AF5A361A1E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1.3. Используйте групповые формы организации работы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F8E88C-6851-404F-A78C-0B8E6BF4DE01}"/>
              </a:ext>
            </a:extLst>
          </p:cNvPr>
          <p:cNvSpPr/>
          <p:nvPr/>
        </p:nvSpPr>
        <p:spPr>
          <a:xfrm>
            <a:off x="2267744" y="1718225"/>
            <a:ext cx="6336704" cy="322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Групповые формы: «Шесть шляп мышления», «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Джигсо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», Защита проектов, Игра-защита, регламентированная дискуссия и т.п.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Численность группы – 3-5 чел.; количество групп – 3-5; продолжительность очага активного внимания с учетом возраста, утомления  и отвлекающих обстоятельств.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Распределение групп в пространстве.</a:t>
            </a:r>
            <a:endParaRPr lang="ru-RU" dirty="0"/>
          </a:p>
        </p:txBody>
      </p:sp>
      <p:pic>
        <p:nvPicPr>
          <p:cNvPr id="1026" name="Picture 2" descr="http://xn--i1abbnckbmcl9fb.xn--p1ai/%D1%81%D1%82%D0%B0%D1%82%D1%8C%D0%B8/537182/img1.gif">
            <a:extLst>
              <a:ext uri="{FF2B5EF4-FFF2-40B4-BE49-F238E27FC236}">
                <a16:creationId xmlns:a16="http://schemas.microsoft.com/office/drawing/2014/main" id="{0FD9CA9E-DE26-40A2-8F96-3A5B763E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946481"/>
            <a:ext cx="5501789" cy="12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97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6D8BA-E76D-47AC-877D-E2CF9B2D7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830315"/>
            <a:ext cx="1656184" cy="1235237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BA536932-BD16-45CA-B78B-56AF5A361A1E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1.3. Используйте групповые формы организации работы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F8E88C-6851-404F-A78C-0B8E6BF4DE01}"/>
              </a:ext>
            </a:extLst>
          </p:cNvPr>
          <p:cNvSpPr/>
          <p:nvPr/>
        </p:nvSpPr>
        <p:spPr>
          <a:xfrm>
            <a:off x="2267744" y="1718225"/>
            <a:ext cx="6336704" cy="4010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Распределение ролей внутри группы (генератор идей, организатор, скептик </a:t>
            </a:r>
            <a:r>
              <a:rPr lang="ru-RU" sz="2400" b="1" dirty="0">
                <a:solidFill>
                  <a:srgbClr val="2F3362"/>
                </a:solidFill>
                <a:sym typeface="Symbol" panose="05050102010706020507" pitchFamily="18" charset="2"/>
              </a:rPr>
              <a:t>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креативщик, менеджер,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рисколог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). 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Порядок работы: выбрать докладчика, затем – лидера, приступить к обсуждению. Роли обозначить значками или другими символами.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Обращаться не к группе, а к лидеру. Хвалить не лидера, а группу.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Закончить рефлексией внутри групп, затем – между группами.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687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353DB-F18B-4389-A3C1-BC05CA51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07" y="4648769"/>
            <a:ext cx="1800200" cy="1472976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DD2C0486-27E0-4BD9-A8E6-3C30192F5BF4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1.4. Помогайте группам не отвлекаться от обсуждения темы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C88F4E-8C17-4027-832D-1CDE4741848C}"/>
              </a:ext>
            </a:extLst>
          </p:cNvPr>
          <p:cNvSpPr/>
          <p:nvPr/>
        </p:nvSpPr>
        <p:spPr>
          <a:xfrm>
            <a:off x="2267744" y="1858500"/>
            <a:ext cx="590411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Фиксировать промежуточные результаты и ставить промежуточные цели.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Приемы поддержания активности: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Таймер (песочные часы) на экране.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Наблюдатели от групп с листом наблюдений.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Невербальное общение: вхождение в личную зону, мимические знаки, условные жесты и т.п.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Вывешивание табличек с промежуточными результатами.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32182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353DB-F18B-4389-A3C1-BC05CA51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07" y="4648769"/>
            <a:ext cx="1800200" cy="1472976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DD2C0486-27E0-4BD9-A8E6-3C30192F5BF4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1.4. Помогайте группам не отвлекаться от обсуждения темы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A66E2AC-B5A3-464C-844F-204037BD8175}"/>
              </a:ext>
            </a:extLst>
          </p:cNvPr>
          <p:cNvSpPr/>
          <p:nvPr/>
        </p:nvSpPr>
        <p:spPr>
          <a:xfrm>
            <a:off x="2267744" y="1640433"/>
            <a:ext cx="5904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Отработать методику парафраза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4C4316-96B7-4786-B0AA-FBBE3A281C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07384" y="2060848"/>
            <a:ext cx="6271137" cy="106360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3187311-63A3-463A-AC05-4E6FB1B02D38}"/>
              </a:ext>
            </a:extLst>
          </p:cNvPr>
          <p:cNvSpPr/>
          <p:nvPr/>
        </p:nvSpPr>
        <p:spPr>
          <a:xfrm>
            <a:off x="2339024" y="3140968"/>
            <a:ext cx="5904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Использовать функции парафраза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4752A86-5E18-49B8-9B64-DAE595A26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262330"/>
              </p:ext>
            </p:extLst>
          </p:nvPr>
        </p:nvGraphicFramePr>
        <p:xfrm>
          <a:off x="2707384" y="3602633"/>
          <a:ext cx="6185096" cy="2826543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6185096">
                  <a:extLst>
                    <a:ext uri="{9D8B030D-6E8A-4147-A177-3AD203B41FA5}">
                      <a16:colId xmlns:a16="http://schemas.microsoft.com/office/drawing/2014/main" val="2595890491"/>
                    </a:ext>
                  </a:extLst>
                </a:gridCol>
              </a:tblGrid>
              <a:tr h="411525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ru-RU" sz="1600" kern="1200" dirty="0"/>
                        <a:t>Цель, с которой используется парафраз (функциональное назначение парафраза)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4057712950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ru-RU" sz="1700" kern="1200" dirty="0"/>
                        <a:t>Зафиксировать позицию собеседника</a:t>
                      </a:r>
                      <a:endParaRPr lang="ru-RU" sz="17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1310581193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ru-RU" sz="1700" kern="1200" dirty="0"/>
                        <a:t>Уяснить смысл сообщения</a:t>
                      </a:r>
                      <a:endParaRPr lang="ru-RU" sz="17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3194914032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ru-RU" sz="1700" kern="1200" dirty="0"/>
                        <a:t>Выделить главное в сообщении</a:t>
                      </a:r>
                      <a:endParaRPr lang="ru-RU" sz="17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1845879695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ru-RU" sz="1700" kern="1200" dirty="0"/>
                        <a:t>Свернуть сообщение</a:t>
                      </a:r>
                      <a:endParaRPr lang="ru-RU" sz="17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3175947172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ru-RU" sz="1700" kern="1200" dirty="0"/>
                        <a:t>Структурировать сообщение</a:t>
                      </a:r>
                      <a:endParaRPr lang="ru-RU" sz="17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1248027143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ru-RU" sz="1700" kern="1200" dirty="0"/>
                        <a:t>“Натолкнуть” партнера на то, что важно для вас</a:t>
                      </a:r>
                      <a:endParaRPr lang="ru-RU" sz="17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3643739504"/>
                  </a:ext>
                </a:extLst>
              </a:tr>
              <a:tr h="43732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ru-RU" sz="1700" kern="1200" dirty="0"/>
                        <a:t>Заставить собеседника более полно сформулировать свою мысль</a:t>
                      </a:r>
                      <a:endParaRPr lang="ru-RU" sz="17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917834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372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B27D0F-198D-4FE3-A674-BDEDEF168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9" t="16388" r="2794" b="9372"/>
          <a:stretch/>
        </p:blipFill>
        <p:spPr>
          <a:xfrm>
            <a:off x="248803" y="4293096"/>
            <a:ext cx="2784310" cy="2088233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A63DD152-AE89-43B5-A1FC-DB27CE4077A4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Trebuchet MS" panose="020B0603020202020204" pitchFamily="34" charset="0"/>
              </a:rPr>
              <a:t>1.5. Привлекайте внешнюю аудиторию (проверяющих, членов жюри, присутствующих, зрителей) к обсуждению темы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D191A8A-0D28-4D12-9ADA-D7588B83849C}"/>
              </a:ext>
            </a:extLst>
          </p:cNvPr>
          <p:cNvSpPr/>
          <p:nvPr/>
        </p:nvSpPr>
        <p:spPr>
          <a:xfrm>
            <a:off x="3033113" y="2133323"/>
            <a:ext cx="5571336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Никаких зрителей или оценщиков – все участники обсуждения.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Для взрослой части аудитории – достойные роли (жюри, эксперты, интервьюируемые и т.п.), позволяющие «сохранить лицо».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Поощрение не только детям, но и взрослым (особенно приятно – от детей!).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872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5536" y="3789040"/>
            <a:ext cx="3407237" cy="244826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/>
              <a:t>Убеждать — значит вселять уверенность в истинности тезиса, делать слушателей единомышленниками, соучастниками своих замыслов и действий.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A667F8-A9C7-4BF2-ADE9-4273DCBDE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Борытко Н.М. Классный час: 5 секретов успеха &lt;dir@iafsu.ru; http://iafsu.ru&gt;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F777A3-72A6-4553-90CA-C1AA6ACCF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94695"/>
            <a:ext cx="5003298" cy="6209652"/>
          </a:xfrm>
          <a:prstGeom prst="rect">
            <a:avLst/>
          </a:prstGeom>
        </p:spPr>
      </p:pic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>
          <a:xfrm>
            <a:off x="5043241" y="4005064"/>
            <a:ext cx="3129160" cy="713208"/>
          </a:xfrm>
        </p:spPr>
        <p:txBody>
          <a:bodyPr/>
          <a:lstStyle/>
          <a:p>
            <a:r>
              <a:rPr lang="ru-RU" altLang="ru-RU" sz="2600" dirty="0"/>
              <a:t>Секрет 2:</a:t>
            </a:r>
            <a:br>
              <a:rPr lang="en-US" altLang="ru-RU" sz="2600" dirty="0"/>
            </a:br>
            <a:r>
              <a:rPr lang="ru-RU" altLang="ru-RU" sz="2600" dirty="0"/>
              <a:t>УБЕДИТЕЛЬНОСТЬ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1365730064"/>
      </p:ext>
    </p:extLst>
  </p:cSld>
  <p:clrMapOvr>
    <a:masterClrMapping/>
  </p:clrMapOvr>
  <p:transition spd="slow">
    <p:pull dir="l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EC59B7-09C2-42AC-92DF-C2999617E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013176"/>
            <a:ext cx="2148579" cy="1430148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E4540683-8B38-4DFB-816A-D1412FD3EA2F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BC6D97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2.1. Демонстрируйте личную заинтересованность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в обозначенной проблематике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27E933-DB97-4165-801D-0C8D6725B0EA}"/>
              </a:ext>
            </a:extLst>
          </p:cNvPr>
          <p:cNvSpPr/>
          <p:nvPr/>
        </p:nvSpPr>
        <p:spPr>
          <a:xfrm>
            <a:off x="611560" y="1628800"/>
            <a:ext cx="8051751" cy="4789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Расскажите краткую историю из своей жизни, когда отношение к обсуждаемому вопросу для Вас стало важным.</a:t>
            </a:r>
          </a:p>
          <a:p>
            <a:pPr marL="361950" lvl="2">
              <a:lnSpc>
                <a:spcPct val="85000"/>
              </a:lnSpc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Storytelling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– приём, основанный на передаче информации и транслировании смыслов посредством рассказывания историй. </a:t>
            </a:r>
          </a:p>
          <a:p>
            <a:pPr marL="361950" lvl="2">
              <a:lnSpc>
                <a:spcPct val="85000"/>
              </a:lnSpc>
              <a:spcAft>
                <a:spcPts val="60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Цель – обеспечить эффективную мотивацию к требуемому от субъекта действию. </a:t>
            </a:r>
          </a:p>
          <a:p>
            <a:pPr marL="361950" lvl="2">
              <a:lnSpc>
                <a:spcPct val="85000"/>
              </a:lnSpc>
              <a:spcAft>
                <a:spcPts val="60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Задача – создать понятную взаимосвязь между прошлым, настоящим и будущим, подтолкнув к правильному выводу о настоящем. </a:t>
            </a:r>
          </a:p>
          <a:p>
            <a:pPr marL="1976438" lvl="1">
              <a:lnSpc>
                <a:spcPct val="85000"/>
              </a:lnSpc>
              <a:spcAft>
                <a:spcPts val="600"/>
              </a:spcAft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Сторителлинг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позволяет:</a:t>
            </a:r>
          </a:p>
          <a:p>
            <a:pPr marL="2262188" lvl="1" indent="-28575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обосновать существующие правила;</a:t>
            </a:r>
          </a:p>
          <a:p>
            <a:pPr marL="2262188" lvl="1" indent="-28575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сохранить, систематизировать и донести информацию об основных достижениях;</a:t>
            </a:r>
          </a:p>
          <a:p>
            <a:pPr marL="2262188" lvl="1" indent="-28575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эффективно мотивировать;</a:t>
            </a:r>
          </a:p>
          <a:p>
            <a:pPr marL="2262188" lvl="1" indent="-28575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вызвать стремление к продолжению общения;</a:t>
            </a:r>
          </a:p>
          <a:p>
            <a:pPr marL="2262188" lvl="1" indent="-28575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сформировать лояльность субъекта.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8703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491629D-744E-4B7C-85C0-D4F7371599F5}"/>
              </a:ext>
            </a:extLst>
          </p:cNvPr>
          <p:cNvGrpSpPr/>
          <p:nvPr/>
        </p:nvGrpSpPr>
        <p:grpSpPr>
          <a:xfrm>
            <a:off x="526407" y="4322837"/>
            <a:ext cx="2491388" cy="1846659"/>
            <a:chOff x="2123728" y="2644884"/>
            <a:chExt cx="5852172" cy="358445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F33E72A-4E01-4137-8974-86682BD6F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3728" y="2644884"/>
              <a:ext cx="5852172" cy="358445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C478DEB-7D69-436D-93E7-CC95D3240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9952" y="2708920"/>
              <a:ext cx="3744416" cy="192021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</p:grpSp>
      <p:sp>
        <p:nvSpPr>
          <p:cNvPr id="10" name="Свиток: горизонтальный 9">
            <a:extLst>
              <a:ext uri="{FF2B5EF4-FFF2-40B4-BE49-F238E27FC236}">
                <a16:creationId xmlns:a16="http://schemas.microsoft.com/office/drawing/2014/main" id="{10DA8EE7-AFB1-4F3B-B72E-258C035F0980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BC6D97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2.2. Демонстрируйте позицию, соответствующую традиционным для государства и образования ценностям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195404D-14D8-4B06-8A13-57C0A85A62BA}"/>
              </a:ext>
            </a:extLst>
          </p:cNvPr>
          <p:cNvSpPr/>
          <p:nvPr/>
        </p:nvSpPr>
        <p:spPr>
          <a:xfrm>
            <a:off x="585270" y="1789849"/>
            <a:ext cx="807804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Любовь к отечеству всегда действенна, ибо всякий человек добродетелен, когда его частная воля во всем соответствует общей воле; и мы с охотою желаем того же, чего желают любимые нами люди.</a:t>
            </a:r>
          </a:p>
          <a:p>
            <a:pPr algn="r"/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Жан-Жак Руссо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0E22B4-7237-4725-9DBB-D661A7B7AAE4}"/>
              </a:ext>
            </a:extLst>
          </p:cNvPr>
          <p:cNvSpPr/>
          <p:nvPr/>
        </p:nvSpPr>
        <p:spPr>
          <a:xfrm>
            <a:off x="3216701" y="3984282"/>
            <a:ext cx="545975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Я, конечно, презираю отечество мое с головы до ног, но мне досадно, если иностранец разделяет со мной это чувство.</a:t>
            </a:r>
          </a:p>
          <a:p>
            <a:pPr algn="r"/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Письмо А.С. Пушкина </a:t>
            </a:r>
            <a:br>
              <a:rPr lang="ru-RU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к кн. Вяземскому, 1826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503301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FBEBFF-95BF-47C0-B59B-819AB6F9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3528" y="4653136"/>
            <a:ext cx="2181780" cy="1248842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46D725E6-1710-4AC9-B363-A23310E594F9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BC6D97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2.3. Приводите убедительные аргументы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в пользу своей позиции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17F289-217B-4E84-8D4B-DA18ED094A2F}"/>
              </a:ext>
            </a:extLst>
          </p:cNvPr>
          <p:cNvSpPr/>
          <p:nvPr/>
        </p:nvSpPr>
        <p:spPr>
          <a:xfrm>
            <a:off x="2267744" y="1779841"/>
            <a:ext cx="5904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Отработайте структуру аргументации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0B7EF4-D82D-4162-AD40-023EB2F931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BC6D9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71738" y="2241506"/>
            <a:ext cx="5948267" cy="37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85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A0AB25-399A-4BEF-AADC-840AF4C9E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07" y="4101937"/>
            <a:ext cx="2079583" cy="1985352"/>
          </a:xfrm>
          <a:prstGeom prst="rect">
            <a:avLst/>
          </a:prstGeom>
        </p:spPr>
      </p:pic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DCD3E96C-8469-475C-B094-894FE9EC124B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BC6D97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2.4. Обосновывайте позицию наглядно и образно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D676D5E-6366-4F24-931C-849E5464C7EE}"/>
              </a:ext>
            </a:extLst>
          </p:cNvPr>
          <p:cNvSpPr/>
          <p:nvPr/>
        </p:nvSpPr>
        <p:spPr>
          <a:xfrm>
            <a:off x="2339752" y="1712449"/>
            <a:ext cx="6323559" cy="4010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Используйте психологию восприятия детей различного возраста: у младших школьников не развито абстрактно-логическое мышление, подростки особенно эмоциональны и возбудимы, старшеклассники ориентированы на трудовую деятельность.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Выделяйте фазы общения:</a:t>
            </a:r>
          </a:p>
          <a:p>
            <a:pPr marL="914400" lvl="1" indent="-457200">
              <a:lnSpc>
                <a:spcPct val="8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Рефлексивную (смысловое самоопределение).</a:t>
            </a:r>
          </a:p>
          <a:p>
            <a:pPr marL="914400" lvl="1" indent="-457200">
              <a:lnSpc>
                <a:spcPct val="8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Ценностную (ценностное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самоотношение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marL="914400" lvl="1" indent="-457200">
              <a:lnSpc>
                <a:spcPct val="8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Проективную (нормативное самоутверждение).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195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Классный час – это форма организации воспитательного взаимодействия классного руководителя со школьниками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AD9680-A8D4-4D20-8285-6E77427DC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619250" y="3716338"/>
            <a:ext cx="5852160" cy="2606040"/>
          </a:xfrm>
          <a:prstGeom prst="roundRect">
            <a:avLst>
              <a:gd name="adj" fmla="val 5919"/>
            </a:avLst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D00045-0FA9-4050-BAC6-A20A1B7827A6}"/>
              </a:ext>
            </a:extLst>
          </p:cNvPr>
          <p:cNvSpPr/>
          <p:nvPr/>
        </p:nvSpPr>
        <p:spPr>
          <a:xfrm>
            <a:off x="526407" y="1814197"/>
            <a:ext cx="8123816" cy="13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Предмет взаимодействия – </a:t>
            </a:r>
            <a:r>
              <a:rPr lang="ru-RU" sz="2400" i="1" dirty="0">
                <a:solidFill>
                  <a:srgbClr val="BD582C"/>
                </a:solidFill>
              </a:rPr>
              <a:t>отношение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как </a:t>
            </a:r>
            <a:r>
              <a:rPr lang="ru-RU" sz="2400" i="1" dirty="0">
                <a:solidFill>
                  <a:srgbClr val="BD582C"/>
                </a:solidFill>
              </a:rPr>
              <a:t>эмоционально-волевая установка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человека на что-либо, т.е. выражение его позиции; мысленное сопоставление различных объектов или сторон данного объекта.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215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 descr="Изображение выглядит как книга, стол, сидит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0965328-7F73-4D20-8F95-8DF1E9DC5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221088"/>
            <a:ext cx="1989982" cy="1948524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FEFE4972-4F17-4839-BE7B-D44E6362BACD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BC6D97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2.5. Г</a:t>
            </a:r>
            <a:r>
              <a:rPr lang="ru-RU" sz="2000" dirty="0"/>
              <a:t>рамотно используйте термины, понятия, названия, имена и др.</a:t>
            </a: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061081-ABF2-4050-8E2E-2AF7C8E6C99D}"/>
              </a:ext>
            </a:extLst>
          </p:cNvPr>
          <p:cNvSpPr/>
          <p:nvPr/>
        </p:nvSpPr>
        <p:spPr>
          <a:xfrm>
            <a:off x="2267744" y="1628800"/>
            <a:ext cx="626469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Основные ошибки со стороны говорящего:</a:t>
            </a:r>
          </a:p>
          <a:p>
            <a:pPr marL="715963" lvl="1" indent="-354013">
              <a:buFont typeface="Wingdings" panose="05000000000000000000" pitchFamily="2" charset="2"/>
              <a:buChar char="Ø"/>
            </a:pPr>
            <a:r>
              <a:rPr lang="ru-RU" dirty="0"/>
              <a:t>Неполное выражение основных составляющих идеи, мысли, образа.</a:t>
            </a:r>
          </a:p>
          <a:p>
            <a:pPr marL="715963" lvl="1" indent="-354013">
              <a:buFont typeface="Wingdings" panose="05000000000000000000" pitchFamily="2" charset="2"/>
              <a:buChar char="Ø"/>
            </a:pPr>
            <a:r>
              <a:rPr lang="ru-RU" dirty="0"/>
              <a:t>Недостаточная расстановка акцентов, указаний на главное в своей мысли.</a:t>
            </a:r>
          </a:p>
          <a:p>
            <a:pPr marL="715963" lvl="1" indent="-354013">
              <a:buFont typeface="Wingdings" panose="05000000000000000000" pitchFamily="2" charset="2"/>
              <a:buChar char="Ø"/>
            </a:pPr>
            <a:r>
              <a:rPr lang="ru-RU" dirty="0"/>
              <a:t>Нечеткая структура сообщения.</a:t>
            </a:r>
          </a:p>
          <a:p>
            <a:pPr marL="715963" lvl="1" indent="-354013">
              <a:buFont typeface="Wingdings" panose="05000000000000000000" pitchFamily="2" charset="2"/>
              <a:buChar char="Ø"/>
            </a:pPr>
            <a:r>
              <a:rPr lang="ru-RU" dirty="0"/>
              <a:t>Невнимание к реакциям собеседника в процессе сообщения.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Основные ошибки со стороны слушающего:</a:t>
            </a:r>
          </a:p>
          <a:p>
            <a:pPr marL="715963" indent="-342900">
              <a:buFont typeface="Wingdings" panose="05000000000000000000" pitchFamily="2" charset="2"/>
              <a:buChar char="Ø"/>
            </a:pPr>
            <a:r>
              <a:rPr lang="ru-RU" dirty="0"/>
              <a:t>Отсутствие активности в уточнении понимания.</a:t>
            </a:r>
          </a:p>
          <a:p>
            <a:pPr marL="715963" indent="-342900">
              <a:buFont typeface="Wingdings" panose="05000000000000000000" pitchFamily="2" charset="2"/>
              <a:buChar char="Ø"/>
            </a:pPr>
            <a:r>
              <a:rPr lang="ru-RU" dirty="0"/>
              <a:t>Отсутствие реакции при непонимании сообщения.</a:t>
            </a:r>
          </a:p>
          <a:p>
            <a:pPr marL="715963" indent="-342900">
              <a:buFont typeface="Wingdings" panose="05000000000000000000" pitchFamily="2" charset="2"/>
              <a:buChar char="Ø"/>
            </a:pPr>
            <a:r>
              <a:rPr lang="ru-RU" dirty="0"/>
              <a:t>Отсутствие попыток уточнить правильность понимания.</a:t>
            </a:r>
          </a:p>
          <a:p>
            <a:pPr marL="715963" indent="-342900">
              <a:buFont typeface="Wingdings" panose="05000000000000000000" pitchFamily="2" charset="2"/>
              <a:buChar char="Ø"/>
            </a:pPr>
            <a:r>
              <a:rPr lang="ru-RU" dirty="0"/>
              <a:t>Попытка механического запоминания (запоминание слов, а не смысла).</a:t>
            </a:r>
          </a:p>
        </p:txBody>
      </p:sp>
    </p:spTree>
    <p:extLst>
      <p:ext uri="{BB962C8B-B14F-4D97-AF65-F5344CB8AC3E}">
        <p14:creationId xmlns:p14="http://schemas.microsoft.com/office/powerpoint/2010/main" val="3988277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079332" y="1628800"/>
            <a:ext cx="2779740" cy="4671417"/>
          </a:xfrm>
        </p:spPr>
        <p:txBody>
          <a:bodyPr>
            <a:noAutofit/>
          </a:bodyPr>
          <a:lstStyle/>
          <a:p>
            <a:r>
              <a:rPr lang="ru-RU" dirty="0"/>
              <a:t>Коммуникативность — это процесс взаимодействия между людьми, в ходе которого возникают, проявляются и формируются межличностные отношения. Предполагает обмен мыслями, чувствами, переживаниями.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E8F8F32-997F-4063-88CD-2793F2328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Борытко Н.М. Классный час: 5 секретов успеха &lt;dir@iafsu.ru; http://iafsu.ru&gt;</a:t>
            </a:r>
          </a:p>
        </p:txBody>
      </p:sp>
      <p:pic>
        <p:nvPicPr>
          <p:cNvPr id="6" name="Рисунок 5" descr="Изображение выглядит как векторная граф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B89A096E-B744-4EA1-920F-3232A9035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332656"/>
            <a:ext cx="5833351" cy="5995735"/>
          </a:xfrm>
          <a:prstGeom prst="rect">
            <a:avLst/>
          </a:prstGeom>
        </p:spPr>
      </p:pic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>
          <a:xfrm>
            <a:off x="384850" y="3783888"/>
            <a:ext cx="2779740" cy="16558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ru-RU" sz="2800" dirty="0"/>
              <a:t>Секрет 3: КОММУНИКА-ТИВНОСТЬ </a:t>
            </a:r>
          </a:p>
        </p:txBody>
      </p:sp>
    </p:spTree>
    <p:extLst>
      <p:ext uri="{BB962C8B-B14F-4D97-AF65-F5344CB8AC3E}">
        <p14:creationId xmlns:p14="http://schemas.microsoft.com/office/powerpoint/2010/main" val="4007548519"/>
      </p:ext>
    </p:extLst>
  </p:cSld>
  <p:clrMapOvr>
    <a:masterClrMapping/>
  </p:clrMapOvr>
  <p:transition spd="slow">
    <p:pull dir="l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2FD435-1A7E-477F-B62C-0C237938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236706"/>
            <a:ext cx="2232248" cy="1785799"/>
          </a:xfrm>
          <a:prstGeom prst="roundRect">
            <a:avLst/>
          </a:prstGeom>
        </p:spPr>
      </p:pic>
      <p:sp>
        <p:nvSpPr>
          <p:cNvPr id="9" name="Свиток: горизонтальный 8">
            <a:extLst>
              <a:ext uri="{FF2B5EF4-FFF2-40B4-BE49-F238E27FC236}">
                <a16:creationId xmlns:a16="http://schemas.microsoft.com/office/drawing/2014/main" id="{EDA34968-082C-497A-85E8-DDD343EC0669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EE8592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3.1. Используйте различные приемы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повышения эффективности коммуникации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ABEEAB2-2B41-44C7-AA99-2AC2694E0D67}"/>
              </a:ext>
            </a:extLst>
          </p:cNvPr>
          <p:cNvSpPr/>
          <p:nvPr/>
        </p:nvSpPr>
        <p:spPr>
          <a:xfrm>
            <a:off x="2700338" y="1584473"/>
            <a:ext cx="5976118" cy="487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Прежде чем приступить к обсуждению, ясно сформулируйте свои идеи.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Проанализируйте подлинную цель обсуждения.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Не стремитесь достичь слишком многого в одном обсуждении.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Принимайте во внимание все обстоятельства обсуждения.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Планируя обсуждение, проконсультируйтесь с другими педагогами.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Следите за ходом обсуждения: необходимо, чтобы каждая идея имела обратную связь.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03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 descr="Изображение выглядит как кукла, игруш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E6C394F-89BC-450C-8372-9BEB1B79E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13" y="4221088"/>
            <a:ext cx="1795294" cy="1782298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BCFE0F49-7E31-4910-B759-330E9DC28149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EE8592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3.2. Гибко взаимодействуйте с аудиторией,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поддерживайте содержательную обратную связь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3A7F9B-A3F6-4CE3-BC3A-E52242840639}"/>
              </a:ext>
            </a:extLst>
          </p:cNvPr>
          <p:cNvSpPr/>
          <p:nvPr/>
        </p:nvSpPr>
        <p:spPr>
          <a:xfrm>
            <a:off x="1979712" y="1520459"/>
            <a:ext cx="6624736" cy="4766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Вопросы по содержанию: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а) уточняющие – вопросы на интересующие детали;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б) развивающие – предложения в отношении того, что не было еще произнесено собеседником;</a:t>
            </a:r>
          </a:p>
          <a:p>
            <a:pPr lvl="1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в) направляющие – они позволяют задать интересующее направление разговору, задать тему.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Функциональные вопросы направлены на создание оптимальных для разговора условий:</a:t>
            </a:r>
          </a:p>
          <a:p>
            <a:pPr marL="444500" lvl="2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а) объективация своего состояния (“Я сейчас ужасно раздражен”, “Я очень взволнован”);</a:t>
            </a:r>
          </a:p>
          <a:p>
            <a:pPr marL="444500" lvl="2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б) объективация состояния собеседника (“Вы сейчас чем-то разгневаны);</a:t>
            </a:r>
          </a:p>
          <a:p>
            <a:pPr marL="444500" lvl="2">
              <a:lnSpc>
                <a:spcPct val="85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в) объективная ситуация (“Такое ощущение, что мы зашли в тупик”).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79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7" name="Рисунок 6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B21F326-3462-4181-BB8F-17EB8758189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2883" t="7385" r="2883" b="6722"/>
          <a:stretch/>
        </p:blipFill>
        <p:spPr>
          <a:xfrm>
            <a:off x="395536" y="4356951"/>
            <a:ext cx="3168352" cy="1884675"/>
          </a:xfrm>
          <a:prstGeom prst="roundRect">
            <a:avLst/>
          </a:prstGeom>
        </p:spPr>
      </p:pic>
      <p:sp>
        <p:nvSpPr>
          <p:cNvPr id="6" name="Свиток: горизонтальный 5">
            <a:extLst>
              <a:ext uri="{FF2B5EF4-FFF2-40B4-BE49-F238E27FC236}">
                <a16:creationId xmlns:a16="http://schemas.microsoft.com/office/drawing/2014/main" id="{DF4DB227-CDF7-44AC-B5C6-59CF8ACEDFD1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EE8592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3.3. Демонстрируйте интерес, уважение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и понимание по отношению к обучающимся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2231ED-E312-41DD-98B1-2E558C388776}"/>
              </a:ext>
            </a:extLst>
          </p:cNvPr>
          <p:cNvSpPr/>
          <p:nvPr/>
        </p:nvSpPr>
        <p:spPr>
          <a:xfrm>
            <a:off x="2339752" y="1656116"/>
            <a:ext cx="632355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Толерантность – это устойчивость:</a:t>
            </a:r>
          </a:p>
          <a:p>
            <a:pPr marL="715963" lvl="1" indent="-342900">
              <a:buFont typeface="Wingdings" panose="05000000000000000000" pitchFamily="2" charset="2"/>
              <a:buChar char="Ø"/>
            </a:pPr>
            <a:r>
              <a:rPr lang="ru-RU" sz="2000" dirty="0"/>
              <a:t>предоставление другим права жить в соответствии с собственным мировоззрением;</a:t>
            </a:r>
          </a:p>
          <a:p>
            <a:pPr marL="715963" lvl="1" indent="-342900">
              <a:buFont typeface="Wingdings" panose="05000000000000000000" pitchFamily="2" charset="2"/>
              <a:buChar char="Ø"/>
            </a:pPr>
            <a:r>
              <a:rPr lang="ru-RU" sz="2000" dirty="0"/>
              <a:t>признак уверенности в себе и сознания надежности своих собственных позиций; </a:t>
            </a:r>
          </a:p>
          <a:p>
            <a:pPr marL="715963" lvl="1" indent="-342900">
              <a:buFont typeface="Wingdings" panose="05000000000000000000" pitchFamily="2" charset="2"/>
              <a:buChar char="Ø"/>
            </a:pPr>
            <a:r>
              <a:rPr lang="ru-RU" sz="2000" dirty="0"/>
              <a:t>признак открытого для всех идейного течения, которое не боится сравнения с другими точками зрения и не избегает духовной конкуренции.</a:t>
            </a:r>
          </a:p>
          <a:p>
            <a:pPr marL="15240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Степени толерантности:</a:t>
            </a:r>
          </a:p>
          <a:p>
            <a:pPr marL="1704975" lvl="1" indent="-252413">
              <a:buFont typeface="+mj-lt"/>
              <a:buAutoNum type="arabicParenR"/>
            </a:pPr>
            <a:r>
              <a:rPr lang="ru-RU" sz="2000" dirty="0"/>
              <a:t>Конвенция.</a:t>
            </a:r>
          </a:p>
          <a:p>
            <a:pPr marL="1704975" lvl="1" indent="-252413">
              <a:buFont typeface="+mj-lt"/>
              <a:buAutoNum type="arabicParenR"/>
            </a:pPr>
            <a:r>
              <a:rPr lang="ru-RU" sz="2000" dirty="0"/>
              <a:t>Компромисс.</a:t>
            </a:r>
          </a:p>
          <a:p>
            <a:pPr marL="1704975" lvl="1" indent="-252413">
              <a:buFont typeface="+mj-lt"/>
              <a:buAutoNum type="arabicParenR"/>
            </a:pPr>
            <a:r>
              <a:rPr lang="ru-RU" sz="2000" dirty="0"/>
              <a:t>Консенсус.</a:t>
            </a:r>
          </a:p>
        </p:txBody>
      </p:sp>
    </p:spTree>
    <p:extLst>
      <p:ext uri="{BB962C8B-B14F-4D97-AF65-F5344CB8AC3E}">
        <p14:creationId xmlns:p14="http://schemas.microsoft.com/office/powerpoint/2010/main" val="2190304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 descr="Изображение выглядит как игрушка, кукл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5BAEB36-0F09-472D-88E7-AC133A296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82"/>
          <a:stretch/>
        </p:blipFill>
        <p:spPr>
          <a:xfrm>
            <a:off x="467544" y="4509120"/>
            <a:ext cx="2247241" cy="1606519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0DFED73A-CE38-440A-A0BF-EA04205DB90C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EE8592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3.4. Демонстрируйте навыки самопрезентации,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владение навыками ораторского мастерства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3B6F10-CCE5-4C93-933C-B0AD73DCFF34}"/>
              </a:ext>
            </a:extLst>
          </p:cNvPr>
          <p:cNvSpPr/>
          <p:nvPr/>
        </p:nvSpPr>
        <p:spPr>
          <a:xfrm>
            <a:off x="2555775" y="1831495"/>
            <a:ext cx="6120681" cy="433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Имидж (от англ.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image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[ˈ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ɪmɪdʒ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] — «образ», «изображение», «отражение») — совокупность представлений, сложившихся в общественном мнении о том, как должен вести себя человек в соответствии со своим статусом.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Имидж создается пиаром, пропагандой, рекламой с целью формирования в массовом сознании определённого отношения к объекту. Может сочетать как реальные свойства объекта, так и несуществующие, приписываемые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(«Ты ж учитель!»).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137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57B993-755D-46F8-B058-AFED25B7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9" y="4440119"/>
            <a:ext cx="2314713" cy="1725185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4D8D0569-61CB-48B3-82CE-134EA7D8A8C0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EE8592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3.5. Обеспечивайте соблюдение баланса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между активностью учителя и обучающихся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246A89-65A4-48BD-A159-EE98BA3BD640}"/>
              </a:ext>
            </a:extLst>
          </p:cNvPr>
          <p:cNvSpPr/>
          <p:nvPr/>
        </p:nvSpPr>
        <p:spPr>
          <a:xfrm>
            <a:off x="2699792" y="1828832"/>
            <a:ext cx="5962973" cy="431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Можно предложить распределение ролей в обсуждении («Я имею право только следить за регламентом»).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Лучший способ – принять правила обсуждения (пример: «Законы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орлятского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огонька»).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Можно предложить обучающимся определенный знак-символ «Я уже понял».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Если одновременно заговорили учитель и ученик, приоритет – ученику (иначе, в следующий раз он может не заговорить).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607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5536" y="2782314"/>
            <a:ext cx="2736304" cy="352838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Информативность – богатство содержания и его полное соответствие теме обсуждения, глубокий внутренний смысл речи, отсутствие «слов-паразитов», культура речи.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6474BE6-B895-4CFE-A834-17FA051C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Борытко Н.М. Классный час: 5 секретов успеха &lt;dir@iafsu.ru; http://iafsu.ru&gt;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53FCB7-0830-471A-AEF5-3C11C3201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690176"/>
            <a:ext cx="5852172" cy="5620523"/>
          </a:xfrm>
          <a:prstGeom prst="rect">
            <a:avLst/>
          </a:prstGeom>
        </p:spPr>
      </p:pic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>
          <a:xfrm>
            <a:off x="4473750" y="3140398"/>
            <a:ext cx="2736304" cy="132872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altLang="ru-RU" sz="2800" dirty="0"/>
              <a:t>Секрет 4: ИНФОРМАТИВ-НОСТЬ </a:t>
            </a:r>
          </a:p>
        </p:txBody>
      </p:sp>
    </p:spTree>
    <p:extLst>
      <p:ext uri="{BB962C8B-B14F-4D97-AF65-F5344CB8AC3E}">
        <p14:creationId xmlns:p14="http://schemas.microsoft.com/office/powerpoint/2010/main" val="1014665025"/>
      </p:ext>
    </p:extLst>
  </p:cSld>
  <p:clrMapOvr>
    <a:masterClrMapping/>
  </p:clrMapOvr>
  <p:transition spd="slow">
    <p:pull dir="l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28F22CE7-2A34-4CFD-B0B3-6B53221B1393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F5B78B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4.1. Демонстрируйте педагогический кругозор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и общую эрудицию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AB90DD7-C874-4450-B7BE-CC2882576655}"/>
              </a:ext>
            </a:extLst>
          </p:cNvPr>
          <p:cNvSpPr/>
          <p:nvPr/>
        </p:nvSpPr>
        <p:spPr>
          <a:xfrm>
            <a:off x="2555776" y="1772816"/>
            <a:ext cx="6120680" cy="4170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Эруди́ция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(от лат.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ēruditio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— учёность, просвещённость) — всесторонняя образованность, широкие познания во многих областях.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Кругозо́р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— круг интересов и знаний человека.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«Понемногу о многом и много об одном».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Признаваться ли в своей некомпетентности в обсуждаемом вопросе?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Используйте гаджеты учеников и помогайте ориентироваться в получаемой ими информации.</a:t>
            </a:r>
          </a:p>
        </p:txBody>
      </p:sp>
      <p:pic>
        <p:nvPicPr>
          <p:cNvPr id="17" name="Рисунок 16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09B980E-360B-4F50-92CB-9B8FA5F42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268786"/>
            <a:ext cx="1671359" cy="17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93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DFF5B1-28A5-467B-95F5-651FFE851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221163"/>
            <a:ext cx="1319383" cy="1944141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EB486549-890D-447D-88A6-1227D0D306A0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F5B78B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80000"/>
              </a:lnSpc>
            </a:pPr>
            <a:r>
              <a:rPr lang="ru-RU" sz="2000" dirty="0">
                <a:latin typeface="Trebuchet MS" panose="020B0603020202020204" pitchFamily="34" charset="0"/>
              </a:rPr>
              <a:t>4.2. Используйте различные способы структурирования и представления информации (инфографика, изображения, аудио, видео и др.)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202DD9-17EC-47EA-9222-E0804405E5FB}"/>
              </a:ext>
            </a:extLst>
          </p:cNvPr>
          <p:cNvSpPr/>
          <p:nvPr/>
        </p:nvSpPr>
        <p:spPr>
          <a:xfrm>
            <a:off x="2195513" y="1718816"/>
            <a:ext cx="6435431" cy="2760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Структурирование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(систематизация) информации: основные положения </a:t>
            </a:r>
            <a:r>
              <a:rPr lang="ru-RU" sz="2400" b="1" dirty="0">
                <a:solidFill>
                  <a:srgbClr val="2F3362"/>
                </a:solidFill>
                <a:sym typeface="Symbol" panose="05050102010706020507" pitchFamily="18" charset="2"/>
              </a:rPr>
              <a:t>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выводы и следствия из них </a:t>
            </a:r>
            <a:r>
              <a:rPr lang="ru-RU" sz="2400" b="1" dirty="0">
                <a:solidFill>
                  <a:srgbClr val="2F3362"/>
                </a:solidFill>
                <a:sym typeface="Symbol" panose="05050102010706020507" pitchFamily="18" charset="2"/>
              </a:rPr>
              <a:t>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приложения и факты.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Классификация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информации: разделение на непересекающиеся группы по одному признаку. Если признака 2, то классификация  представляется таблицей: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F931466-07BF-488A-B35F-9A0EE39DA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537563"/>
              </p:ext>
            </p:extLst>
          </p:nvPr>
        </p:nvGraphicFramePr>
        <p:xfrm>
          <a:off x="2627784" y="4437112"/>
          <a:ext cx="5833444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361">
                  <a:extLst>
                    <a:ext uri="{9D8B030D-6E8A-4147-A177-3AD203B41FA5}">
                      <a16:colId xmlns:a16="http://schemas.microsoft.com/office/drawing/2014/main" val="2002739630"/>
                    </a:ext>
                  </a:extLst>
                </a:gridCol>
                <a:gridCol w="1458361">
                  <a:extLst>
                    <a:ext uri="{9D8B030D-6E8A-4147-A177-3AD203B41FA5}">
                      <a16:colId xmlns:a16="http://schemas.microsoft.com/office/drawing/2014/main" val="3378464851"/>
                    </a:ext>
                  </a:extLst>
                </a:gridCol>
                <a:gridCol w="1458361">
                  <a:extLst>
                    <a:ext uri="{9D8B030D-6E8A-4147-A177-3AD203B41FA5}">
                      <a16:colId xmlns:a16="http://schemas.microsoft.com/office/drawing/2014/main" val="3477217861"/>
                    </a:ext>
                  </a:extLst>
                </a:gridCol>
                <a:gridCol w="1458361">
                  <a:extLst>
                    <a:ext uri="{9D8B030D-6E8A-4147-A177-3AD203B41FA5}">
                      <a16:colId xmlns:a16="http://schemas.microsoft.com/office/drawing/2014/main" val="92086801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ru-RU" dirty="0"/>
                        <a:t>Отметки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Класс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2858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296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602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3615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191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262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Классный час – это форма организации воспитательного взаимодействия классного руководителя со школьниками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EB0E1-DC96-458A-BA31-3BA843E16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3724252"/>
            <a:ext cx="5852160" cy="2606040"/>
          </a:xfrm>
          <a:prstGeom prst="roundRect">
            <a:avLst>
              <a:gd name="adj" fmla="val 5919"/>
            </a:avLst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D00045-0FA9-4050-BAC6-A20A1B7827A6}"/>
              </a:ext>
            </a:extLst>
          </p:cNvPr>
          <p:cNvSpPr/>
          <p:nvPr/>
        </p:nvSpPr>
        <p:spPr>
          <a:xfrm>
            <a:off x="526407" y="1814197"/>
            <a:ext cx="8123816" cy="13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Отношения разделяются на </a:t>
            </a:r>
            <a:r>
              <a:rPr lang="ru-RU" sz="2400" i="1" dirty="0">
                <a:solidFill>
                  <a:srgbClr val="BD582C"/>
                </a:solidFill>
              </a:rPr>
              <a:t>нормативные, смысловые и ценностные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 Каждый тип отношений требует различных методов педагогической помощи – </a:t>
            </a:r>
            <a:r>
              <a:rPr lang="ru-RU" sz="2400" i="1" dirty="0">
                <a:solidFill>
                  <a:srgbClr val="BD582C"/>
                </a:solidFill>
              </a:rPr>
              <a:t>руководства, поддержки и сопровождения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8197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DFF5B1-28A5-467B-95F5-651FFE851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221163"/>
            <a:ext cx="1319383" cy="1944141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EB486549-890D-447D-88A6-1227D0D306A0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F5B78B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80000"/>
              </a:lnSpc>
            </a:pPr>
            <a:r>
              <a:rPr lang="ru-RU" sz="2000" dirty="0">
                <a:latin typeface="Trebuchet MS" panose="020B0603020202020204" pitchFamily="34" charset="0"/>
              </a:rPr>
              <a:t>4.2. Используйте различные способы структурирования и представления информации (инфографика, изображения, аудио, видео и др.)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202DD9-17EC-47EA-9222-E0804405E5FB}"/>
              </a:ext>
            </a:extLst>
          </p:cNvPr>
          <p:cNvSpPr/>
          <p:nvPr/>
        </p:nvSpPr>
        <p:spPr>
          <a:xfrm>
            <a:off x="2195513" y="1628800"/>
            <a:ext cx="643543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Представление информации:</a:t>
            </a:r>
          </a:p>
        </p:txBody>
      </p:sp>
      <p:pic>
        <p:nvPicPr>
          <p:cNvPr id="3074" name="Picture 2" descr="ÐÐ°ÑÑÐ¸Ð½ÐºÐ¸ Ð¿Ð¾ Ð·Ð°Ð¿ÑÐ¾ÑÑ ÑÐ¿Ð¾ÑÐ¾Ð±Ñ Ð¿ÑÐµÐ´ÑÑÐ°Ð²Ð»ÐµÐ½Ð¸Ñ Ð¸Ð½ÑÐ¾ÑÐ¼Ð°ÑÐ¸Ð¸">
            <a:extLst>
              <a:ext uri="{FF2B5EF4-FFF2-40B4-BE49-F238E27FC236}">
                <a16:creationId xmlns:a16="http://schemas.microsoft.com/office/drawing/2014/main" id="{FF5D61B7-A51C-47C3-B145-3B280BC6F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69" y="2114497"/>
            <a:ext cx="3042195" cy="2281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Ð°ÑÑÐ¸Ð½ÐºÐ¸ Ð¿Ð¾ Ð·Ð°Ð¿ÑÐ¾ÑÑ Ð¸Ð½ÑÐ¾Ð³ÑÐ°ÑÐ¸ÐºÐ°">
            <a:extLst>
              <a:ext uri="{FF2B5EF4-FFF2-40B4-BE49-F238E27FC236}">
                <a16:creationId xmlns:a16="http://schemas.microsoft.com/office/drawing/2014/main" id="{B4741A04-5D40-46EB-87CA-C9E7CE5E0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191" y="2108976"/>
            <a:ext cx="3491880" cy="2469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ÐÐ°ÑÑÐ¸Ð½ÐºÐ¸ Ð¿Ð¾ Ð·Ð°Ð¿ÑÐ¾ÑÑ Ð´Ð¸Ð°Ð³ÑÐ°Ð¼Ð¼Ð°">
            <a:extLst>
              <a:ext uri="{FF2B5EF4-FFF2-40B4-BE49-F238E27FC236}">
                <a16:creationId xmlns:a16="http://schemas.microsoft.com/office/drawing/2014/main" id="{A883121F-504C-4F1B-8F09-AE2988E1B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0" r="15521"/>
          <a:stretch/>
        </p:blipFill>
        <p:spPr bwMode="auto">
          <a:xfrm>
            <a:off x="2258119" y="4451652"/>
            <a:ext cx="1909938" cy="195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ÐÐ°ÑÑÐ¸Ð½ÐºÐ¸ Ð¿Ð¾ Ð·Ð°Ð¿ÑÐ¾ÑÑ Ð³ÑÐ°ÑÐ¸Ðº">
            <a:extLst>
              <a:ext uri="{FF2B5EF4-FFF2-40B4-BE49-F238E27FC236}">
                <a16:creationId xmlns:a16="http://schemas.microsoft.com/office/drawing/2014/main" id="{FE8ABB34-0BFA-43A9-A7B2-76E9B225D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/>
          <a:stretch/>
        </p:blipFill>
        <p:spPr bwMode="auto">
          <a:xfrm>
            <a:off x="4380282" y="4484582"/>
            <a:ext cx="3940458" cy="188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D6E7B676-0F2F-4B24-9D1D-CC6BA7AB7996}"/>
              </a:ext>
            </a:extLst>
          </p:cNvPr>
          <p:cNvSpPr/>
          <p:nvPr/>
        </p:nvSpPr>
        <p:spPr>
          <a:xfrm>
            <a:off x="2186450" y="2141971"/>
            <a:ext cx="441298" cy="44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А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718FBD3-F054-4DE7-AA6D-AB8A9B726870}"/>
              </a:ext>
            </a:extLst>
          </p:cNvPr>
          <p:cNvSpPr/>
          <p:nvPr/>
        </p:nvSpPr>
        <p:spPr>
          <a:xfrm>
            <a:off x="5400931" y="2127365"/>
            <a:ext cx="441298" cy="44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B74735E-BA13-4E71-8EEA-8600E4CD5274}"/>
              </a:ext>
            </a:extLst>
          </p:cNvPr>
          <p:cNvSpPr/>
          <p:nvPr/>
        </p:nvSpPr>
        <p:spPr>
          <a:xfrm>
            <a:off x="2325868" y="4484582"/>
            <a:ext cx="441298" cy="44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A013888-B783-4036-90C6-D13DA2ABD6C2}"/>
              </a:ext>
            </a:extLst>
          </p:cNvPr>
          <p:cNvSpPr/>
          <p:nvPr/>
        </p:nvSpPr>
        <p:spPr>
          <a:xfrm>
            <a:off x="4580116" y="4531918"/>
            <a:ext cx="441298" cy="441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1232632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 descr="Изображение выглядит как векторная граф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3112EA5-4D6D-4FB8-9632-535467CCE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53" y="4221163"/>
            <a:ext cx="1734495" cy="1800125"/>
          </a:xfrm>
          <a:prstGeom prst="rect">
            <a:avLst/>
          </a:prstGeom>
        </p:spPr>
      </p:pic>
      <p:sp>
        <p:nvSpPr>
          <p:cNvPr id="10" name="Свиток: горизонтальный 9">
            <a:extLst>
              <a:ext uri="{FF2B5EF4-FFF2-40B4-BE49-F238E27FC236}">
                <a16:creationId xmlns:a16="http://schemas.microsoft.com/office/drawing/2014/main" id="{FC0021FD-D0DB-4284-8DA5-3F9991891B6C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F5B78B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4.3. Отбирайте оптимальные для каждого обсуждения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объем и содержание информации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10D1DE7-D966-4561-ABA5-96AAAE1D0676}"/>
              </a:ext>
            </a:extLst>
          </p:cNvPr>
          <p:cNvSpPr/>
          <p:nvPr/>
        </p:nvSpPr>
        <p:spPr>
          <a:xfrm>
            <a:off x="2051720" y="1614749"/>
            <a:ext cx="6840760" cy="4407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Объем материала для открытого (с присутствием гостей) обсуждения  – в полтора раза меньше, чем на обычном обсуждении.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Если творческие / групповые / проектные задания – вдвое меньше.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Оставшееся время можно использовать на коллективный анализ результатов с детьми.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Предусмотреть в ходе обсуждения «растягивающийся» этап, который можно будет сократить / растянуть / совсем опустить (например, экскурс в историю вопроса). Этот этап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д.б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 примерно после 2/3 времени встречи (при 45-минутном уроке – после 25-30 мин.)</a:t>
            </a:r>
          </a:p>
        </p:txBody>
      </p:sp>
    </p:spTree>
    <p:extLst>
      <p:ext uri="{BB962C8B-B14F-4D97-AF65-F5344CB8AC3E}">
        <p14:creationId xmlns:p14="http://schemas.microsoft.com/office/powerpoint/2010/main" val="587012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91C030B-345E-44E1-8020-5F88E85FCB32}"/>
              </a:ext>
            </a:extLst>
          </p:cNvPr>
          <p:cNvGrpSpPr/>
          <p:nvPr/>
        </p:nvGrpSpPr>
        <p:grpSpPr>
          <a:xfrm>
            <a:off x="526407" y="4247614"/>
            <a:ext cx="1669106" cy="1828781"/>
            <a:chOff x="611560" y="3933056"/>
            <a:chExt cx="2076625" cy="2275285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9B0AAE30-8703-4637-8070-F3EC50234856}"/>
                </a:ext>
              </a:extLst>
            </p:cNvPr>
            <p:cNvSpPr/>
            <p:nvPr/>
          </p:nvSpPr>
          <p:spPr>
            <a:xfrm>
              <a:off x="611560" y="3933056"/>
              <a:ext cx="2076625" cy="20882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52B623E-0FA6-49DF-9CB6-41E66CD2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639" y="4313239"/>
              <a:ext cx="1334468" cy="1895102"/>
            </a:xfrm>
            <a:prstGeom prst="rect">
              <a:avLst/>
            </a:prstGeom>
          </p:spPr>
        </p:pic>
      </p:grpSp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9B021002-57C4-442A-B740-F274D1359369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F5B78B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90000"/>
              </a:lnSpc>
            </a:pPr>
            <a:r>
              <a:rPr lang="ru-RU" sz="2000" dirty="0">
                <a:latin typeface="Trebuchet MS" panose="020B0603020202020204" pitchFamily="34" charset="0"/>
              </a:rPr>
              <a:t>4.4. Обеспечивайте достоверность и точность фактов, статистических данных, ссылок на авторитетные источники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D0A066-16AC-44BD-8D4C-9086DD5F785A}"/>
              </a:ext>
            </a:extLst>
          </p:cNvPr>
          <p:cNvSpPr/>
          <p:nvPr/>
        </p:nvSpPr>
        <p:spPr>
          <a:xfrm>
            <a:off x="2195512" y="1772816"/>
            <a:ext cx="6696967" cy="433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Во время обсуждения использовать компьютер, гаджеты. Можно выделить 1-3 чел. В «информационный центр» или предусмотреть поиск информации в групповой работе.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Самому, если заранее не приготовлены данные и факты: избегать дословного цитирования (заменять пересказом), точного указания числовых данных (заменять сравнением или примерными данными).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Возможно употреблять выражения типа «многочисленные исследования показывают», «психологи давно установили, что…» и т.п.</a:t>
            </a:r>
          </a:p>
        </p:txBody>
      </p:sp>
    </p:spTree>
    <p:extLst>
      <p:ext uri="{BB962C8B-B14F-4D97-AF65-F5344CB8AC3E}">
        <p14:creationId xmlns:p14="http://schemas.microsoft.com/office/powerpoint/2010/main" val="4211955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3D01474-E4DF-40F5-A9DF-00226C216985}"/>
              </a:ext>
            </a:extLst>
          </p:cNvPr>
          <p:cNvGrpSpPr/>
          <p:nvPr/>
        </p:nvGrpSpPr>
        <p:grpSpPr>
          <a:xfrm>
            <a:off x="395536" y="4214953"/>
            <a:ext cx="1799977" cy="1972172"/>
            <a:chOff x="2701718" y="1225153"/>
            <a:chExt cx="2076625" cy="2275286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2D9D282C-D4B3-47FB-A52C-EFA5A544412D}"/>
                </a:ext>
              </a:extLst>
            </p:cNvPr>
            <p:cNvSpPr/>
            <p:nvPr/>
          </p:nvSpPr>
          <p:spPr>
            <a:xfrm>
              <a:off x="2701718" y="1225153"/>
              <a:ext cx="2076625" cy="206938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5184DA1-BC3E-4F40-8370-98C5FC6A6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26" t="-5031" r="226" b="28281"/>
            <a:stretch/>
          </p:blipFill>
          <p:spPr>
            <a:xfrm>
              <a:off x="3147026" y="1343393"/>
              <a:ext cx="1405236" cy="2157046"/>
            </a:xfrm>
            <a:prstGeom prst="rect">
              <a:avLst/>
            </a:prstGeom>
          </p:spPr>
        </p:pic>
      </p:grpSp>
      <p:sp>
        <p:nvSpPr>
          <p:cNvPr id="10" name="Свиток: горизонтальный 9">
            <a:extLst>
              <a:ext uri="{FF2B5EF4-FFF2-40B4-BE49-F238E27FC236}">
                <a16:creationId xmlns:a16="http://schemas.microsoft.com/office/drawing/2014/main" id="{8C8978CA-0E5F-4F4F-99A1-6B06C6FE6367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F5B78B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4988" indent="-534988"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4.5. Избегайте речевых ошибок </a:t>
            </a:r>
            <a:br>
              <a:rPr lang="ru-RU" sz="2000" dirty="0">
                <a:latin typeface="Trebuchet MS" panose="020B0603020202020204" pitchFamily="34" charset="0"/>
              </a:rPr>
            </a:br>
            <a:r>
              <a:rPr lang="ru-RU" sz="2000" dirty="0">
                <a:latin typeface="Trebuchet MS" panose="020B0603020202020204" pitchFamily="34" charset="0"/>
              </a:rPr>
              <a:t>(орфоэпических, лексических, грамматических)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D6F1062-ABCD-466C-8C11-2E87F9940167}"/>
              </a:ext>
            </a:extLst>
          </p:cNvPr>
          <p:cNvSpPr/>
          <p:nvPr/>
        </p:nvSpPr>
        <p:spPr>
          <a:xfrm>
            <a:off x="2123728" y="1558511"/>
            <a:ext cx="6624736" cy="5089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Орфоэпические – неправильное произношение или ударение:</a:t>
            </a:r>
          </a:p>
          <a:p>
            <a:pPr marL="361950" lvl="1">
              <a:lnSpc>
                <a:spcPct val="85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«конечно» (а не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конешно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»), «плотит» («платит»),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прецендент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 («прецедент»),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лаболатория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 («лаборатория»),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тыща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 («тысяча»);</a:t>
            </a:r>
          </a:p>
          <a:p>
            <a:pPr marL="361950" lvl="1">
              <a:lnSpc>
                <a:spcPct val="85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зво́нит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диа́лог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до́говор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ката́лог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путепро́вод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а́лкоголь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», «свекла́»,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феноме́н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  <a:p>
            <a:pPr marL="342900" indent="-34290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Лексические – употребление слов в несвойственных им значениях, смешение слов, близких по значению и/или звучанию:</a:t>
            </a:r>
          </a:p>
          <a:p>
            <a:pPr marL="361950" lvl="1">
              <a:lnSpc>
                <a:spcPct val="85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«Он обратно прочитал книжку»; экскаватор – эскалатор, колос – колосс, индианка – индейка; абонент – абонемент, дипломат – дипломант.</a:t>
            </a:r>
          </a:p>
          <a:p>
            <a:pPr marL="342900" lvl="1" indent="-342900">
              <a:lnSpc>
                <a:spcPct val="85000"/>
              </a:lnSpc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Пути исправления и предупреждения речевых ошибок:</a:t>
            </a:r>
          </a:p>
          <a:p>
            <a:pPr marL="647700" lvl="1" indent="-285750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Чтение художественной литературы.</a:t>
            </a:r>
          </a:p>
          <a:p>
            <a:pPr marL="647700" lvl="1" indent="-285750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Посещение театров, музеев, выставок.</a:t>
            </a:r>
          </a:p>
          <a:p>
            <a:pPr marL="647700" lvl="1" indent="-285750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Общение с образованными людьми.</a:t>
            </a:r>
          </a:p>
          <a:p>
            <a:pPr marL="647700" lvl="1" indent="-285750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Постоянная работа над совершенствованием культуры речи.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58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779493" y="4226408"/>
            <a:ext cx="2592289" cy="2101983"/>
          </a:xfrm>
        </p:spPr>
        <p:txBody>
          <a:bodyPr>
            <a:normAutofit/>
          </a:bodyPr>
          <a:lstStyle/>
          <a:p>
            <a:r>
              <a:rPr lang="ru-RU" dirty="0"/>
              <a:t>Увлеченность – это преданность идее, страстность, одержимость, заразительность, азарт.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BE8DF86-0CE0-443A-BB92-BB8785BC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Борытко Н.М. Классный час: 5 секретов успеха &lt;dir@iafsu.ru; http://iafsu.ru&gt;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0E0424-2073-4BBE-BB12-585CACB0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219"/>
            <a:ext cx="5647955" cy="5852172"/>
          </a:xfrm>
          <a:prstGeom prst="rect">
            <a:avLst/>
          </a:prstGeom>
        </p:spPr>
      </p:pic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>
          <a:xfrm>
            <a:off x="458137" y="3330297"/>
            <a:ext cx="3461008" cy="896111"/>
          </a:xfrm>
        </p:spPr>
        <p:txBody>
          <a:bodyPr>
            <a:normAutofit/>
          </a:bodyPr>
          <a:lstStyle/>
          <a:p>
            <a:r>
              <a:rPr lang="ru-RU" altLang="ru-RU" sz="2800" dirty="0"/>
              <a:t>Секрет 5: УВЛЕЧЕННОСТЬ</a:t>
            </a:r>
          </a:p>
        </p:txBody>
      </p:sp>
    </p:spTree>
    <p:extLst>
      <p:ext uri="{BB962C8B-B14F-4D97-AF65-F5344CB8AC3E}">
        <p14:creationId xmlns:p14="http://schemas.microsoft.com/office/powerpoint/2010/main" val="2041727948"/>
      </p:ext>
    </p:extLst>
  </p:cSld>
  <p:clrMapOvr>
    <a:masterClrMapping/>
  </p:clrMapOvr>
  <p:transition spd="slow">
    <p:pull dir="l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5371578-C870-49D0-BB03-C8D78296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950F3BD0-52BF-48A7-B3D2-29C476ADFD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269875"/>
            <a:ext cx="7543800" cy="782861"/>
          </a:xfrm>
        </p:spPr>
        <p:txBody>
          <a:bodyPr/>
          <a:lstStyle/>
          <a:p>
            <a:r>
              <a:rPr lang="ru-RU" altLang="ru-RU" dirty="0"/>
              <a:t>Упражнение</a:t>
            </a:r>
          </a:p>
        </p:txBody>
      </p:sp>
      <p:sp>
        <p:nvSpPr>
          <p:cNvPr id="15363" name="Объект 4">
            <a:extLst>
              <a:ext uri="{FF2B5EF4-FFF2-40B4-BE49-F238E27FC236}">
                <a16:creationId xmlns:a16="http://schemas.microsoft.com/office/drawing/2014/main" id="{148A1849-932E-4B12-803B-8EE6381CEF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26296" y="1079452"/>
            <a:ext cx="5422168" cy="765372"/>
          </a:xfrm>
        </p:spPr>
        <p:txBody>
          <a:bodyPr>
            <a:normAutofit/>
          </a:bodyPr>
          <a:lstStyle/>
          <a:p>
            <a:r>
              <a:rPr lang="ru-RU" altLang="ru-RU" dirty="0"/>
              <a:t>Кто согласится со мной, что прямоугольник на этом слайде зеленого цвета?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918CB7-80BB-455D-9233-B39720C0E3AE}"/>
              </a:ext>
            </a:extLst>
          </p:cNvPr>
          <p:cNvSpPr/>
          <p:nvPr/>
        </p:nvSpPr>
        <p:spPr>
          <a:xfrm>
            <a:off x="3326296" y="1834132"/>
            <a:ext cx="4743450" cy="24919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4" name="Рисунок 3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E7A16A1-4F3E-447E-A9E9-3B5317C6E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55" y="2589092"/>
            <a:ext cx="1705355" cy="1737019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D0F5403E-B2CD-47C9-829B-4E94BF54CCAC}"/>
              </a:ext>
            </a:extLst>
          </p:cNvPr>
          <p:cNvSpPr txBox="1">
            <a:spLocks/>
          </p:cNvSpPr>
          <p:nvPr/>
        </p:nvSpPr>
        <p:spPr>
          <a:xfrm>
            <a:off x="1043608" y="4581128"/>
            <a:ext cx="7323153" cy="173701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2F336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rgbClr val="2F336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2F336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2F336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2F336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800" dirty="0"/>
              <a:t>Спор на ровном месте, не принципиальный, но здесь задевает </a:t>
            </a:r>
            <a:br>
              <a:rPr lang="ru-RU" altLang="ru-RU" sz="1800" dirty="0"/>
            </a:br>
            <a:r>
              <a:rPr lang="ru-RU" altLang="ru-RU" sz="1800" dirty="0"/>
              <a:t>не сама информация, а позиции людей. </a:t>
            </a:r>
          </a:p>
          <a:p>
            <a:pPr>
              <a:spcBef>
                <a:spcPts val="600"/>
              </a:spcBef>
            </a:pPr>
            <a:r>
              <a:rPr lang="ru-RU" altLang="ru-RU" sz="1800" dirty="0"/>
              <a:t>Дело в том, что в любом сообщении имеется текстовая информация и персонифицированная (то есть о вас самом; помимо воли оппонента проявляется интерес не к информации, а к ее носителю).</a:t>
            </a:r>
          </a:p>
        </p:txBody>
      </p:sp>
    </p:spTree>
    <p:extLst>
      <p:ext uri="{BB962C8B-B14F-4D97-AF65-F5344CB8AC3E}">
        <p14:creationId xmlns:p14="http://schemas.microsoft.com/office/powerpoint/2010/main" val="1702587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83B5AD-E17F-4D2A-9361-9BA128A4C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7544" y="4226592"/>
            <a:ext cx="1584176" cy="2128494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72C8A7CF-0302-4E16-BD7C-DC05090777F7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80A6C9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800" dirty="0">
                <a:latin typeface="Trebuchet MS" panose="020B0603020202020204" pitchFamily="34" charset="0"/>
              </a:rPr>
              <a:t>5.1. Будьте доброжелательным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557DDB-1DE1-4EFE-ACB5-000CB04A7396}"/>
              </a:ext>
            </a:extLst>
          </p:cNvPr>
          <p:cNvSpPr/>
          <p:nvPr/>
        </p:nvSpPr>
        <p:spPr>
          <a:xfrm>
            <a:off x="2051720" y="1700808"/>
            <a:ext cx="6611591" cy="3542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К.С. Станиславский: чувствам нельзя приказать, но чувство можно «выманить». Переключите внимание и мышление на то, что вызывает у вас положительные эмоции.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Невербальные средства выражения: открытая поза, широкие законченные (двуручные) жесты, улыбка («глазами»).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Лексические: «Да-диалог», комплименты, обращение по имени, избегание резких слов и оценок.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48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9C2EDF-ECF8-4635-865D-B82836FCA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221163"/>
            <a:ext cx="1706975" cy="2010670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58434620-4133-4E00-814C-41268AD70A31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80A6C9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800" dirty="0">
                <a:latin typeface="Trebuchet MS" panose="020B0603020202020204" pitchFamily="34" charset="0"/>
              </a:rPr>
              <a:t>5.2. Будьте уравновешенным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FEDC71-94E1-42DC-A794-35FE60B29CB5}"/>
              </a:ext>
            </a:extLst>
          </p:cNvPr>
          <p:cNvSpPr/>
          <p:nvPr/>
        </p:nvSpPr>
        <p:spPr>
          <a:xfrm>
            <a:off x="1835696" y="1700808"/>
            <a:ext cx="6835853" cy="427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«На работе – не живем, а работаем!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Причины потери равновесия:</a:t>
            </a:r>
          </a:p>
          <a:p>
            <a:pPr marL="625475" lvl="1" indent="-263525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«Триггеры», то есть вещи, люди или события, которые раздражают по непонятным для нас причинам.</a:t>
            </a:r>
          </a:p>
          <a:p>
            <a:pPr marL="625475" lvl="1" indent="-263525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Затяжная депрессия в совокупности с безысходностью и волнением может стать причиной вспыльчивости.</a:t>
            </a:r>
          </a:p>
          <a:p>
            <a:pPr marL="625475" lvl="1" indent="-263525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Хроническая усталость и недостаток витаминов также могут спровоцировать потерю спокойствия.</a:t>
            </a:r>
          </a:p>
          <a:p>
            <a:pPr marL="625475" lvl="1" indent="-263525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Наличие физического дискомфорта: когда человек голоден или ему холодно, достаточно даже незначительного повода, чтобы вывести его из себя.</a:t>
            </a:r>
          </a:p>
          <a:p>
            <a:pPr marL="625475" lvl="1" indent="-263525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Наличие заболеваний: например, при сахарном диабете или болезнях щитовидной железы часто отмечается повышенная раздражительность.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287727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DC80B3-FC6E-4E26-A616-A9094005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4085406"/>
            <a:ext cx="1224136" cy="2270862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69B6DF90-7C2E-407A-9C37-A0B47EE2FAAE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80A6C9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800" dirty="0">
                <a:latin typeface="Trebuchet MS" panose="020B0603020202020204" pitchFamily="34" charset="0"/>
              </a:rPr>
              <a:t>5.3. Будьте внимательным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50815E-D45A-46BE-AA83-9F10DAB1240F}"/>
              </a:ext>
            </a:extLst>
          </p:cNvPr>
          <p:cNvSpPr/>
          <p:nvPr/>
        </p:nvSpPr>
        <p:spPr>
          <a:xfrm>
            <a:off x="2051720" y="1643126"/>
            <a:ext cx="661159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Скольких педагогов/гостей школы вы встретили по дороге от учительской до классного кабинета?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Скольких детей вы запомнили по имени с первой встречи? А со второй?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 как зовут директора школы вы с какого раза запомнили?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Кто предложил самый интересный вариант решения проблемы? А кто вообще ничего не предлагал?</a:t>
            </a:r>
          </a:p>
        </p:txBody>
      </p:sp>
    </p:spTree>
    <p:extLst>
      <p:ext uri="{BB962C8B-B14F-4D97-AF65-F5344CB8AC3E}">
        <p14:creationId xmlns:p14="http://schemas.microsoft.com/office/powerpoint/2010/main" val="3485202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27DF2EB-D755-4E8F-BEFE-E16DB77F7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6407" y="4149080"/>
            <a:ext cx="1731854" cy="2156394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6CF6E5EA-AF2B-401A-A45A-303B887BC30D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80A6C9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5963" indent="-715963">
              <a:lnSpc>
                <a:spcPct val="70000"/>
              </a:lnSpc>
            </a:pPr>
            <a:r>
              <a:rPr lang="ru-RU" sz="2800" dirty="0">
                <a:latin typeface="Trebuchet MS" panose="020B0603020202020204" pitchFamily="34" charset="0"/>
              </a:rPr>
              <a:t>5.4. Будьте психологически и интеллектуально мобильным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C5FEE8-06F5-4D82-9857-C8154B4E5B8C}"/>
              </a:ext>
            </a:extLst>
          </p:cNvPr>
          <p:cNvSpPr/>
          <p:nvPr/>
        </p:nvSpPr>
        <p:spPr>
          <a:xfrm>
            <a:off x="2195513" y="1682265"/>
            <a:ext cx="6467798" cy="520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Настройтесь на собственные открытия в процессе обсуждения: дети видят иначе и покажут вам проблему с неожиданной стороны.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Освойте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децентрическую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позицию в обсуждении: научитесь анализировать ситуацию или проблему с точки зрения другого человека, смотрите на себя, других исходя из интересов дела, а не из личных целей.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Признайте, что дети – не инструмент достижения ваших целей, а объект вашей деятельности.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0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Классный час – это форма организации воспитательного взаимодействия классного руководителя со школьниками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D00045-0FA9-4050-BAC6-A20A1B7827A6}"/>
              </a:ext>
            </a:extLst>
          </p:cNvPr>
          <p:cNvSpPr/>
          <p:nvPr/>
        </p:nvSpPr>
        <p:spPr>
          <a:xfrm>
            <a:off x="526407" y="1814197"/>
            <a:ext cx="8123816" cy="140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ВЗАИМОдействие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– воздействие сторон </a:t>
            </a:r>
            <a:r>
              <a:rPr lang="ru-RU" sz="2400" i="1" dirty="0">
                <a:solidFill>
                  <a:srgbClr val="BD582C"/>
                </a:solidFill>
              </a:rPr>
              <a:t>друг на друга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Еще К. Маркс утверждал, что субъект деятельности лишь во внешнем плане изменяет окружающие его обстоятельства, на самом деле изменяясь при этом сам (Маркс, С.1-4)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9EE241D-A94D-4012-A454-D18474057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3716338"/>
            <a:ext cx="5852160" cy="2606040"/>
          </a:xfrm>
          <a:prstGeom prst="roundRect">
            <a:avLst>
              <a:gd name="adj" fmla="val 4655"/>
            </a:avLst>
          </a:prstGeom>
        </p:spPr>
      </p:pic>
    </p:spTree>
    <p:extLst>
      <p:ext uri="{BB962C8B-B14F-4D97-AF65-F5344CB8AC3E}">
        <p14:creationId xmlns:p14="http://schemas.microsoft.com/office/powerpoint/2010/main" val="648664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A6FA6F-40A3-4E54-963E-5873182CD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293096"/>
            <a:ext cx="1518301" cy="1922914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1E4D9DE8-E387-4EB3-931E-CE522294FB8A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80A6C9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8000"/>
              </a:lnSpc>
            </a:pPr>
            <a:r>
              <a:rPr lang="ru-RU" sz="2800" dirty="0">
                <a:latin typeface="Trebuchet MS" panose="020B0603020202020204" pitchFamily="34" charset="0"/>
              </a:rPr>
              <a:t>5.5. Проявляйте эмпатию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34AF7E-8D30-47FF-BDE3-3DB7FB3EE794}"/>
              </a:ext>
            </a:extLst>
          </p:cNvPr>
          <p:cNvSpPr/>
          <p:nvPr/>
        </p:nvSpPr>
        <p:spPr>
          <a:xfrm>
            <a:off x="2167704" y="1764235"/>
            <a:ext cx="6493096" cy="433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Эмпа́тия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(греч.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ἐν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— «в» + греч.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π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άθος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— «страсть», «страдание», «чувство») — осознанное сопереживание текущему эмоциональному состоянию другого человека без потери ощущения внешнего происхождения этого переживания.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Для педагога важно не «раствориться» в переживаниях обучаемых/воспитанников, поэтому эмпатия должна быть сопряжена с формированием эмоциональной культуры.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Научитесь быстро погружаться в эмоциональное состояние воспитанника и быстро выходить из него.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680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606161" y="3098536"/>
            <a:ext cx="2926279" cy="325943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Все новые формы и методы отрабатывать с «подстраховкой».</a:t>
            </a:r>
          </a:p>
          <a:p>
            <a:pPr>
              <a:spcBef>
                <a:spcPts val="600"/>
              </a:spcBef>
            </a:pPr>
            <a:r>
              <a:rPr lang="ru-RU" dirty="0"/>
              <a:t>На открытых мероприятиях использовать только отработанные формы и методы организации.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BE8DF86-0CE0-443A-BB92-BB8785BC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Борытко Н.М. Классный час: 5 секретов успеха &lt;dir@iafsu.ru; http://iafsu.ru&gt;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0E0424-2073-4BBE-BB12-585CACB0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29609"/>
            <a:ext cx="5647955" cy="5671586"/>
          </a:xfrm>
          <a:prstGeom prst="rect">
            <a:avLst/>
          </a:prstGeom>
        </p:spPr>
      </p:pic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>
          <a:xfrm>
            <a:off x="611560" y="3645024"/>
            <a:ext cx="4545911" cy="187220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ru-RU" altLang="ru-RU" sz="3100" dirty="0"/>
              <a:t>Секрет последний </a:t>
            </a:r>
            <a:br>
              <a:rPr lang="ru-RU" altLang="ru-RU" sz="3100" dirty="0"/>
            </a:br>
            <a:r>
              <a:rPr lang="ru-RU" altLang="ru-RU" sz="3100" dirty="0"/>
              <a:t>(бонусный):</a:t>
            </a:r>
            <a:br>
              <a:rPr lang="ru-RU" altLang="ru-RU" sz="2800" dirty="0"/>
            </a:br>
            <a:r>
              <a:rPr lang="ru-RU" altLang="ru-RU" sz="1200" dirty="0"/>
              <a:t>   </a:t>
            </a:r>
            <a:br>
              <a:rPr lang="ru-RU" altLang="ru-RU" sz="2800" dirty="0"/>
            </a:br>
            <a:r>
              <a:rPr lang="ru-RU" altLang="ru-RU" sz="3100" dirty="0"/>
              <a:t>БЕЗ ЭКСПЕРИМЕНТОВ НА СЕБЕ И ДЕТЯХ!</a:t>
            </a:r>
          </a:p>
        </p:txBody>
      </p:sp>
    </p:spTree>
    <p:extLst>
      <p:ext uri="{BB962C8B-B14F-4D97-AF65-F5344CB8AC3E}">
        <p14:creationId xmlns:p14="http://schemas.microsoft.com/office/powerpoint/2010/main" val="3415221953"/>
      </p:ext>
    </p:extLst>
  </p:cSld>
  <p:clrMapOvr>
    <a:masterClrMapping/>
  </p:clrMapOvr>
  <p:transition spd="slow">
    <p:pull dir="l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A6FA6F-40A3-4E54-963E-5873182CD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58" y="4246474"/>
            <a:ext cx="1207316" cy="1903159"/>
          </a:xfrm>
          <a:prstGeom prst="rect">
            <a:avLst/>
          </a:prstGeom>
        </p:spPr>
      </p:pic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2746FDC4-6B3D-46D4-8186-1AA54A42E1FD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FF918E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</a:pPr>
            <a:r>
              <a:rPr lang="ru-RU" sz="2800" dirty="0">
                <a:latin typeface="Trebuchet MS" panose="020B0603020202020204" pitchFamily="34" charset="0"/>
              </a:rPr>
              <a:t>Типичные ошибки при подготовке </a:t>
            </a:r>
            <a:br>
              <a:rPr lang="ru-RU" sz="2800" dirty="0">
                <a:latin typeface="Trebuchet MS" panose="020B0603020202020204" pitchFamily="34" charset="0"/>
              </a:rPr>
            </a:br>
            <a:r>
              <a:rPr lang="ru-RU" sz="2800" dirty="0">
                <a:latin typeface="Trebuchet MS" panose="020B0603020202020204" pitchFamily="34" charset="0"/>
              </a:rPr>
              <a:t>и проведении классного часа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EC6F21C-3C37-4A48-8C01-29E9687757D6}"/>
              </a:ext>
            </a:extLst>
          </p:cNvPr>
          <p:cNvSpPr/>
          <p:nvPr/>
        </p:nvSpPr>
        <p:spPr>
          <a:xfrm>
            <a:off x="2051720" y="1794148"/>
            <a:ext cx="661159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«Что-нибудь этакое, новенькое!» Неуспех – профессиональное преступление педагога!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Репетиция шоу, чтение докладов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«Весь вечер на манеже»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«Всего и побольше»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На открытом/конкурсном мероприятии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«Чтобы все руки поднимали, я сама знаю, кого спросить!»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«Пусть детей смотрят!»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что еще?</a:t>
            </a:r>
          </a:p>
        </p:txBody>
      </p:sp>
    </p:spTree>
    <p:extLst>
      <p:ext uri="{BB962C8B-B14F-4D97-AF65-F5344CB8AC3E}">
        <p14:creationId xmlns:p14="http://schemas.microsoft.com/office/powerpoint/2010/main" val="2686265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2746FDC4-6B3D-46D4-8186-1AA54A42E1FD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solidFill>
            <a:srgbClr val="343866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2600" dirty="0">
                <a:latin typeface="Trebuchet MS" panose="020B0603020202020204" pitchFamily="34" charset="0"/>
              </a:rPr>
              <a:t>Вебинары Н.М. Борытко на сайте Академии «ПрофОбр» </a:t>
            </a:r>
            <a:r>
              <a:rPr lang="en-US" sz="2600" dirty="0">
                <a:latin typeface="Trebuchet MS" panose="020B0603020202020204" pitchFamily="34" charset="0"/>
              </a:rPr>
              <a:t>http://iafsu.ru </a:t>
            </a:r>
            <a:r>
              <a:rPr lang="ru-RU" sz="2600" dirty="0">
                <a:latin typeface="Trebuchet MS" panose="020B0603020202020204" pitchFamily="34" charset="0"/>
              </a:rPr>
              <a:t>и канале </a:t>
            </a:r>
            <a:r>
              <a:rPr lang="en-US" sz="2600" dirty="0">
                <a:latin typeface="Trebuchet MS" panose="020B0603020202020204" pitchFamily="34" charset="0"/>
              </a:rPr>
              <a:t>YouTube</a:t>
            </a:r>
            <a:endParaRPr lang="ru-RU" sz="2600" dirty="0"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EC6F21C-3C37-4A48-8C01-29E9687757D6}"/>
              </a:ext>
            </a:extLst>
          </p:cNvPr>
          <p:cNvSpPr/>
          <p:nvPr/>
        </p:nvSpPr>
        <p:spPr>
          <a:xfrm>
            <a:off x="611560" y="1552959"/>
            <a:ext cx="80517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Как правильно поставить цель воспитания?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Здоровьесберегающее воспитание: стратегии, методы, формы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Гражданско-патриотическое воспитание школьников: перезагрузка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Реализация системно-деятельностного подхода в воспитании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Воспитательные технологии в контексте ФГОС общего образования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Духовно-нравственное воспитание школьника по формированию личностных результатов ФГОС общего образования: этическая концепция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Речь педагога: техника публичного выступления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Речь педагога: техника диалогического общения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Педагогическая аттракция: искусство нравиться другим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Толерантность как идеологическая основа инклюзивного образования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Подготовка, проведение и анализ открытого урока (занятия) в контексте ФГОС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31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5074920"/>
            <a:ext cx="8082143" cy="584475"/>
          </a:xfrm>
        </p:spPr>
        <p:txBody>
          <a:bodyPr/>
          <a:lstStyle/>
          <a:p>
            <a:r>
              <a:rPr lang="ru-RU" sz="4000" dirty="0"/>
              <a:t>БОРЫТКО Николай Михайлович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230004" y="476672"/>
            <a:ext cx="3084142" cy="4363809"/>
          </a:xfrm>
          <a:prstGeom prst="rect">
            <a:avLst/>
          </a:prstGeom>
        </p:spPr>
      </p:pic>
      <p:sp>
        <p:nvSpPr>
          <p:cNvPr id="12292" name="Текст 4"/>
          <p:cNvSpPr>
            <a:spLocks noGrp="1"/>
          </p:cNvSpPr>
          <p:nvPr>
            <p:ph type="body" sz="half" idx="2"/>
          </p:nvPr>
        </p:nvSpPr>
        <p:spPr>
          <a:xfrm>
            <a:off x="822959" y="5659395"/>
            <a:ext cx="7589521" cy="721933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dirty="0"/>
              <a:t>Доктор педагогических наук, профессор</a:t>
            </a:r>
          </a:p>
          <a:p>
            <a:pPr algn="ctr"/>
            <a:r>
              <a:rPr lang="ru-RU" altLang="ru-RU" sz="2000" dirty="0"/>
              <a:t>Обращаться:</a:t>
            </a:r>
            <a:r>
              <a:rPr lang="ru-RU" altLang="ru-RU" sz="2400" dirty="0"/>
              <a:t> </a:t>
            </a:r>
            <a:r>
              <a:rPr lang="en-US" altLang="ru-RU" sz="2400" dirty="0"/>
              <a:t>dir@iafsu.ru; http://iafsu.ru</a:t>
            </a:r>
          </a:p>
          <a:p>
            <a:endParaRPr lang="ru-RU" altLang="ru-RU" sz="2200" dirty="0">
              <a:latin typeface="Century Gothic" panose="020B0502020202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21122595">
            <a:off x="3546015" y="329089"/>
            <a:ext cx="1672167" cy="2519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5"/>
          <a:srcRect l="49873"/>
          <a:stretch/>
        </p:blipFill>
        <p:spPr bwMode="auto">
          <a:xfrm rot="394752">
            <a:off x="5486482" y="324404"/>
            <a:ext cx="1561957" cy="220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AA72B05-62A6-4C45-A251-430F2DB54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641513" y="2436199"/>
            <a:ext cx="1625947" cy="243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127CAF0-1606-4B52-AD5E-8AB710A9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21408101">
            <a:off x="7360379" y="301569"/>
            <a:ext cx="1468344" cy="218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825E30-4BD5-40C3-A6BA-D3B3FF35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21075022">
            <a:off x="6882923" y="2632761"/>
            <a:ext cx="1610576" cy="2167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C09904-B273-44F1-A3E0-3868D3024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4882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526407" y="367761"/>
            <a:ext cx="8136904" cy="1152698"/>
          </a:xfrm>
          <a:prstGeom prst="horizontalScroll">
            <a:avLst/>
          </a:prstGeom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8000"/>
              </a:lnSpc>
            </a:pPr>
            <a:r>
              <a:rPr lang="ru-RU" sz="2000" dirty="0">
                <a:latin typeface="Trebuchet MS" panose="020B0603020202020204" pitchFamily="34" charset="0"/>
              </a:rPr>
              <a:t>Классный час – это форма организации воспитательного взаимодействия классного руководителя со школьниками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D00045-0FA9-4050-BAC6-A20A1B7827A6}"/>
              </a:ext>
            </a:extLst>
          </p:cNvPr>
          <p:cNvSpPr/>
          <p:nvPr/>
        </p:nvSpPr>
        <p:spPr>
          <a:xfrm>
            <a:off x="526407" y="1814197"/>
            <a:ext cx="8123816" cy="1193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Диалогическое взаимодействие направлено на </a:t>
            </a:r>
            <a:r>
              <a:rPr lang="ru-RU" sz="2400" i="1" dirty="0">
                <a:solidFill>
                  <a:srgbClr val="BD582C"/>
                </a:solidFill>
              </a:rPr>
              <a:t>осознание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субъектом своего отношения к предмету обсуждения.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Диалог –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диа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-логос (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греч.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) – букв. «через слово».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93CD95-3494-4425-BA56-E060D12A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387" y="3716338"/>
            <a:ext cx="5852160" cy="2606040"/>
          </a:xfrm>
          <a:prstGeom prst="roundRect">
            <a:avLst>
              <a:gd name="adj" fmla="val 6868"/>
            </a:avLst>
          </a:prstGeom>
        </p:spPr>
      </p:pic>
    </p:spTree>
    <p:extLst>
      <p:ext uri="{BB962C8B-B14F-4D97-AF65-F5344CB8AC3E}">
        <p14:creationId xmlns:p14="http://schemas.microsoft.com/office/powerpoint/2010/main" val="109052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7CD211-5429-4B0E-9893-7AEB4CBE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8120B5-CF20-482B-9CDA-46A23E7CA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5559563" cy="5852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43B09E-415F-4947-9E34-1BD8E7EAC95F}"/>
              </a:ext>
            </a:extLst>
          </p:cNvPr>
          <p:cNvSpPr txBox="1"/>
          <p:nvPr/>
        </p:nvSpPr>
        <p:spPr>
          <a:xfrm>
            <a:off x="357304" y="1652107"/>
            <a:ext cx="2952328" cy="186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Philosopher" panose="02000803000000020004" pitchFamily="2" charset="-52"/>
              </a:rPr>
              <a:t>Каким</a:t>
            </a:r>
            <a:r>
              <a:rPr lang="en-US" sz="3600" dirty="0">
                <a:latin typeface="Philosopher" panose="02000803000000020004" pitchFamily="2" charset="-52"/>
              </a:rPr>
              <a:t> </a:t>
            </a:r>
            <a:r>
              <a:rPr lang="ru-RU" sz="3600" dirty="0">
                <a:latin typeface="Philosopher" panose="02000803000000020004" pitchFamily="2" charset="-52"/>
              </a:rPr>
              <a:t>НЕ должен быть классный час?</a:t>
            </a:r>
          </a:p>
        </p:txBody>
      </p:sp>
    </p:spTree>
    <p:extLst>
      <p:ext uri="{BB962C8B-B14F-4D97-AF65-F5344CB8AC3E}">
        <p14:creationId xmlns:p14="http://schemas.microsoft.com/office/powerpoint/2010/main" val="2816424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7CD211-5429-4B0E-9893-7AEB4CBE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51EC4-9A2D-4C4F-B48E-7FB9A6C01DF8}"/>
              </a:ext>
            </a:extLst>
          </p:cNvPr>
          <p:cNvSpPr txBox="1"/>
          <p:nvPr/>
        </p:nvSpPr>
        <p:spPr>
          <a:xfrm>
            <a:off x="5724128" y="980728"/>
            <a:ext cx="3104821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2F3362"/>
                </a:solidFill>
                <a:latin typeface="+mj-lt"/>
              </a:rPr>
              <a:t>НЕ наказание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2F3362"/>
                </a:solidFill>
                <a:latin typeface="+mj-lt"/>
              </a:rPr>
              <a:t>НЕ нравоучение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2F3362"/>
                </a:solidFill>
                <a:latin typeface="+mj-lt"/>
              </a:rPr>
              <a:t>НЕ спектакль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2F3362"/>
                </a:solidFill>
                <a:latin typeface="+mj-lt"/>
              </a:rPr>
              <a:t>НЕ доп. урок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2F3362"/>
                </a:solidFill>
                <a:latin typeface="+mj-lt"/>
              </a:rPr>
              <a:t>НЕ субботник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2F3362"/>
                </a:solidFill>
                <a:latin typeface="+mj-lt"/>
              </a:rPr>
              <a:t>…</a:t>
            </a:r>
          </a:p>
          <a:p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8120B5-CF20-482B-9CDA-46A23E7CA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5559563" cy="5852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43B09E-415F-4947-9E34-1BD8E7EAC95F}"/>
              </a:ext>
            </a:extLst>
          </p:cNvPr>
          <p:cNvSpPr txBox="1"/>
          <p:nvPr/>
        </p:nvSpPr>
        <p:spPr>
          <a:xfrm>
            <a:off x="357304" y="1652107"/>
            <a:ext cx="2952328" cy="186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Philosopher" panose="02000803000000020004" pitchFamily="2" charset="-52"/>
              </a:rPr>
              <a:t>Каким</a:t>
            </a:r>
            <a:r>
              <a:rPr lang="en-US" sz="3600" dirty="0">
                <a:latin typeface="Philosopher" panose="02000803000000020004" pitchFamily="2" charset="-52"/>
              </a:rPr>
              <a:t> </a:t>
            </a:r>
            <a:r>
              <a:rPr lang="ru-RU" sz="3600" dirty="0">
                <a:latin typeface="Philosopher" panose="02000803000000020004" pitchFamily="2" charset="-52"/>
              </a:rPr>
              <a:t>НЕ должен быть классный час?</a:t>
            </a:r>
          </a:p>
        </p:txBody>
      </p:sp>
    </p:spTree>
    <p:extLst>
      <p:ext uri="{BB962C8B-B14F-4D97-AF65-F5344CB8AC3E}">
        <p14:creationId xmlns:p14="http://schemas.microsoft.com/office/powerpoint/2010/main" val="185025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1F0CD50-876B-4BF5-9C8F-E04ECC20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Борытко Н.М. Классный час: 5 секретов успеха &lt;dir@iafsu.ru; http://iafsu.ru&gt;</a:t>
            </a:r>
            <a:endParaRPr lang="en-US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48B05463-AFEB-4B44-931B-0B99F633DB6C}"/>
              </a:ext>
            </a:extLst>
          </p:cNvPr>
          <p:cNvSpPr/>
          <p:nvPr/>
        </p:nvSpPr>
        <p:spPr>
          <a:xfrm>
            <a:off x="526407" y="367760"/>
            <a:ext cx="8136904" cy="1405055"/>
          </a:xfrm>
          <a:prstGeom prst="horizontalScroll">
            <a:avLst/>
          </a:prstGeom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Trebuchet MS" panose="020B0603020202020204" pitchFamily="34" charset="0"/>
              </a:rPr>
              <a:t>Классный час, как и другие формы работы, регулируется законодательством Российской Федерации, в т.ч. ФЗ-273 «Об образовании в Российской Федерации»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D00045-0FA9-4050-BAC6-A20A1B7827A6}"/>
              </a:ext>
            </a:extLst>
          </p:cNvPr>
          <p:cNvSpPr/>
          <p:nvPr/>
        </p:nvSpPr>
        <p:spPr>
          <a:xfrm>
            <a:off x="4434324" y="2015104"/>
            <a:ext cx="4248472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Использование при реализации образовательных программ методов и средств обучения и воспитания, образовательных технологий, </a:t>
            </a:r>
            <a:r>
              <a:rPr lang="ru-RU" sz="2400" i="1" dirty="0">
                <a:solidFill>
                  <a:srgbClr val="BD582C"/>
                </a:solidFill>
              </a:rPr>
              <a:t>наносящих вред физическому или психическому здоровью обучающихся, запрещается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(п.9 ст.13)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/>
          </a:p>
        </p:txBody>
      </p:sp>
      <p:pic>
        <p:nvPicPr>
          <p:cNvPr id="11" name="Рисунок 10" descr="Изображение выглядит как стол, деревянный, земля, дос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A295E76-587E-4337-970D-E5AAF1D3B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7" t="8000" r="4326" b="5363"/>
          <a:stretch/>
        </p:blipFill>
        <p:spPr>
          <a:xfrm>
            <a:off x="526408" y="3720667"/>
            <a:ext cx="3541536" cy="2545091"/>
          </a:xfrm>
          <a:prstGeom prst="roundRect">
            <a:avLst>
              <a:gd name="adj" fmla="val 4466"/>
            </a:avLst>
          </a:prstGeom>
        </p:spPr>
      </p:pic>
    </p:spTree>
    <p:extLst>
      <p:ext uri="{BB962C8B-B14F-4D97-AF65-F5344CB8AC3E}">
        <p14:creationId xmlns:p14="http://schemas.microsoft.com/office/powerpoint/2010/main" val="2019982758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 Борытко НМ СОДЕРЖАНИЕ ПРОФЕССИОНАЛЬНОГО ВОСПИТАНИЯ.pptx" id="{43F5135F-9796-4F0C-8C19-CDE369AEE9F2}" vid="{C406D294-1726-4142-8536-4B303D69DF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Ретро</Template>
  <TotalTime>1110</TotalTime>
  <Words>4521</Words>
  <Application>Microsoft Office PowerPoint</Application>
  <PresentationFormat>Экран (4:3)</PresentationFormat>
  <Paragraphs>340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3" baseType="lpstr">
      <vt:lpstr>Wingdings 3</vt:lpstr>
      <vt:lpstr>Century Gothic</vt:lpstr>
      <vt:lpstr>Philosopher</vt:lpstr>
      <vt:lpstr>Calibri</vt:lpstr>
      <vt:lpstr>Trebuchet MS</vt:lpstr>
      <vt:lpstr>Symbol</vt:lpstr>
      <vt:lpstr>Wingdings</vt:lpstr>
      <vt:lpstr>Calibri Light</vt:lpstr>
      <vt:lpstr>Ретро</vt:lpstr>
      <vt:lpstr>Классный час:  5 секретов успеха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Секрет 1: ВОВЛЕЧЕННОСТЬ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Секрет 2: УБЕДИТЕЛЬНОСТЬ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Секрет 3: КОММУНИКА-ТИВНОСТЬ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Секрет 4: ИНФОРМАТИВ-НОСТЬ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Секрет 5: УВЛЕЧЕННОСТЬ</vt:lpstr>
      <vt:lpstr>Упражнение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Секрет последний  (бонусный):     БЕЗ ЭКСПЕРИМЕНТОВ НА СЕБЕ И ДЕТЯХ!</vt:lpstr>
      <vt:lpstr>Презентация PowerPoint</vt:lpstr>
      <vt:lpstr>Презентация PowerPoint</vt:lpstr>
      <vt:lpstr>БОРЫТКО Николай Михайлович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Николай БОРЫТКО</dc:creator>
  <cp:lastModifiedBy>Николай БОРЫТКО</cp:lastModifiedBy>
  <cp:revision>91</cp:revision>
  <dcterms:created xsi:type="dcterms:W3CDTF">2018-08-09T17:45:24Z</dcterms:created>
  <dcterms:modified xsi:type="dcterms:W3CDTF">2018-08-14T10:48:06Z</dcterms:modified>
</cp:coreProperties>
</file>