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75" r:id="rId3"/>
    <p:sldId id="276" r:id="rId4"/>
    <p:sldId id="257" r:id="rId5"/>
    <p:sldId id="258" r:id="rId6"/>
    <p:sldId id="259" r:id="rId7"/>
    <p:sldId id="269" r:id="rId8"/>
    <p:sldId id="270" r:id="rId9"/>
    <p:sldId id="282" r:id="rId10"/>
    <p:sldId id="271" r:id="rId11"/>
    <p:sldId id="286" r:id="rId12"/>
    <p:sldId id="289" r:id="rId13"/>
    <p:sldId id="285" r:id="rId14"/>
    <p:sldId id="287" r:id="rId15"/>
    <p:sldId id="272" r:id="rId16"/>
    <p:sldId id="260" r:id="rId17"/>
    <p:sldId id="284" r:id="rId18"/>
    <p:sldId id="288" r:id="rId19"/>
    <p:sldId id="290" r:id="rId20"/>
    <p:sldId id="261" r:id="rId21"/>
    <p:sldId id="291" r:id="rId22"/>
    <p:sldId id="292" r:id="rId23"/>
    <p:sldId id="293" r:id="rId24"/>
    <p:sldId id="294" r:id="rId25"/>
    <p:sldId id="262" r:id="rId26"/>
    <p:sldId id="263" r:id="rId27"/>
    <p:sldId id="264" r:id="rId28"/>
    <p:sldId id="265" r:id="rId29"/>
    <p:sldId id="295" r:id="rId30"/>
    <p:sldId id="296" r:id="rId31"/>
    <p:sldId id="300" r:id="rId32"/>
    <p:sldId id="273" r:id="rId33"/>
    <p:sldId id="301" r:id="rId34"/>
    <p:sldId id="297" r:id="rId35"/>
    <p:sldId id="266" r:id="rId36"/>
    <p:sldId id="267" r:id="rId37"/>
    <p:sldId id="298" r:id="rId38"/>
    <p:sldId id="268" r:id="rId39"/>
    <p:sldId id="278" r:id="rId40"/>
    <p:sldId id="277" r:id="rId41"/>
    <p:sldId id="279" r:id="rId42"/>
    <p:sldId id="280" r:id="rId43"/>
    <p:sldId id="302" r:id="rId44"/>
    <p:sldId id="28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A1D965-55EC-49D0-897C-7B9201B486F0}" type="doc">
      <dgm:prSet loTypeId="urn:microsoft.com/office/officeart/2005/8/layout/vProcess5" loCatId="process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BB5B3FC-7EA7-48A8-B6A6-711CAFFD3A5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Выбор темы;</a:t>
          </a:r>
        </a:p>
        <a:p>
          <a:pPr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884B1AD-03C4-465F-AD22-738F4B1333F3}" type="parTrans" cxnId="{E7F45863-013E-47C8-998F-B3B91CD9F10F}">
      <dgm:prSet/>
      <dgm:spPr/>
      <dgm:t>
        <a:bodyPr/>
        <a:lstStyle/>
        <a:p>
          <a:endParaRPr lang="ru-RU"/>
        </a:p>
      </dgm:t>
    </dgm:pt>
    <dgm:pt modelId="{7995C7F6-F5D1-46C3-BA6E-2748EDFB89AA}" type="sibTrans" cxnId="{E7F45863-013E-47C8-998F-B3B91CD9F10F}">
      <dgm:prSet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02817C24-C81C-420D-AE9B-C3D888BAC5B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 над проектом;</a:t>
          </a:r>
        </a:p>
        <a:p>
          <a:pPr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9E7041A-598F-4DC1-80F7-888B01ECEBFF}" type="parTrans" cxnId="{8BA33F1C-9C66-45B9-8005-900A0FDCE449}">
      <dgm:prSet/>
      <dgm:spPr/>
      <dgm:t>
        <a:bodyPr/>
        <a:lstStyle/>
        <a:p>
          <a:endParaRPr lang="ru-RU"/>
        </a:p>
      </dgm:t>
    </dgm:pt>
    <dgm:pt modelId="{A5111B3A-59C3-46E1-9E91-5B51C35500C2}" type="sibTrans" cxnId="{8BA33F1C-9C66-45B9-8005-900A0FDCE449}">
      <dgm:prSet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B06A8BCA-4C8A-4C71-8B2B-259A82F10CA7}">
      <dgm:prSet phldrT="[Текст]" custT="1"/>
      <dgm:spPr/>
      <dgm:t>
        <a:bodyPr/>
        <a:lstStyle/>
        <a:p>
          <a:r>
            <a:rPr lang="ru-RU" sz="3600" baseline="0" dirty="0" smtClean="0">
              <a:solidFill>
                <a:schemeClr val="tx1"/>
              </a:solidFill>
            </a:rPr>
            <a:t>Презентация результатов работы</a:t>
          </a:r>
          <a:endParaRPr lang="ru-RU" sz="3600" baseline="0" dirty="0">
            <a:solidFill>
              <a:schemeClr val="tx1"/>
            </a:solidFill>
          </a:endParaRPr>
        </a:p>
      </dgm:t>
    </dgm:pt>
    <dgm:pt modelId="{82052556-F6D1-4C8E-AA10-90D3EE9513E7}" type="parTrans" cxnId="{05C0C759-EA03-491F-8635-7F4F6151B4FD}">
      <dgm:prSet/>
      <dgm:spPr/>
      <dgm:t>
        <a:bodyPr/>
        <a:lstStyle/>
        <a:p>
          <a:endParaRPr lang="ru-RU"/>
        </a:p>
      </dgm:t>
    </dgm:pt>
    <dgm:pt modelId="{C5C45C44-16C1-4EBE-A3F0-C976E1E3374D}" type="sibTrans" cxnId="{05C0C759-EA03-491F-8635-7F4F6151B4FD}">
      <dgm:prSet/>
      <dgm:spPr/>
      <dgm:t>
        <a:bodyPr/>
        <a:lstStyle/>
        <a:p>
          <a:endParaRPr lang="ru-RU"/>
        </a:p>
      </dgm:t>
    </dgm:pt>
    <dgm:pt modelId="{C8D9DEB0-15E0-4F9A-A5F8-FA8FBF6916A7}" type="pres">
      <dgm:prSet presAssocID="{46A1D965-55EC-49D0-897C-7B9201B486F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18A3F4-6650-4B12-A48E-219DCA7DB2D3}" type="pres">
      <dgm:prSet presAssocID="{46A1D965-55EC-49D0-897C-7B9201B486F0}" presName="dummyMaxCanvas" presStyleCnt="0">
        <dgm:presLayoutVars/>
      </dgm:prSet>
      <dgm:spPr/>
    </dgm:pt>
    <dgm:pt modelId="{E2F4A8ED-0B20-474C-AF78-1276012C5AD6}" type="pres">
      <dgm:prSet presAssocID="{46A1D965-55EC-49D0-897C-7B9201B486F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FC964-3679-4BCF-A9B4-476B8A4E8049}" type="pres">
      <dgm:prSet presAssocID="{46A1D965-55EC-49D0-897C-7B9201B486F0}" presName="ThreeNodes_2" presStyleLbl="node1" presStyleIdx="1" presStyleCnt="3" custScaleX="117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999D4-E09F-48D8-AAE0-86DF6070A67A}" type="pres">
      <dgm:prSet presAssocID="{46A1D965-55EC-49D0-897C-7B9201B486F0}" presName="ThreeNodes_3" presStyleLbl="node1" presStyleIdx="2" presStyleCnt="3" custScaleX="117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A72FD-733F-4CA4-850E-61C1AA14D5E9}" type="pres">
      <dgm:prSet presAssocID="{46A1D965-55EC-49D0-897C-7B9201B486F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0624C-335E-4F38-BAF4-8FDBE90BE08F}" type="pres">
      <dgm:prSet presAssocID="{46A1D965-55EC-49D0-897C-7B9201B486F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B690F-435D-4608-B830-1CE1302F76FE}" type="pres">
      <dgm:prSet presAssocID="{46A1D965-55EC-49D0-897C-7B9201B486F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339DA-59B7-4712-9912-861E753C27CD}" type="pres">
      <dgm:prSet presAssocID="{46A1D965-55EC-49D0-897C-7B9201B486F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97C30-0ACA-4198-A9E1-9662B946C342}" type="pres">
      <dgm:prSet presAssocID="{46A1D965-55EC-49D0-897C-7B9201B486F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39EA72-221C-416E-9959-340101D06AD9}" type="presOf" srcId="{B06A8BCA-4C8A-4C71-8B2B-259A82F10CA7}" destId="{F0F999D4-E09F-48D8-AAE0-86DF6070A67A}" srcOrd="0" destOrd="0" presId="urn:microsoft.com/office/officeart/2005/8/layout/vProcess5"/>
    <dgm:cxn modelId="{8BA33F1C-9C66-45B9-8005-900A0FDCE449}" srcId="{46A1D965-55EC-49D0-897C-7B9201B486F0}" destId="{02817C24-C81C-420D-AE9B-C3D888BAC5B5}" srcOrd="1" destOrd="0" parTransId="{F9E7041A-598F-4DC1-80F7-888B01ECEBFF}" sibTransId="{A5111B3A-59C3-46E1-9E91-5B51C35500C2}"/>
    <dgm:cxn modelId="{13118D70-6F6A-46EF-A848-AB13E62D2AB0}" type="presOf" srcId="{46A1D965-55EC-49D0-897C-7B9201B486F0}" destId="{C8D9DEB0-15E0-4F9A-A5F8-FA8FBF6916A7}" srcOrd="0" destOrd="0" presId="urn:microsoft.com/office/officeart/2005/8/layout/vProcess5"/>
    <dgm:cxn modelId="{423C3995-65AE-4E16-AA63-70ABF7A6E7D4}" type="presOf" srcId="{5BB5B3FC-7EA7-48A8-B6A6-711CAFFD3A58}" destId="{727B690F-435D-4608-B830-1CE1302F76FE}" srcOrd="1" destOrd="0" presId="urn:microsoft.com/office/officeart/2005/8/layout/vProcess5"/>
    <dgm:cxn modelId="{40BB10F3-BA9F-47A0-B9C3-0A8218E51C9A}" type="presOf" srcId="{B06A8BCA-4C8A-4C71-8B2B-259A82F10CA7}" destId="{CD097C30-0ACA-4198-A9E1-9662B946C342}" srcOrd="1" destOrd="0" presId="urn:microsoft.com/office/officeart/2005/8/layout/vProcess5"/>
    <dgm:cxn modelId="{D4A5910B-D274-45B3-9857-DE6107587851}" type="presOf" srcId="{02817C24-C81C-420D-AE9B-C3D888BAC5B5}" destId="{0EE339DA-59B7-4712-9912-861E753C27CD}" srcOrd="1" destOrd="0" presId="urn:microsoft.com/office/officeart/2005/8/layout/vProcess5"/>
    <dgm:cxn modelId="{BEE29E0B-DC8B-4C74-90EB-8ED4D8095F97}" type="presOf" srcId="{A5111B3A-59C3-46E1-9E91-5B51C35500C2}" destId="{E5B0624C-335E-4F38-BAF4-8FDBE90BE08F}" srcOrd="0" destOrd="0" presId="urn:microsoft.com/office/officeart/2005/8/layout/vProcess5"/>
    <dgm:cxn modelId="{E22F24AD-0AE3-45D0-8FFF-877F893CAB2B}" type="presOf" srcId="{7995C7F6-F5D1-46C3-BA6E-2748EDFB89AA}" destId="{ADAA72FD-733F-4CA4-850E-61C1AA14D5E9}" srcOrd="0" destOrd="0" presId="urn:microsoft.com/office/officeart/2005/8/layout/vProcess5"/>
    <dgm:cxn modelId="{05C0C759-EA03-491F-8635-7F4F6151B4FD}" srcId="{46A1D965-55EC-49D0-897C-7B9201B486F0}" destId="{B06A8BCA-4C8A-4C71-8B2B-259A82F10CA7}" srcOrd="2" destOrd="0" parTransId="{82052556-F6D1-4C8E-AA10-90D3EE9513E7}" sibTransId="{C5C45C44-16C1-4EBE-A3F0-C976E1E3374D}"/>
    <dgm:cxn modelId="{2AA4F41F-9408-4F2E-93DB-6EE1BF55B01C}" type="presOf" srcId="{5BB5B3FC-7EA7-48A8-B6A6-711CAFFD3A58}" destId="{E2F4A8ED-0B20-474C-AF78-1276012C5AD6}" srcOrd="0" destOrd="0" presId="urn:microsoft.com/office/officeart/2005/8/layout/vProcess5"/>
    <dgm:cxn modelId="{C5E75F67-6A13-4671-ADD7-E4A71A17DC1D}" type="presOf" srcId="{02817C24-C81C-420D-AE9B-C3D888BAC5B5}" destId="{DA9FC964-3679-4BCF-A9B4-476B8A4E8049}" srcOrd="0" destOrd="0" presId="urn:microsoft.com/office/officeart/2005/8/layout/vProcess5"/>
    <dgm:cxn modelId="{E7F45863-013E-47C8-998F-B3B91CD9F10F}" srcId="{46A1D965-55EC-49D0-897C-7B9201B486F0}" destId="{5BB5B3FC-7EA7-48A8-B6A6-711CAFFD3A58}" srcOrd="0" destOrd="0" parTransId="{F884B1AD-03C4-465F-AD22-738F4B1333F3}" sibTransId="{7995C7F6-F5D1-46C3-BA6E-2748EDFB89AA}"/>
    <dgm:cxn modelId="{3A6384BA-4F07-4D60-B9EB-A0AA0807F827}" type="presParOf" srcId="{C8D9DEB0-15E0-4F9A-A5F8-FA8FBF6916A7}" destId="{A118A3F4-6650-4B12-A48E-219DCA7DB2D3}" srcOrd="0" destOrd="0" presId="urn:microsoft.com/office/officeart/2005/8/layout/vProcess5"/>
    <dgm:cxn modelId="{4E0E5A34-EE77-430B-8F60-92F2AAB962AC}" type="presParOf" srcId="{C8D9DEB0-15E0-4F9A-A5F8-FA8FBF6916A7}" destId="{E2F4A8ED-0B20-474C-AF78-1276012C5AD6}" srcOrd="1" destOrd="0" presId="urn:microsoft.com/office/officeart/2005/8/layout/vProcess5"/>
    <dgm:cxn modelId="{29DD6C3C-CDFF-4AA8-B6B8-9EAB6DC73E61}" type="presParOf" srcId="{C8D9DEB0-15E0-4F9A-A5F8-FA8FBF6916A7}" destId="{DA9FC964-3679-4BCF-A9B4-476B8A4E8049}" srcOrd="2" destOrd="0" presId="urn:microsoft.com/office/officeart/2005/8/layout/vProcess5"/>
    <dgm:cxn modelId="{9AE9E422-62AA-4468-918B-2AA3E4F70B40}" type="presParOf" srcId="{C8D9DEB0-15E0-4F9A-A5F8-FA8FBF6916A7}" destId="{F0F999D4-E09F-48D8-AAE0-86DF6070A67A}" srcOrd="3" destOrd="0" presId="urn:microsoft.com/office/officeart/2005/8/layout/vProcess5"/>
    <dgm:cxn modelId="{0B0951B7-984E-4204-B965-7489A84DE52C}" type="presParOf" srcId="{C8D9DEB0-15E0-4F9A-A5F8-FA8FBF6916A7}" destId="{ADAA72FD-733F-4CA4-850E-61C1AA14D5E9}" srcOrd="4" destOrd="0" presId="urn:microsoft.com/office/officeart/2005/8/layout/vProcess5"/>
    <dgm:cxn modelId="{80924175-2735-44D8-857A-294AA56D2027}" type="presParOf" srcId="{C8D9DEB0-15E0-4F9A-A5F8-FA8FBF6916A7}" destId="{E5B0624C-335E-4F38-BAF4-8FDBE90BE08F}" srcOrd="5" destOrd="0" presId="urn:microsoft.com/office/officeart/2005/8/layout/vProcess5"/>
    <dgm:cxn modelId="{F7FFAF95-99DD-4EAE-B9A2-7D6BAF9778A4}" type="presParOf" srcId="{C8D9DEB0-15E0-4F9A-A5F8-FA8FBF6916A7}" destId="{727B690F-435D-4608-B830-1CE1302F76FE}" srcOrd="6" destOrd="0" presId="urn:microsoft.com/office/officeart/2005/8/layout/vProcess5"/>
    <dgm:cxn modelId="{ECB36AB6-0BA6-463F-A173-E0BD6231A99F}" type="presParOf" srcId="{C8D9DEB0-15E0-4F9A-A5F8-FA8FBF6916A7}" destId="{0EE339DA-59B7-4712-9912-861E753C27CD}" srcOrd="7" destOrd="0" presId="urn:microsoft.com/office/officeart/2005/8/layout/vProcess5"/>
    <dgm:cxn modelId="{3007F166-D5EF-4F92-BCDC-FC160C57689A}" type="presParOf" srcId="{C8D9DEB0-15E0-4F9A-A5F8-FA8FBF6916A7}" destId="{CD097C30-0ACA-4198-A9E1-9662B946C34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4A8ED-0B20-474C-AF78-1276012C5AD6}">
      <dsp:nvSpPr>
        <dsp:cNvPr id="0" name=""/>
        <dsp:cNvSpPr/>
      </dsp:nvSpPr>
      <dsp:spPr>
        <a:xfrm>
          <a:off x="-272729" y="0"/>
          <a:ext cx="6181886" cy="1382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Выбор темы;</a:t>
          </a:r>
        </a:p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-272729" y="0"/>
        <a:ext cx="4770990" cy="1382553"/>
      </dsp:txXfrm>
    </dsp:sp>
    <dsp:sp modelId="{DA9FC964-3679-4BCF-A9B4-476B8A4E8049}">
      <dsp:nvSpPr>
        <dsp:cNvPr id="0" name=""/>
        <dsp:cNvSpPr/>
      </dsp:nvSpPr>
      <dsp:spPr>
        <a:xfrm>
          <a:off x="-272727" y="1612979"/>
          <a:ext cx="7272804" cy="1382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 над проектом;</a:t>
          </a:r>
        </a:p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-272727" y="1612979"/>
        <a:ext cx="5573839" cy="1382553"/>
      </dsp:txXfrm>
    </dsp:sp>
    <dsp:sp modelId="{F0F999D4-E09F-48D8-AAE0-86DF6070A67A}">
      <dsp:nvSpPr>
        <dsp:cNvPr id="0" name=""/>
        <dsp:cNvSpPr/>
      </dsp:nvSpPr>
      <dsp:spPr>
        <a:xfrm>
          <a:off x="272733" y="3225958"/>
          <a:ext cx="7272804" cy="1382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baseline="0" dirty="0" smtClean="0">
              <a:solidFill>
                <a:schemeClr val="tx1"/>
              </a:solidFill>
            </a:rPr>
            <a:t>Презентация результатов работы</a:t>
          </a:r>
          <a:endParaRPr lang="ru-RU" sz="3600" kern="1200" baseline="0" dirty="0">
            <a:solidFill>
              <a:schemeClr val="tx1"/>
            </a:solidFill>
          </a:endParaRPr>
        </a:p>
      </dsp:txBody>
      <dsp:txXfrm>
        <a:off x="272733" y="3225958"/>
        <a:ext cx="5573839" cy="1382553"/>
      </dsp:txXfrm>
    </dsp:sp>
    <dsp:sp modelId="{ADAA72FD-733F-4CA4-850E-61C1AA14D5E9}">
      <dsp:nvSpPr>
        <dsp:cNvPr id="0" name=""/>
        <dsp:cNvSpPr/>
      </dsp:nvSpPr>
      <dsp:spPr>
        <a:xfrm>
          <a:off x="5010497" y="1048436"/>
          <a:ext cx="898659" cy="898659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010497" y="1048436"/>
        <a:ext cx="898659" cy="898659"/>
      </dsp:txXfrm>
    </dsp:sp>
    <dsp:sp modelId="{E5B0624C-335E-4F38-BAF4-8FDBE90BE08F}">
      <dsp:nvSpPr>
        <dsp:cNvPr id="0" name=""/>
        <dsp:cNvSpPr/>
      </dsp:nvSpPr>
      <dsp:spPr>
        <a:xfrm>
          <a:off x="5555958" y="2652198"/>
          <a:ext cx="898659" cy="898659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555958" y="2652198"/>
        <a:ext cx="898659" cy="898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0BF-D559-468E-8A19-5679666DD2AF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EB51-92A3-46A0-9139-94F6D975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0BF-D559-468E-8A19-5679666DD2AF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EB51-92A3-46A0-9139-94F6D975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0BF-D559-468E-8A19-5679666DD2AF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EB51-92A3-46A0-9139-94F6D975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0BF-D559-468E-8A19-5679666DD2AF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EB51-92A3-46A0-9139-94F6D975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0BF-D559-468E-8A19-5679666DD2AF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EB51-92A3-46A0-9139-94F6D975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0BF-D559-468E-8A19-5679666DD2AF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EB51-92A3-46A0-9139-94F6D975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0BF-D559-468E-8A19-5679666DD2AF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EB51-92A3-46A0-9139-94F6D975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0BF-D559-468E-8A19-5679666DD2AF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EB51-92A3-46A0-9139-94F6D975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0BF-D559-468E-8A19-5679666DD2AF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EB51-92A3-46A0-9139-94F6D975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0BF-D559-468E-8A19-5679666DD2AF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EB51-92A3-46A0-9139-94F6D975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0BF-D559-468E-8A19-5679666DD2AF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EB51-92A3-46A0-9139-94F6D975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900BF-D559-468E-8A19-5679666DD2AF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4EB51-92A3-46A0-9139-94F6D975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852936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«</a:t>
            </a:r>
            <a:r>
              <a:rPr lang="ru-RU" b="1" dirty="0" smtClean="0">
                <a:latin typeface="+mn-lt"/>
              </a:rPr>
              <a:t>Образовательный проект</a:t>
            </a:r>
            <a:r>
              <a:rPr lang="ru-RU" dirty="0" smtClean="0">
                <a:latin typeface="+mn-lt"/>
              </a:rPr>
              <a:t>»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как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u="sng" dirty="0" smtClean="0">
                <a:latin typeface="+mn-lt"/>
              </a:rPr>
              <a:t>конкурсное испытание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0688"/>
            <a:ext cx="6876256" cy="11521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Всероссийский конкурс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«Учитель года России-2017»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kp.ru/share/i/12/9587360/bi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332656"/>
            <a:ext cx="237626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27784" y="3068960"/>
            <a:ext cx="1656184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3068960"/>
            <a:ext cx="1728192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779912" y="260648"/>
            <a:ext cx="1008112" cy="9361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300192" y="2996952"/>
            <a:ext cx="1008112" cy="9361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31640" y="2996952"/>
            <a:ext cx="1008112" cy="9361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1640" y="1484784"/>
            <a:ext cx="1008112" cy="9361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00192" y="1556792"/>
            <a:ext cx="1008112" cy="9361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3527884" y="440668"/>
            <a:ext cx="1656184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4040188" cy="68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Минусы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38600" cy="4687416"/>
          </a:xfrm>
        </p:spPr>
        <p:txBody>
          <a:bodyPr>
            <a:normAutofit/>
          </a:bodyPr>
          <a:lstStyle/>
          <a:p>
            <a:r>
              <a:rPr lang="ru-RU" dirty="0" smtClean="0"/>
              <a:t>Человек, сидящий во главе стола, чаще всего становится формальным руководителем группы.</a:t>
            </a:r>
          </a:p>
          <a:p>
            <a:r>
              <a:rPr lang="ru-RU" dirty="0" smtClean="0"/>
              <a:t>Участники, оказавшиеся на периферии, вносят незначительный вклад в обсуждение.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332656"/>
            <a:ext cx="4041775" cy="685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Плюсы 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1484784"/>
            <a:ext cx="4038600" cy="4824536"/>
          </a:xfrm>
        </p:spPr>
        <p:txBody>
          <a:bodyPr/>
          <a:lstStyle/>
          <a:p>
            <a:r>
              <a:rPr lang="ru-RU" dirty="0" smtClean="0"/>
              <a:t>Есть общее пространство для работы.</a:t>
            </a:r>
          </a:p>
          <a:p>
            <a:r>
              <a:rPr lang="ru-RU" dirty="0" smtClean="0"/>
              <a:t>Более близкий визуальный контакт участников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MNN7kmwcA0BTsISX1JOipBivLtpFyEyhBqj_UOfRt9aXa-lIm2TT7_Mh2PTCDmazsw8ELumsT8-t1f2Di1HBUebEvoYp5aOdHpU50en-44gZjBL7Vd_IAr3qHn34-Q5yQg0Khw=w997-h662-no"/>
          <p:cNvPicPr>
            <a:picLocks noChangeAspect="1" noChangeArrowheads="1"/>
          </p:cNvPicPr>
          <p:nvPr/>
        </p:nvPicPr>
        <p:blipFill>
          <a:blip r:embed="rId2" cstate="print"/>
          <a:srcRect l="4116" r="4859"/>
          <a:stretch>
            <a:fillRect/>
          </a:stretch>
        </p:blipFill>
        <p:spPr bwMode="auto">
          <a:xfrm>
            <a:off x="678" y="0"/>
            <a:ext cx="91429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3983377">
            <a:off x="1986688" y="1711588"/>
            <a:ext cx="1656184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995936" y="764704"/>
            <a:ext cx="1008112" cy="9361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380312" y="1844824"/>
            <a:ext cx="1008112" cy="9361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3568" y="1988840"/>
            <a:ext cx="1008112" cy="9361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267744" y="1196752"/>
            <a:ext cx="1008112" cy="9361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940152" y="1124744"/>
            <a:ext cx="1008112" cy="9361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7414240">
            <a:off x="5507843" y="1635419"/>
            <a:ext cx="1656184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4040188" cy="68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Минусы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38600" cy="4687416"/>
          </a:xfrm>
        </p:spPr>
        <p:txBody>
          <a:bodyPr/>
          <a:lstStyle/>
          <a:p>
            <a:r>
              <a:rPr lang="ru-RU" dirty="0" smtClean="0"/>
              <a:t>Общее пространство отсутствует;</a:t>
            </a:r>
          </a:p>
          <a:p>
            <a:r>
              <a:rPr lang="ru-RU" dirty="0" smtClean="0"/>
              <a:t>Участники высказываются в основном индивидуально, коммуникация слабая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332656"/>
            <a:ext cx="4041775" cy="685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Плюсы 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1484784"/>
            <a:ext cx="4038600" cy="4824536"/>
          </a:xfrm>
        </p:spPr>
        <p:txBody>
          <a:bodyPr/>
          <a:lstStyle/>
          <a:p>
            <a:r>
              <a:rPr lang="ru-RU" dirty="0" smtClean="0"/>
              <a:t>Участники находятся приблизительно в равной ситуации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Порядок обсуждения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377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Фиксация проблем, идей в виде кратких тезисов;</a:t>
            </a:r>
          </a:p>
          <a:p>
            <a:r>
              <a:rPr lang="ru-RU" sz="3600" dirty="0" smtClean="0"/>
              <a:t>Обсуждение и отбор наиболее интересных проблем;</a:t>
            </a:r>
          </a:p>
          <a:p>
            <a:r>
              <a:rPr lang="ru-RU" sz="3600" dirty="0" smtClean="0"/>
              <a:t>Формулировка темы проекта каждым участником;</a:t>
            </a:r>
          </a:p>
          <a:p>
            <a:r>
              <a:rPr lang="ru-RU" sz="3600" dirty="0" smtClean="0"/>
              <a:t>Совместная формулировка темы.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Примеры проблем: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</a:t>
            </a:r>
            <a:r>
              <a:rPr lang="ru-RU" sz="3600" dirty="0"/>
              <a:t>Не все дети имеют </a:t>
            </a:r>
            <a:r>
              <a:rPr lang="ru-RU" sz="3600" dirty="0" smtClean="0"/>
              <a:t>возможности для летнего отдыха», </a:t>
            </a:r>
          </a:p>
          <a:p>
            <a:r>
              <a:rPr lang="ru-RU" sz="3600" dirty="0" smtClean="0"/>
              <a:t>«Как создать индивидуальную образовательную траекторию ученика в массовой школе», </a:t>
            </a:r>
          </a:p>
          <a:p>
            <a:r>
              <a:rPr lang="ru-RU" sz="3600" dirty="0" smtClean="0"/>
              <a:t>«Доступность дополнительного образования».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556792"/>
            <a:ext cx="8686800" cy="268287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Часто </a:t>
            </a:r>
            <a:b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встречающиеся </a:t>
            </a:r>
            <a:b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ситуации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10344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Диалог зашел в тупик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Каждый из участников презентовал свои домашние заготовки, и на этом обсуждение остановилось. 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Возможные причины: </a:t>
            </a:r>
          </a:p>
          <a:p>
            <a:pPr algn="ctr">
              <a:buNone/>
            </a:pPr>
            <a:r>
              <a:rPr lang="ru-RU" dirty="0" smtClean="0"/>
              <a:t>Участники нацелены на реализацию своих идей и не вслушивались в высказывания коллег.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Возможные решения:</a:t>
            </a:r>
          </a:p>
          <a:p>
            <a:pPr algn="ctr">
              <a:buNone/>
            </a:pPr>
            <a:r>
              <a:rPr lang="ru-RU" dirty="0" smtClean="0"/>
              <a:t>Еще раз оценить идеи коллег и постараться увидеть в них интересную тему для проекта.</a:t>
            </a:r>
          </a:p>
          <a:p>
            <a:pPr algn="ctr">
              <a:buNone/>
            </a:pPr>
            <a:r>
              <a:rPr lang="ru-RU" dirty="0" smtClean="0"/>
              <a:t>Найти новую идею.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355976" y="1988840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427984" y="3717032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тем проектов: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09120"/>
          </a:xfrm>
        </p:spPr>
        <p:txBody>
          <a:bodyPr>
            <a:normAutofit/>
          </a:bodyPr>
          <a:lstStyle/>
          <a:p>
            <a:r>
              <a:rPr lang="ru-RU" dirty="0" smtClean="0"/>
              <a:t>Межрегиональная краеведческая школа, </a:t>
            </a:r>
            <a:r>
              <a:rPr lang="ru-RU" b="1" dirty="0" smtClean="0"/>
              <a:t>как инструмент </a:t>
            </a:r>
            <a:r>
              <a:rPr lang="ru-RU" dirty="0" smtClean="0"/>
              <a:t>повышения мотивации учащихся.</a:t>
            </a:r>
          </a:p>
          <a:p>
            <a:r>
              <a:rPr lang="ru-RU" dirty="0" smtClean="0"/>
              <a:t>Школа – центр взаимодействия и сотрудничества поколений.</a:t>
            </a:r>
          </a:p>
          <a:p>
            <a:r>
              <a:rPr lang="ru-RU" dirty="0" smtClean="0"/>
              <a:t>Быть или не быть или проблема выбора выпускника школы.</a:t>
            </a:r>
          </a:p>
          <a:p>
            <a:r>
              <a:rPr lang="ru-RU" dirty="0" smtClean="0"/>
              <a:t>Оценка качества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443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Отличительные особенности данного конкурсного испытания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выстраивание конструктивного взаимодействия в командной работе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 умение слушать и слышать;</a:t>
            </a:r>
          </a:p>
          <a:p>
            <a:r>
              <a:rPr lang="ru-RU" b="1" dirty="0" smtClean="0"/>
              <a:t>вовлеченность в разработку и представление проекта</a:t>
            </a:r>
            <a:r>
              <a:rPr lang="ru-RU" dirty="0" smtClean="0"/>
              <a:t>, умение осмыслить и переработать имеющийся опыт; </a:t>
            </a:r>
          </a:p>
          <a:p>
            <a:r>
              <a:rPr lang="ru-RU" dirty="0" smtClean="0"/>
              <a:t>культура речи и корректное использование понятийного аппарата;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над проектом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Группы получают не менее 6 часов для разработки образовательного проекта и его оформления в электронном и/или другом формате.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Психологические особенности работы над проектом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r>
              <a:rPr lang="ru-RU" dirty="0" smtClean="0"/>
              <a:t>Каждый из участников является потенциальным лидером.</a:t>
            </a:r>
          </a:p>
          <a:p>
            <a:r>
              <a:rPr lang="ru-RU" dirty="0" smtClean="0"/>
              <a:t>В создании проектов со школьниками учитель, по умолчанию, является руководителем.</a:t>
            </a:r>
          </a:p>
          <a:p>
            <a:r>
              <a:rPr lang="ru-RU" dirty="0" smtClean="0"/>
              <a:t>Участники плохо знают друг друга, что осложняет процесс взаимодействия.</a:t>
            </a:r>
          </a:p>
          <a:p>
            <a:r>
              <a:rPr lang="ru-RU" dirty="0" smtClean="0"/>
              <a:t>Соперничество в конкурсе.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+mn-lt"/>
              </a:rPr>
              <a:t>Тест </a:t>
            </a:r>
            <a:r>
              <a:rPr lang="ru-RU" sz="5400" b="1" dirty="0" err="1" smtClean="0">
                <a:latin typeface="+mn-lt"/>
              </a:rPr>
              <a:t>Белбина</a:t>
            </a:r>
            <a:endParaRPr lang="ru-RU" sz="5400" b="1" dirty="0">
              <a:latin typeface="+mn-lt"/>
            </a:endParaRPr>
          </a:p>
        </p:txBody>
      </p:sp>
      <p:pic>
        <p:nvPicPr>
          <p:cNvPr id="48132" name="Picture 4" descr="http://qrcoder.ru/code/?http%3A%2F%2Fhr-portal.ru%2Ftool%2Ftest-belbina-diagnostika-funkcionalno-rolevyh-poziciy&amp;8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0768"/>
            <a:ext cx="4752528" cy="4752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Возможные роли: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Генератор идей;</a:t>
            </a:r>
          </a:p>
          <a:p>
            <a:r>
              <a:rPr lang="ru-RU" dirty="0" smtClean="0"/>
              <a:t>Специалист;</a:t>
            </a:r>
          </a:p>
          <a:p>
            <a:r>
              <a:rPr lang="ru-RU" dirty="0" smtClean="0"/>
              <a:t>Координатор;</a:t>
            </a:r>
          </a:p>
          <a:p>
            <a:r>
              <a:rPr lang="ru-RU" dirty="0" smtClean="0"/>
              <a:t>Исполнитель;</a:t>
            </a:r>
          </a:p>
          <a:p>
            <a:r>
              <a:rPr lang="ru-RU" dirty="0" err="1" smtClean="0"/>
              <a:t>Мотиватор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Финишер;</a:t>
            </a:r>
          </a:p>
          <a:p>
            <a:r>
              <a:rPr lang="ru-RU" dirty="0" smtClean="0"/>
              <a:t>Продавец;</a:t>
            </a:r>
          </a:p>
          <a:p>
            <a:r>
              <a:rPr lang="ru-RU" dirty="0" smtClean="0"/>
              <a:t>Командный игрок.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+mn-lt"/>
              </a:rPr>
              <a:t>Типичные ситуации</a:t>
            </a:r>
            <a:endParaRPr lang="ru-RU" sz="5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Проект создает один человек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s://im3-tub-ru.yandex.net/i?id=f9db1b579d734dd73da8b50754135c01&amp;n=33&amp;h=215&amp;w=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816424" cy="4291965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139952" y="1412776"/>
            <a:ext cx="0" cy="496855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4" name="Picture 4" descr="http://julialitvinova.com/wp-content/uploads/druz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364722"/>
            <a:ext cx="3744416" cy="3332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Один-два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участника не могут интегрироваться в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группу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AutoShape 2" descr="http://ru.stockfresh.com/thumbs/texelart/2073619_3d-%D0%B1%D0%B5%D0%BB%D1%8B%D0%B9-%D0%BB%D1%8E%D0%B4%D0%B8-%D0%BA%D0%BE%D0%BC%D0%B0%D0%BD%D0%B4%D0%B0-%D0%B3%D0%BE%D0%BB%D0%BE%D0%B2%D0%BE%D0%BB%D0%BE%D0%BC%D0%BA%D0%B8-%D1%84%D0%BE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Users\Учитель\Desktop\2073619_3d-белый-люди-команда-головоломки-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4392488" cy="4121618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580112" y="1556792"/>
            <a:ext cx="0" cy="496855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485" name="Picture 5" descr="https://www.forwardline.com/sites/default/files/sites/default/files/uploads/thinkstockphotos-537347933.jpg"/>
          <p:cNvPicPr>
            <a:picLocks noChangeAspect="1" noChangeArrowheads="1"/>
          </p:cNvPicPr>
          <p:nvPr/>
        </p:nvPicPr>
        <p:blipFill>
          <a:blip r:embed="rId4" cstate="print"/>
          <a:srcRect l="52872"/>
          <a:stretch>
            <a:fillRect/>
          </a:stretch>
        </p:blipFill>
        <p:spPr bwMode="auto">
          <a:xfrm>
            <a:off x="6444208" y="2276872"/>
            <a:ext cx="218229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аботает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вся группа</a:t>
            </a:r>
          </a:p>
        </p:txBody>
      </p:sp>
      <p:pic>
        <p:nvPicPr>
          <p:cNvPr id="21506" name="Picture 2" descr="http://esanteam.ru/wp-content/uploads/2015/01/%D1%87%D0%B5%D0%BB%D0%BE%D0%B2%D0%B5%D1%87%D0%BA%D0%B8-%D0%BA%D1%80%D1%83%D0%B3.png"/>
          <p:cNvPicPr>
            <a:picLocks noChangeAspect="1" noChangeArrowheads="1"/>
          </p:cNvPicPr>
          <p:nvPr/>
        </p:nvPicPr>
        <p:blipFill>
          <a:blip r:embed="rId3" cstate="print"/>
          <a:srcRect l="1260" r="1721" b="10305"/>
          <a:stretch>
            <a:fillRect/>
          </a:stretch>
        </p:blipFill>
        <p:spPr bwMode="auto">
          <a:xfrm>
            <a:off x="1475656" y="1340768"/>
            <a:ext cx="5832648" cy="4827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47664" y="260648"/>
            <a:ext cx="55781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Общее пространство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Picture 1" descr="C:\Users\Учитель\Desktop\Новая папка\DSC_2613.jpg"/>
          <p:cNvPicPr>
            <a:picLocks noChangeAspect="1" noChangeArrowheads="1"/>
          </p:cNvPicPr>
          <p:nvPr/>
        </p:nvPicPr>
        <p:blipFill>
          <a:blip r:embed="rId3" cstate="print"/>
          <a:srcRect l="7229" t="16867" r="5120"/>
          <a:stretch>
            <a:fillRect/>
          </a:stretch>
        </p:blipFill>
        <p:spPr bwMode="auto">
          <a:xfrm>
            <a:off x="1043608" y="1268760"/>
            <a:ext cx="7056784" cy="5019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Users\Учитель\Desktop\Новая папка\DSC_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2276872"/>
            <a:ext cx="626469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15</a:t>
            </a:r>
            <a:r>
              <a:rPr lang="ru-RU" sz="9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+ 70</a:t>
            </a:r>
            <a:endParaRPr lang="ru-RU" sz="9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48680"/>
            <a:ext cx="2782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Лауреаты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4581128"/>
            <a:ext cx="3671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Члены жюри</a:t>
            </a:r>
            <a:endParaRPr lang="ru-RU" sz="4800" b="1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2591780" y="1592796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5328084" y="3897052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Users\Учитель\Desktop\Новая папка\DSC_2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Новая папка\DSC_2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pic>
        <p:nvPicPr>
          <p:cNvPr id="27652" name="Picture 4" descr="http://nn.1gs.ru/img/nn_b_85810.jpg"/>
          <p:cNvPicPr>
            <a:picLocks noChangeAspect="1" noChangeArrowheads="1"/>
          </p:cNvPicPr>
          <p:nvPr/>
        </p:nvPicPr>
        <p:blipFill>
          <a:blip r:embed="rId3" cstate="print"/>
          <a:srcRect l="1389" t="8333" b="12500"/>
          <a:stretch>
            <a:fillRect/>
          </a:stretch>
        </p:blipFill>
        <p:spPr bwMode="auto">
          <a:xfrm>
            <a:off x="4572000" y="2261659"/>
            <a:ext cx="3965493" cy="318356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Период инкубации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6" name="Picture 8" descr="http://programmedevelopment.com/public/uploads/images/two_stick_figures_coffee_pc_800_cl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3888432" cy="4547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rDOO6-lTSpwB_YU67UoevaRQjhOorKS7j9chzTEIpG3An508D1k68Lhmxugx3NLsMofhL9LXHCYVjbf0-rTMUUluZNlfcuPRo37pMjtpCObO85UOJWGwZTMLci1WCmBnlBIo4q5Xo6zFV5lY5cNvcfuFkv9H3VwI8sm42Uhg79gP5hEF85w9no8KUowBH6j2_XbmGPFEvva5kAWvOCCE-C8ej1YyEE7y_h-IwJibKX-3PXnHzBlecWdT56Zav502c7FNMxOhj3Qpc3SjOwxPid6NYMiBBbPAGpYpSHbOwysBq1HsTuA59kQnc-Z9IeHIK_ruV3f9Yio9vNNhIcP6cjtNWExCy-ly4jSM7qmjumlNJsdsRdV3bzODCU7HSOScLvliPSndZGt8_fLzM3BAsC492C7boGTL4DogH7IB7pwQLFH0gFQP0SYFnsx9yeqz7i60WK9p5-OpFOw7mcsiwBxXQiqnCepfC3Gkl-CICIMB1kKgDNLv4BPv1dFDPyjb9Bbew8SB3qx8NRU7D94VwY8T3qve7xAE28a7afhRVFPxKmbU_Dj2rq4JMlC-1xE6h9Q4NRxSkPm3lHBw2Fup8ziFSre55FZJsUqppUja16W79BDFpLHl0qCDD9fasBt5911W4CHPIw2-q-c_GWch1IvoOuLcCOAWe6MxxAnYuA=w923-h613-no"/>
          <p:cNvPicPr>
            <a:picLocks noChangeAspect="1" noChangeArrowheads="1"/>
          </p:cNvPicPr>
          <p:nvPr/>
        </p:nvPicPr>
        <p:blipFill>
          <a:blip r:embed="rId2" cstate="print"/>
          <a:srcRect l="7476" r="2545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+mn-lt"/>
              </a:rPr>
              <a:t>Критерии</a:t>
            </a:r>
            <a:endParaRPr lang="ru-RU" sz="4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 ситуации;</a:t>
            </a:r>
          </a:p>
          <a:p>
            <a:r>
              <a:rPr lang="ru-RU" dirty="0" smtClean="0"/>
              <a:t>Потенциал тиражирования;</a:t>
            </a:r>
          </a:p>
          <a:p>
            <a:r>
              <a:rPr lang="ru-RU" dirty="0" smtClean="0"/>
              <a:t>Прогнозируемость результатов;</a:t>
            </a:r>
          </a:p>
          <a:p>
            <a:r>
              <a:rPr lang="ru-RU" dirty="0" smtClean="0"/>
              <a:t>Продукты и эффекты проекта;</a:t>
            </a:r>
          </a:p>
          <a:p>
            <a:r>
              <a:rPr lang="ru-RU" dirty="0" smtClean="0"/>
              <a:t>Использование сравнительных подходов;</a:t>
            </a:r>
          </a:p>
          <a:p>
            <a:r>
              <a:rPr lang="ru-RU" dirty="0" smtClean="0"/>
              <a:t>Объективность и наглядность поставленных целей и задач.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Презентация проекта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600" dirty="0" smtClean="0"/>
          </a:p>
          <a:p>
            <a:r>
              <a:rPr lang="ru-RU" sz="3600" dirty="0" smtClean="0"/>
              <a:t>Для представления образовательного проекта на сцене группа получает 20 минут и в течение 10 минут отвечает на вопросы экспертов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lh3.googleusercontent.com/HNmf_B_6d3HlkW6f8qkmmfSU1OcTyCjXeMHvotelylYpKDyAW1cWjeCD3i3rEnYZ4kdDFlgesKPCaO-9qyoN7AmotdcQy4KN9ecx5TVRve1PjUJnBLxKN7tE50SKAHjE7ruT9Q=w997-h662-no"/>
          <p:cNvPicPr>
            <a:picLocks noChangeAspect="1" noChangeArrowheads="1"/>
          </p:cNvPicPr>
          <p:nvPr/>
        </p:nvPicPr>
        <p:blipFill>
          <a:blip r:embed="rId2" cstate="print"/>
          <a:srcRect l="8534" r="2892"/>
          <a:stretch>
            <a:fillRect/>
          </a:stretch>
        </p:blipFill>
        <p:spPr bwMode="auto">
          <a:xfrm>
            <a:off x="0" y="0"/>
            <a:ext cx="9144000" cy="6854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lh3.googleusercontent.com/XVIW8b6cuTN1D-96gX8iINE0EK6kMqk9nNyzrWRN8gdKMURbMhCS4OpjrIH1L7kEkYW2hEtMdn26NPI0eF09ayZYtkvSHNg-GaJN_RL87tOKaCRNpcU_uhekzkTz81d0CvxuTQ=w997-h662-no"/>
          <p:cNvPicPr>
            <a:picLocks noChangeAspect="1" noChangeArrowheads="1"/>
          </p:cNvPicPr>
          <p:nvPr/>
        </p:nvPicPr>
        <p:blipFill>
          <a:blip r:embed="rId2" cstate="print"/>
          <a:srcRect l="7198" r="3711"/>
          <a:stretch>
            <a:fillRect/>
          </a:stretch>
        </p:blipFill>
        <p:spPr bwMode="auto">
          <a:xfrm>
            <a:off x="-1" y="1"/>
            <a:ext cx="92016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Учитель\Desktop\y82TuVLLjKs.jpg"/>
          <p:cNvPicPr>
            <a:picLocks noChangeAspect="1" noChangeArrowheads="1"/>
          </p:cNvPicPr>
          <p:nvPr/>
        </p:nvPicPr>
        <p:blipFill>
          <a:blip r:embed="rId2" cstate="print"/>
          <a:srcRect t="21593" b="5657"/>
          <a:stretch>
            <a:fillRect/>
          </a:stretch>
        </p:blipFill>
        <p:spPr bwMode="auto">
          <a:xfrm>
            <a:off x="-1" y="0"/>
            <a:ext cx="91443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663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Перегрузка текстом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2.infourok.ru/uploads/ex/1100/0003936f-d22ba527/640/img8.jpg"/>
          <p:cNvPicPr>
            <a:picLocks noChangeAspect="1" noChangeArrowheads="1"/>
          </p:cNvPicPr>
          <p:nvPr/>
        </p:nvPicPr>
        <p:blipFill>
          <a:blip r:embed="rId3" cstate="print"/>
          <a:srcRect t="12600"/>
          <a:stretch>
            <a:fillRect/>
          </a:stretch>
        </p:blipFill>
        <p:spPr bwMode="auto">
          <a:xfrm>
            <a:off x="395536" y="980728"/>
            <a:ext cx="8352928" cy="5475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Этапы конкурсного испытания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55576" y="1412776"/>
          <a:ext cx="727280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pic>
        <p:nvPicPr>
          <p:cNvPr id="1026" name="Picture 2" descr="C:\Users\Учитель\Desktop\teamwork_pass_the_puzzle_500_wht_788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492886" cy="45365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663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Анимация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 descr="http://lib.znate.ru/pars_docs/refs/214/213536/213536_html_60b78da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fs1.ppt4web.ru/images/95423/124207/640/img7.jpg"/>
          <p:cNvPicPr>
            <a:picLocks noChangeAspect="1" noChangeArrowheads="1"/>
          </p:cNvPicPr>
          <p:nvPr/>
        </p:nvPicPr>
        <p:blipFill>
          <a:blip r:embed="rId2" cstate="print"/>
          <a:srcRect l="3538" t="4851" r="7476" b="9051"/>
          <a:stretch>
            <a:fillRect/>
          </a:stretch>
        </p:blipFill>
        <p:spPr bwMode="auto">
          <a:xfrm>
            <a:off x="-1" y="0"/>
            <a:ext cx="91907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Возможные  вопросы жюри: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Какова роль каждого участника в разработке проекта?</a:t>
            </a:r>
          </a:p>
          <a:p>
            <a:r>
              <a:rPr lang="ru-RU" dirty="0" smtClean="0"/>
              <a:t>Как трансформировалась идея проекта по мере работы над ним?</a:t>
            </a:r>
          </a:p>
          <a:p>
            <a:r>
              <a:rPr lang="ru-RU" dirty="0" smtClean="0"/>
              <a:t>Каковы дальнейшие перспективы проекта? 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969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+mn-lt"/>
              </a:rPr>
              <a:t>Конкурсное испытание «</a:t>
            </a:r>
            <a:r>
              <a:rPr lang="ru-RU" sz="4400" b="1" dirty="0">
                <a:latin typeface="+mn-lt"/>
              </a:rPr>
              <a:t>Образовательный проект</a:t>
            </a:r>
            <a:r>
              <a:rPr lang="ru-RU" sz="4400" dirty="0">
                <a:latin typeface="+mn-lt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6876256" cy="11521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Всероссийский конкурс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«Учитель года России-2017»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kp.ru/share/i/12/9587360/bi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88640"/>
            <a:ext cx="237626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Выбор темы проекта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15-минутное обсуждение, в ходе которого необходимо определить тему своего проекта, распределить зоны ответственности участников проекта.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lh3.googleusercontent.com/v8WxfNsZc9evly6mwDzbtS5WbW3BEArlXhw5UVXGu-FxrRtd9JY4fzEgaYye-IK8C6vaVwwku1QKWisOA3dpcbWc5VGhIk1HCqjrLB-v227dnxet2sDmtaQ2qmdzN2E_V0orbw=w997-h662-no"/>
          <p:cNvPicPr>
            <a:picLocks noChangeAspect="1" noChangeArrowheads="1"/>
          </p:cNvPicPr>
          <p:nvPr/>
        </p:nvPicPr>
        <p:blipFill>
          <a:blip r:embed="rId2" cstate="print"/>
          <a:srcRect l="8263"/>
          <a:stretch>
            <a:fillRect/>
          </a:stretch>
        </p:blipFill>
        <p:spPr bwMode="auto">
          <a:xfrm>
            <a:off x="29120" y="0"/>
            <a:ext cx="911488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Учитель\Desktop\CkZMesH7OC0.jpg"/>
          <p:cNvPicPr>
            <a:picLocks noChangeAspect="1" noChangeArrowheads="1"/>
          </p:cNvPicPr>
          <p:nvPr/>
        </p:nvPicPr>
        <p:blipFill>
          <a:blip r:embed="rId2" cstate="print"/>
          <a:srcRect t="15426" b="8619"/>
          <a:stretch>
            <a:fillRect/>
          </a:stretch>
        </p:blipFill>
        <p:spPr bwMode="auto">
          <a:xfrm>
            <a:off x="0" y="0"/>
            <a:ext cx="9144000" cy="69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Учитель\Desktop\p7Vh6f9hgok.jpg"/>
          <p:cNvPicPr>
            <a:picLocks noChangeAspect="1" noChangeArrowheads="1"/>
          </p:cNvPicPr>
          <p:nvPr/>
        </p:nvPicPr>
        <p:blipFill>
          <a:blip r:embed="rId2" cstate="print"/>
          <a:srcRect t="7104" b="17868"/>
          <a:stretch>
            <a:fillRect/>
          </a:stretch>
        </p:blipFill>
        <p:spPr bwMode="auto">
          <a:xfrm>
            <a:off x="-1" y="-2592"/>
            <a:ext cx="9144001" cy="6860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" y="0"/>
            <a:ext cx="9036844" cy="6858000"/>
          </a:xfrm>
          <a:prstGeom prst="rect">
            <a:avLst/>
          </a:prstGeom>
        </p:spPr>
      </p:pic>
      <p:pic>
        <p:nvPicPr>
          <p:cNvPr id="38914" name="Picture 2" descr="http://www.pureleverage.com/nataliabashkova/wp-content/uploads/sites/72215/2015/03/%D0%BF%D0%B5%D1%80%D0%B5%D0%B3%D0%BE%D0%B2%D0%BE%D1%80%D1%8B-%D1%87%D0%B5%D0%BB%D0%BE%D0%B2%D0%B5%D1%87%D0%BA%D0%B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620688"/>
            <a:ext cx="856895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2987</TotalTime>
  <Words>501</Words>
  <Application>Microsoft Office PowerPoint</Application>
  <PresentationFormat>Экран (4:3)</PresentationFormat>
  <Paragraphs>97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Arial</vt:lpstr>
      <vt:lpstr>Calibri</vt:lpstr>
      <vt:lpstr>Тема Office</vt:lpstr>
      <vt:lpstr>«Образовательный проект» как конкурсное испытание</vt:lpstr>
      <vt:lpstr>Отличительные особенности данного конкурсного испытания</vt:lpstr>
      <vt:lpstr>Презентация PowerPoint</vt:lpstr>
      <vt:lpstr>Этапы конкурсного испытания</vt:lpstr>
      <vt:lpstr>Выбор темы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обсуждения</vt:lpstr>
      <vt:lpstr>Примеры проблем:</vt:lpstr>
      <vt:lpstr>Часто  встречающиеся  ситуации</vt:lpstr>
      <vt:lpstr>Диалог зашел в тупик</vt:lpstr>
      <vt:lpstr>Примеры тем проектов: </vt:lpstr>
      <vt:lpstr>Работа над проектом</vt:lpstr>
      <vt:lpstr>Психологические особенности работы над проектом</vt:lpstr>
      <vt:lpstr>Тест Белбина</vt:lpstr>
      <vt:lpstr>Возможные роли:</vt:lpstr>
      <vt:lpstr>Типичные ситуации</vt:lpstr>
      <vt:lpstr>Проект создает один человек</vt:lpstr>
      <vt:lpstr>Один-два участника не могут интегрироваться в группу</vt:lpstr>
      <vt:lpstr>Работает вся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Период инкубации</vt:lpstr>
      <vt:lpstr>Презентация PowerPoint</vt:lpstr>
      <vt:lpstr>Критерии</vt:lpstr>
      <vt:lpstr>Презентация проекта</vt:lpstr>
      <vt:lpstr>Презентация PowerPoint</vt:lpstr>
      <vt:lpstr>Презентация PowerPoint</vt:lpstr>
      <vt:lpstr>Презентация PowerPoint</vt:lpstr>
      <vt:lpstr>Перегрузка текстом</vt:lpstr>
      <vt:lpstr>Анимация</vt:lpstr>
      <vt:lpstr>Презентация PowerPoint</vt:lpstr>
      <vt:lpstr>Презентация PowerPoint</vt:lpstr>
      <vt:lpstr>Возможные  вопросы жюри:</vt:lpstr>
      <vt:lpstr>Конкурсное испытание «Образовательный проект»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Конкурсное испытание «Образовательный проект»</dc:title>
  <dc:creator>Учитель</dc:creator>
  <cp:lastModifiedBy>yurkin</cp:lastModifiedBy>
  <cp:revision>72</cp:revision>
  <dcterms:created xsi:type="dcterms:W3CDTF">2016-08-13T11:03:19Z</dcterms:created>
  <dcterms:modified xsi:type="dcterms:W3CDTF">2017-07-10T12:13:08Z</dcterms:modified>
</cp:coreProperties>
</file>